
<file path=[Content_Types].xml><?xml version="1.0" encoding="utf-8"?>
<Types xmlns="http://schemas.openxmlformats.org/package/2006/content-types">
  <Default Extension="vml" ContentType="application/vnd.openxmlformats-officedocument.vmlDrawing"/>
  <Default Extension="docx" ContentType="application/vnd.openxmlformats-officedocument.wordprocessingml.document"/>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handoutMasterIdLst>
    <p:handoutMasterId r:id="rId58"/>
  </p:handoutMasterIdLst>
  <p:sldIdLst>
    <p:sldId id="976" r:id="rId4"/>
    <p:sldId id="710" r:id="rId5"/>
    <p:sldId id="875" r:id="rId6"/>
    <p:sldId id="971" r:id="rId7"/>
    <p:sldId id="972" r:id="rId9"/>
    <p:sldId id="878" r:id="rId10"/>
    <p:sldId id="926" r:id="rId11"/>
    <p:sldId id="877" r:id="rId12"/>
    <p:sldId id="809" r:id="rId13"/>
    <p:sldId id="744" r:id="rId14"/>
    <p:sldId id="874" r:id="rId15"/>
    <p:sldId id="746" r:id="rId16"/>
    <p:sldId id="747" r:id="rId17"/>
    <p:sldId id="748" r:id="rId18"/>
    <p:sldId id="749" r:id="rId19"/>
    <p:sldId id="852" r:id="rId20"/>
    <p:sldId id="753" r:id="rId21"/>
    <p:sldId id="754" r:id="rId22"/>
    <p:sldId id="792" r:id="rId23"/>
    <p:sldId id="793" r:id="rId24"/>
    <p:sldId id="794" r:id="rId25"/>
    <p:sldId id="795" r:id="rId26"/>
    <p:sldId id="796" r:id="rId27"/>
    <p:sldId id="856" r:id="rId28"/>
    <p:sldId id="797" r:id="rId29"/>
    <p:sldId id="798" r:id="rId30"/>
    <p:sldId id="857" r:id="rId31"/>
    <p:sldId id="800" r:id="rId32"/>
    <p:sldId id="973" r:id="rId33"/>
    <p:sldId id="859" r:id="rId34"/>
    <p:sldId id="802" r:id="rId35"/>
    <p:sldId id="803" r:id="rId36"/>
    <p:sldId id="804" r:id="rId37"/>
    <p:sldId id="805" r:id="rId38"/>
    <p:sldId id="771" r:id="rId39"/>
    <p:sldId id="861" r:id="rId40"/>
    <p:sldId id="773" r:id="rId41"/>
    <p:sldId id="862" r:id="rId42"/>
    <p:sldId id="780" r:id="rId43"/>
    <p:sldId id="863" r:id="rId44"/>
    <p:sldId id="871" r:id="rId45"/>
    <p:sldId id="864" r:id="rId46"/>
    <p:sldId id="866" r:id="rId47"/>
    <p:sldId id="867" r:id="rId48"/>
    <p:sldId id="868" r:id="rId49"/>
    <p:sldId id="783" r:id="rId50"/>
    <p:sldId id="869" r:id="rId51"/>
    <p:sldId id="870" r:id="rId52"/>
    <p:sldId id="786" r:id="rId53"/>
    <p:sldId id="975" r:id="rId54"/>
    <p:sldId id="873" r:id="rId55"/>
    <p:sldId id="787" r:id="rId56"/>
    <p:sldId id="808" r:id="rId57"/>
  </p:sldIdLst>
  <p:sldSz cx="9144000" cy="5143500" type="screen16x9"/>
  <p:notesSz cx="6760845" cy="9942195"/>
  <p:custDataLst>
    <p:tags r:id="rId62"/>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27" userDrawn="1">
          <p15:clr>
            <a:srgbClr val="A4A3A4"/>
          </p15:clr>
        </p15:guide>
        <p15:guide id="2" pos="30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4501"/>
    <a:srgbClr val="FE7B48"/>
    <a:srgbClr val="E9E660"/>
    <a:srgbClr val="F45213"/>
    <a:srgbClr val="2C14BC"/>
    <a:srgbClr val="000000"/>
    <a:srgbClr val="F65414"/>
    <a:srgbClr val="93CDDD"/>
    <a:srgbClr val="7DE7F6"/>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6" autoAdjust="0"/>
    <p:restoredTop sz="96224" autoAdjust="0"/>
  </p:normalViewPr>
  <p:slideViewPr>
    <p:cSldViewPr showGuides="1">
      <p:cViewPr varScale="1">
        <p:scale>
          <a:sx n="87" d="100"/>
          <a:sy n="87" d="100"/>
        </p:scale>
        <p:origin x="720" y="56"/>
      </p:cViewPr>
      <p:guideLst>
        <p:guide orient="horz" pos="2127"/>
        <p:guide pos="3076"/>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2" Type="http://schemas.openxmlformats.org/officeDocument/2006/relationships/tags" Target="tags/tag135.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3.xml"/><Relationship Id="rId59" Type="http://schemas.openxmlformats.org/officeDocument/2006/relationships/presProps" Target="presProps.xml"/><Relationship Id="rId58" Type="http://schemas.openxmlformats.org/officeDocument/2006/relationships/handoutMaster" Target="handoutMasters/handoutMaster1.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oleObject" Target="&#24037;&#20316;&#31807;1" TargetMode="External"/></Relationships>
</file>

<file path=ppt/charts/_rels/chart4.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themeOverride" Target="../theme/themeOverride4.xml"/><Relationship Id="rId1" Type="http://schemas.openxmlformats.org/officeDocument/2006/relationships/oleObject" Target="&#24037;&#20316;&#31807;1" TargetMode="External"/></Relationships>
</file>

<file path=ppt/charts/_rels/chart5.xml.rels><?xml version="1.0" encoding="UTF-8" standalone="yes"?>
<Relationships xmlns="http://schemas.openxmlformats.org/package/2006/relationships"><Relationship Id="rId4" Type="http://schemas.microsoft.com/office/2011/relationships/chartColorStyle" Target="colors5.xml"/><Relationship Id="rId3" Type="http://schemas.microsoft.com/office/2011/relationships/chartStyle" Target="style5.xml"/><Relationship Id="rId2" Type="http://schemas.openxmlformats.org/officeDocument/2006/relationships/themeOverride" Target="../theme/themeOverride5.xml"/><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0" i="0" u="none" strike="noStrike" kern="1200" spc="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事故类型</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layout>
        <c:manualLayout>
          <c:xMode val="edge"/>
          <c:yMode val="edge"/>
          <c:x val="0.329247924152692"/>
          <c:y val="0.0157604412923562"/>
        </c:manualLayout>
      </c:layout>
      <c:overlay val="0"/>
      <c:spPr>
        <a:noFill/>
        <a:ln>
          <a:noFill/>
        </a:ln>
        <a:effectLst/>
      </c:spPr>
    </c:title>
    <c:autoTitleDeleted val="0"/>
    <c:view3D>
      <c:rotX val="3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0.00826218672541999"/>
          <c:y val="0.148410822169687"/>
          <c:w val="0.98347562654916"/>
          <c:h val="0.672182821118991"/>
        </c:manualLayout>
      </c:layout>
      <c:pie3DChart>
        <c:varyColors val="1"/>
        <c:ser>
          <c:idx val="0"/>
          <c:order val="0"/>
          <c:spPr>
            <a:ln w="19050">
              <a:solidFill>
                <a:schemeClr val="bg1"/>
              </a:solidFill>
            </a:ln>
            <a:effectLst/>
            <a:scene3d>
              <a:camera prst="orthographicFront"/>
              <a:lightRig rig="threePt" dir="t"/>
            </a:scene3d>
            <a:sp3d contourW="19050" prstMaterial="flat"/>
          </c:spPr>
          <c:explosion val="10"/>
          <c:dPt>
            <c:idx val="0"/>
            <c:bubble3D val="0"/>
            <c:spPr>
              <a:solidFill>
                <a:srgbClr val="00B0F0">
                  <a:alpha val="80000"/>
                </a:srgbClr>
              </a:solidFill>
              <a:ln w="19050">
                <a:solidFill>
                  <a:srgbClr val="2F9D85"/>
                </a:solidFill>
              </a:ln>
              <a:effectLst/>
              <a:scene3d>
                <a:camera prst="orthographicFront"/>
                <a:lightRig rig="threePt" dir="t"/>
              </a:scene3d>
              <a:sp3d contourW="19050" prstMaterial="flat">
                <a:contourClr>
                  <a:srgbClr val="2F9D85"/>
                </a:contourClr>
              </a:sp3d>
            </c:spPr>
          </c:dPt>
          <c:dPt>
            <c:idx val="1"/>
            <c:bubble3D val="0"/>
            <c:spPr>
              <a:solidFill>
                <a:srgbClr val="FE7B48">
                  <a:alpha val="80000"/>
                </a:srgbClr>
              </a:solidFill>
              <a:ln w="19050">
                <a:solidFill>
                  <a:srgbClr val="F34501"/>
                </a:solidFill>
              </a:ln>
              <a:effectLst/>
              <a:scene3d>
                <a:camera prst="orthographicFront"/>
                <a:lightRig rig="threePt" dir="t"/>
              </a:scene3d>
              <a:sp3d contourW="19050" prstMaterial="flat">
                <a:contourClr>
                  <a:srgbClr val="F34501"/>
                </a:contourClr>
              </a:sp3d>
            </c:spPr>
          </c:dPt>
          <c:dLbls>
            <c:dLbl>
              <c:idx val="0"/>
              <c:layout>
                <c:manualLayout>
                  <c:x val="-0.073764629600314"/>
                  <c:y val="-0.356836867022828"/>
                </c:manualLayout>
              </c:layout>
              <c:tx>
                <c:rich>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92</a:t>
                    </a:r>
                    <a:r>
                      <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endPar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(96.8%)</a:t>
                    </a:r>
                    <a:endPar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464782049586132"/>
                      <c:h val="0.262316205746149"/>
                    </c:manualLayout>
                  </c15:layout>
                </c:ext>
              </c:extLst>
            </c:dLbl>
            <c:dLbl>
              <c:idx val="1"/>
              <c:layout>
                <c:manualLayout>
                  <c:x val="-0.0520695585043057"/>
                  <c:y val="0.0343230145877155"/>
                </c:manualLayout>
              </c:layout>
              <c:tx>
                <c:rich>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r>
                      <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(3.2%)</a:t>
                    </a:r>
                    <a:endPar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490931328433849"/>
                      <c:h val="0.325841539311132"/>
                    </c:manualLayout>
                  </c15:layout>
                </c:ext>
              </c:extLst>
            </c:dLbl>
            <c:spPr>
              <a:noFill/>
              <a:ln>
                <a:noFill/>
              </a:ln>
              <a:effectLst/>
            </c:spPr>
            <c:txPr>
              <a:bodyPr rot="0" spcFirstLastPara="0" vertOverflow="ellipsis" vert="horz" wrap="square" lIns="38100" tIns="19050" rIns="38100" bIns="19050" anchor="ctr" anchorCtr="1" forceAA="0"/>
              <a:lstStyle/>
              <a:p>
                <a:pPr>
                  <a:defRPr lang="zh-CN" sz="1200" b="0"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0"/>
            <c:showCatName val="0"/>
            <c:showSerName val="0"/>
            <c:showPercent val="1"/>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[工作簿1]Sheet2!$D$15:$D$16</c:f>
              <c:strCache>
                <c:ptCount val="2"/>
                <c:pt idx="0">
                  <c:v>中毒窒息事故</c:v>
                </c:pt>
                <c:pt idx="1">
                  <c:v>其他</c:v>
                </c:pt>
              </c:strCache>
            </c:strRef>
          </c:cat>
          <c:val>
            <c:numRef>
              <c:f>[工作簿1]Sheet2!$E$15:$E$16</c:f>
              <c:numCache>
                <c:formatCode>0.00%</c:formatCode>
                <c:ptCount val="2"/>
                <c:pt idx="0">
                  <c:v>0.968</c:v>
                </c:pt>
                <c:pt idx="1">
                  <c:v>0.032</c:v>
                </c:pt>
              </c:numCache>
            </c:numRef>
          </c:val>
        </c:ser>
        <c:dLbls>
          <c:showLegendKey val="0"/>
          <c:showVal val="1"/>
          <c:showCatName val="0"/>
          <c:showSerName val="0"/>
          <c:showPercent val="0"/>
          <c:showBubbleSize val="0"/>
        </c:dLbls>
      </c:pie3DChart>
      <c:spPr>
        <a:noFill/>
        <a:ln>
          <a:noFill/>
        </a:ln>
        <a:effectLst/>
      </c:spPr>
    </c:plotArea>
    <c:legend>
      <c:legendPos val="b"/>
      <c:legendEntry>
        <c:idx val="0"/>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manualLayout>
          <c:xMode val="edge"/>
          <c:yMode val="edge"/>
          <c:x val="0.038983642605126"/>
          <c:y val="0.851351737061236"/>
          <c:w val="0.899999783144705"/>
          <c:h val="0.127634341215622"/>
        </c:manualLayout>
      </c:layout>
      <c:overlay val="0"/>
      <c:spPr>
        <a:noFill/>
        <a:ln>
          <a:noFill/>
        </a:ln>
        <a:effectLst/>
      </c:spPr>
      <c:txPr>
        <a:bodyPr rot="0" spcFirstLastPara="0" vertOverflow="ellipsis" vert="horz" wrap="square" anchor="ctr" anchorCtr="1" forceAA="0"/>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chart>
  <c:spPr>
    <a:solidFill>
      <a:schemeClr val="bg1"/>
    </a:solidFill>
    <a:ln w="9525" cap="flat" cmpd="sng" algn="ctr">
      <a:noFill/>
      <a:round/>
    </a:ln>
    <a:effectLst/>
  </c:spPr>
  <c:txPr>
    <a:bodyPr/>
    <a:lstStyle/>
    <a:p>
      <a:pPr>
        <a:defRPr lang="zh-CN" sz="12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0" i="0" u="none" strike="noStrike" kern="1200" spc="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导致事故物质</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layout>
        <c:manualLayout>
          <c:xMode val="edge"/>
          <c:yMode val="edge"/>
          <c:x val="0.264102564102564"/>
          <c:y val="0.0155299060746389"/>
        </c:manualLayout>
      </c:layout>
      <c:overlay val="0"/>
      <c:spPr>
        <a:noFill/>
        <a:ln>
          <a:noFill/>
        </a:ln>
        <a:effectLst/>
      </c:spPr>
    </c:title>
    <c:autoTitleDeleted val="0"/>
    <c:view3D>
      <c:rotX val="3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0.00769230769230769"/>
          <c:y val="0.145981117101606"/>
          <c:w val="0.984615384615385"/>
          <c:h val="0.645785260937069"/>
        </c:manualLayout>
      </c:layout>
      <c:pie3DChart>
        <c:varyColors val="1"/>
        <c:ser>
          <c:idx val="0"/>
          <c:order val="0"/>
          <c:spPr>
            <a:ln w="19050">
              <a:solidFill>
                <a:schemeClr val="bg1"/>
              </a:solidFill>
            </a:ln>
            <a:effectLst/>
            <a:scene3d>
              <a:camera prst="orthographicFront"/>
              <a:lightRig rig="threePt" dir="t"/>
            </a:scene3d>
            <a:sp3d contourW="19050" prstMaterial="flat"/>
          </c:spPr>
          <c:explosion val="10"/>
          <c:dPt>
            <c:idx val="0"/>
            <c:bubble3D val="0"/>
            <c:spPr>
              <a:solidFill>
                <a:srgbClr val="00B0F0">
                  <a:alpha val="80000"/>
                </a:srgbClr>
              </a:solidFill>
              <a:ln w="19050">
                <a:solidFill>
                  <a:srgbClr val="2F9D85"/>
                </a:solidFill>
              </a:ln>
              <a:effectLst/>
              <a:scene3d>
                <a:camera prst="orthographicFront"/>
                <a:lightRig rig="threePt" dir="t"/>
              </a:scene3d>
              <a:sp3d contourW="19050" prstMaterial="flat">
                <a:contourClr>
                  <a:srgbClr val="2F9D85"/>
                </a:contourClr>
              </a:sp3d>
            </c:spPr>
          </c:dPt>
          <c:dPt>
            <c:idx val="1"/>
            <c:bubble3D val="0"/>
            <c:spPr>
              <a:solidFill>
                <a:srgbClr val="FE7B48">
                  <a:alpha val="80000"/>
                </a:srgbClr>
              </a:solidFill>
              <a:ln w="19050">
                <a:solidFill>
                  <a:srgbClr val="F34501"/>
                </a:solidFill>
              </a:ln>
              <a:effectLst/>
              <a:scene3d>
                <a:camera prst="orthographicFront"/>
                <a:lightRig rig="threePt" dir="t"/>
              </a:scene3d>
              <a:sp3d contourW="19050" prstMaterial="flat">
                <a:contourClr>
                  <a:srgbClr val="F34501"/>
                </a:contourClr>
              </a:sp3d>
            </c:spPr>
          </c:dPt>
          <c:dLbls>
            <c:dLbl>
              <c:idx val="0"/>
              <c:layout>
                <c:manualLayout>
                  <c:x val="-0.0549905108015345"/>
                  <c:y val="-0.28359238928624"/>
                </c:manualLayout>
              </c:layout>
              <c:tx>
                <c:rich>
                  <a:bodyPr rot="0" spcFirstLastPara="0" vertOverflow="ellipsis" vert="horz" wrap="square" lIns="38100" tIns="19050" rIns="38100" bIns="19050" anchor="ctr" anchorCtr="1" forceAA="0"/>
                  <a:lstStyle/>
                  <a:p>
                    <a:pPr defTabSz="914400">
                      <a:defRPr lang="zh-CN" sz="1200" b="0" i="0" u="none" strike="noStrike" kern="1200" baseline="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76</a:t>
                    </a:r>
                    <a:r>
                      <a:rPr lang="zh-CN" altLang="en-US" sz="1200" b="1"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endParaRPr lang="zh-CN" altLang="en-US" sz="1200" b="1"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defTabSz="914400">
                      <a:defRPr lang="zh-CN" sz="1200" b="0" i="0" u="none" strike="noStrike" kern="1200" baseline="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(80.0%)</a:t>
                    </a:r>
                    <a:endParaRPr lang="en-US" altLang="zh-CN" sz="1200" b="1"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forceAA="0"/>
                <a:lstStyle/>
                <a:p>
                  <a:pPr>
                    <a:defRPr lang="zh-CN" sz="1200" b="0" i="0" u="none" strike="noStrike" kern="1200" baseline="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513846153846154"/>
                      <c:h val="0.273326346913645"/>
                    </c:manualLayout>
                  </c15:layout>
                </c:ext>
              </c:extLst>
            </c:dLbl>
            <c:dLbl>
              <c:idx val="1"/>
              <c:layout>
                <c:manualLayout>
                  <c:x val="0.120512820512821"/>
                  <c:y val="0.140419291159652"/>
                </c:manualLayout>
              </c:layout>
              <c:tx>
                <c:rich>
                  <a:bodyPr rot="0" spcFirstLastPara="0" vertOverflow="ellipsis" vert="horz" wrap="square" lIns="38100" tIns="19050" rIns="38100" bIns="19050" anchor="ctr" anchorCtr="0" forceAA="0"/>
                  <a:lstStyle/>
                  <a:p>
                    <a:pPr algn="ctr" defTabSz="914400">
                      <a:defRPr lang="zh-CN" sz="1200" b="0" i="0" u="none" strike="noStrike" kern="1200" baseline="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i="0"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19</a:t>
                    </a:r>
                    <a:r>
                      <a:rPr lang="zh-CN" altLang="en-US" sz="1200" b="1" i="0"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endParaRPr lang="zh-CN" altLang="en-US" sz="1200" b="1" i="0"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defTabSz="914400">
                      <a:defRPr lang="zh-CN" sz="1200" b="0" i="0" u="none" strike="noStrike" kern="1200" baseline="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i="0"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(20.0%)</a:t>
                    </a:r>
                    <a:endParaRPr lang="en-US" altLang="zh-CN" sz="1200" b="1" i="0"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0" forceAA="0"/>
                <a:lstStyle/>
                <a:p>
                  <a:pPr algn="ctr">
                    <a:defRPr lang="zh-CN" sz="1200" b="0" i="0" u="none" strike="noStrike" kern="1200" baseline="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427692307692308"/>
                      <c:h val="0.237089899406154"/>
                    </c:manualLayout>
                  </c15:layout>
                </c:ext>
              </c:extLst>
            </c:dLbl>
            <c:spPr>
              <a:noFill/>
              <a:ln>
                <a:noFill/>
              </a:ln>
              <a:effectLst/>
            </c:spPr>
            <c:txPr>
              <a:bodyPr rot="0" spcFirstLastPara="0" vertOverflow="ellipsis" vert="horz" wrap="square" lIns="38100" tIns="19050" rIns="38100" bIns="19050" anchor="ctr" anchorCtr="1" forceAA="0"/>
              <a:lstStyle/>
              <a:p>
                <a:pPr>
                  <a:defRPr lang="zh-CN" sz="1200" b="0" i="0" u="none" strike="noStrike" kern="1200" baseline="0">
                    <a:solidFill>
                      <a:srgbClr val="00000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0"/>
            <c:showCatName val="0"/>
            <c:showSerName val="0"/>
            <c:showPercent val="1"/>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[工作簿1]Sheet2!$D$18:$D$19</c:f>
              <c:strCache>
                <c:ptCount val="2"/>
                <c:pt idx="0">
                  <c:v>硫化氢和一氧化碳</c:v>
                </c:pt>
                <c:pt idx="1">
                  <c:v>其他</c:v>
                </c:pt>
              </c:strCache>
            </c:strRef>
          </c:cat>
          <c:val>
            <c:numRef>
              <c:f>[工作簿1]Sheet2!$E$18:$E$19</c:f>
              <c:numCache>
                <c:formatCode>0%</c:formatCode>
                <c:ptCount val="2"/>
                <c:pt idx="0">
                  <c:v>0.8</c:v>
                </c:pt>
                <c:pt idx="1">
                  <c:v>0.2</c:v>
                </c:pt>
              </c:numCache>
            </c:numRef>
          </c:val>
        </c:ser>
        <c:dLbls>
          <c:showLegendKey val="0"/>
          <c:showVal val="1"/>
          <c:showCatName val="0"/>
          <c:showSerName val="0"/>
          <c:showPercent val="0"/>
          <c:showBubbleSize val="0"/>
        </c:dLbls>
      </c:pie3DChart>
      <c:spPr>
        <a:noFill/>
        <a:ln>
          <a:noFill/>
        </a:ln>
        <a:effectLst/>
      </c:spPr>
    </c:plotArea>
    <c:legend>
      <c:legendPos val="b"/>
      <c:legendEntry>
        <c:idx val="0"/>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manualLayout>
          <c:xMode val="edge"/>
          <c:yMode val="edge"/>
          <c:x val="0.0880767211790834"/>
          <c:y val="0.838230145055844"/>
          <c:w val="0.9"/>
          <c:h val="0.125767375050493"/>
        </c:manualLayout>
      </c:layout>
      <c:overlay val="0"/>
      <c:spPr>
        <a:noFill/>
        <a:ln>
          <a:noFill/>
        </a:ln>
        <a:effectLst/>
      </c:spPr>
      <c:txPr>
        <a:bodyPr rot="0" spcFirstLastPara="0" vertOverflow="ellipsis" vert="horz" wrap="square" anchor="ctr" anchorCtr="1" forceAA="0"/>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chart>
  <c:spPr>
    <a:solidFill>
      <a:schemeClr val="bg1"/>
    </a:solidFill>
    <a:ln w="9525" cap="flat" cmpd="sng" algn="ctr">
      <a:noFill/>
      <a:round/>
    </a:ln>
    <a:effectLst/>
  </c:spPr>
  <c:txPr>
    <a:bodyPr/>
    <a:lstStyle/>
    <a:p>
      <a:pPr>
        <a:defRPr lang="zh-CN" sz="12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0" i="0" u="none" strike="noStrike" kern="1200" spc="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作业内容</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layout>
        <c:manualLayout>
          <c:xMode val="edge"/>
          <c:yMode val="edge"/>
          <c:x val="0.27860620072569"/>
          <c:y val="0.0273266194807821"/>
        </c:manualLayout>
      </c:layout>
      <c:overlay val="0"/>
      <c:spPr>
        <a:noFill/>
        <a:ln>
          <a:noFill/>
        </a:ln>
        <a:effectLst/>
      </c:spPr>
    </c:title>
    <c:autoTitleDeleted val="0"/>
    <c:view3D>
      <c:rotX val="3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0.00206716899415789"/>
          <c:y val="0.191286336365474"/>
          <c:w val="0.805686114549159"/>
          <c:h val="0.597834250716354"/>
        </c:manualLayout>
      </c:layout>
      <c:pie3DChart>
        <c:varyColors val="1"/>
        <c:ser>
          <c:idx val="0"/>
          <c:order val="0"/>
          <c:tx>
            <c:strRef>
              <c:f>[工作簿1]Sheet2!$D$25:$D$27</c:f>
              <c:strCache>
                <c:ptCount val="1"/>
                <c:pt idx="0">
                  <c:v>清理清淤 检维修 其他</c:v>
                </c:pt>
              </c:strCache>
            </c:strRef>
          </c:tx>
          <c:spPr>
            <a:ln w="19050">
              <a:solidFill>
                <a:schemeClr val="bg1"/>
              </a:solidFill>
            </a:ln>
            <a:effectLst/>
            <a:scene3d>
              <a:camera prst="orthographicFront"/>
              <a:lightRig rig="threePt" dir="t"/>
            </a:scene3d>
            <a:sp3d contourW="19050" prstMaterial="flat"/>
          </c:spPr>
          <c:explosion val="10"/>
          <c:dPt>
            <c:idx val="0"/>
            <c:bubble3D val="0"/>
            <c:spPr>
              <a:solidFill>
                <a:srgbClr val="00B0F0">
                  <a:alpha val="80000"/>
                </a:srgbClr>
              </a:solidFill>
              <a:ln w="19050">
                <a:solidFill>
                  <a:srgbClr val="2F9D85"/>
                </a:solidFill>
              </a:ln>
              <a:effectLst/>
              <a:scene3d>
                <a:camera prst="orthographicFront"/>
                <a:lightRig rig="threePt" dir="t"/>
              </a:scene3d>
              <a:sp3d contourW="19050" prstMaterial="flat">
                <a:contourClr>
                  <a:srgbClr val="2F9D85"/>
                </a:contourClr>
              </a:sp3d>
            </c:spPr>
          </c:dPt>
          <c:dPt>
            <c:idx val="1"/>
            <c:bubble3D val="0"/>
            <c:spPr>
              <a:solidFill>
                <a:srgbClr val="E9E660">
                  <a:alpha val="80000"/>
                </a:srgbClr>
              </a:solidFill>
              <a:ln w="19050">
                <a:solidFill>
                  <a:srgbClr val="F39001"/>
                </a:solidFill>
              </a:ln>
              <a:effectLst/>
              <a:scene3d>
                <a:camera prst="orthographicFront"/>
                <a:lightRig rig="threePt" dir="t"/>
              </a:scene3d>
              <a:sp3d contourW="19050" prstMaterial="flat">
                <a:contourClr>
                  <a:srgbClr val="F39001"/>
                </a:contourClr>
              </a:sp3d>
            </c:spPr>
          </c:dPt>
          <c:dPt>
            <c:idx val="2"/>
            <c:bubble3D val="0"/>
            <c:spPr>
              <a:solidFill>
                <a:srgbClr val="FE7B48">
                  <a:alpha val="80000"/>
                </a:srgbClr>
              </a:solidFill>
              <a:ln w="19050">
                <a:solidFill>
                  <a:srgbClr val="F34501"/>
                </a:solidFill>
              </a:ln>
              <a:effectLst/>
              <a:scene3d>
                <a:camera prst="orthographicFront"/>
                <a:lightRig rig="threePt" dir="t"/>
              </a:scene3d>
              <a:sp3d contourW="19050" prstMaterial="flat">
                <a:contourClr>
                  <a:srgbClr val="F34501"/>
                </a:contourClr>
              </a:sp3d>
            </c:spPr>
          </c:dPt>
          <c:dLbls>
            <c:dLbl>
              <c:idx val="0"/>
              <c:layout>
                <c:manualLayout>
                  <c:x val="-0.212672950426358"/>
                  <c:y val="0.0746547329737419"/>
                </c:manualLayout>
              </c:layout>
              <c:tx>
                <c:rich>
                  <a:bodyPr rot="0" spcFirstLastPara="0" vertOverflow="ellipsis" vert="horz" wrap="square" lIns="38100" tIns="19050" rIns="38100" bIns="19050" anchor="ctr" anchorCtr="1"/>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35</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endPar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(36.8%)</a:t>
                    </a:r>
                    <a:endPar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dLblPos val="bestFit"/>
              <c:showLegendKey val="0"/>
              <c:showVal val="0"/>
              <c:showCatName val="0"/>
              <c:showSerName val="0"/>
              <c:showPercent val="1"/>
              <c:showBubbleSize val="0"/>
              <c:extLst>
                <c:ext xmlns:c15="http://schemas.microsoft.com/office/drawing/2012/chart" uri="{CE6537A1-D6FC-4f65-9D91-7224C49458BB}">
                  <c15:layout>
                    <c:manualLayout>
                      <c:w val="0.364855327468867"/>
                      <c:h val="0.349316692419431"/>
                    </c:manualLayout>
                  </c15:layout>
                </c:ext>
              </c:extLst>
            </c:dLbl>
            <c:dLbl>
              <c:idx val="1"/>
              <c:layout>
                <c:manualLayout>
                  <c:x val="0.0464807017566704"/>
                  <c:y val="-0.268834296998253"/>
                </c:manualLayout>
              </c:layout>
              <c:tx>
                <c:rich>
                  <a:bodyPr rot="0" spcFirstLastPara="0" vertOverflow="ellipsis" vert="horz" wrap="square" lIns="38100" tIns="19050" rIns="38100" bIns="19050" anchor="ctr" anchorCtr="1"/>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26</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endPar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(27.4%)</a:t>
                    </a:r>
                    <a:endPar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dLblPos val="bestFit"/>
              <c:showLegendKey val="0"/>
              <c:showVal val="0"/>
              <c:showCatName val="0"/>
              <c:showSerName val="0"/>
              <c:showPercent val="1"/>
              <c:showBubbleSize val="0"/>
              <c:extLst>
                <c:ext xmlns:c15="http://schemas.microsoft.com/office/drawing/2012/chart" uri="{CE6537A1-D6FC-4f65-9D91-7224C49458BB}">
                  <c15:layout>
                    <c:manualLayout>
                      <c:w val="0.327202576701736"/>
                      <c:h val="0.241125039887689"/>
                    </c:manualLayout>
                  </c15:layout>
                </c:ext>
              </c:extLst>
            </c:dLbl>
            <c:dLbl>
              <c:idx val="2"/>
              <c:layout>
                <c:manualLayout>
                  <c:x val="0.0426175372757773"/>
                  <c:y val="0.079113628557718"/>
                </c:manualLayout>
              </c:layout>
              <c:tx>
                <c:rich>
                  <a:bodyPr rot="0" spcFirstLastPara="0" vertOverflow="ellipsis" vert="horz" wrap="square" lIns="38100" tIns="19050" rIns="38100" bIns="19050" anchor="ctr" anchorCtr="1"/>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34</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endPar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(35.8%)</a:t>
                    </a:r>
                    <a:endPar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dLblPos val="bestFit"/>
              <c:showLegendKey val="0"/>
              <c:showVal val="0"/>
              <c:showCatName val="0"/>
              <c:showSerName val="0"/>
              <c:showPercent val="1"/>
              <c:showBubbleSize val="0"/>
              <c:extLst>
                <c:ext xmlns:c15="http://schemas.microsoft.com/office/drawing/2012/chart" uri="{CE6537A1-D6FC-4f65-9D91-7224C49458BB}">
                  <c15:layout>
                    <c:manualLayout>
                      <c:w val="0.340049299538973"/>
                      <c:h val="0.256509305503567"/>
                    </c:manualLayout>
                  </c15:layout>
                </c:ext>
              </c:extLst>
            </c:dLbl>
            <c:spPr>
              <a:noFill/>
              <a:ln>
                <a:noFill/>
              </a:ln>
              <a:effectLst/>
            </c:spPr>
            <c:txPr>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0"/>
            <c:showCatName val="0"/>
            <c:showSerName val="0"/>
            <c:showPercent val="1"/>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[工作簿1]Sheet2!$D$25:$D$27</c:f>
              <c:strCache>
                <c:ptCount val="3"/>
                <c:pt idx="0">
                  <c:v>清理清淤</c:v>
                </c:pt>
                <c:pt idx="1">
                  <c:v>检维修</c:v>
                </c:pt>
                <c:pt idx="2">
                  <c:v>其他</c:v>
                </c:pt>
              </c:strCache>
            </c:strRef>
          </c:cat>
          <c:val>
            <c:numRef>
              <c:f>[工作簿1]Sheet2!$E$25:$E$27</c:f>
              <c:numCache>
                <c:formatCode>0.00%</c:formatCode>
                <c:ptCount val="3"/>
                <c:pt idx="0">
                  <c:v>0.368</c:v>
                </c:pt>
                <c:pt idx="1">
                  <c:v>0.274</c:v>
                </c:pt>
                <c:pt idx="2">
                  <c:v>0.358</c:v>
                </c:pt>
              </c:numCache>
            </c:numRef>
          </c:val>
        </c:ser>
        <c:dLbls>
          <c:showLegendKey val="0"/>
          <c:showVal val="1"/>
          <c:showCatName val="0"/>
          <c:showSerName val="0"/>
          <c:showPercent val="0"/>
          <c:showBubbleSize val="0"/>
        </c:dLbls>
      </c:pie3DChart>
      <c:spPr>
        <a:noFill/>
        <a:ln>
          <a:noFill/>
        </a:ln>
        <a:effectLst/>
      </c:spPr>
    </c:plotArea>
    <c:legend>
      <c:legendPos val="b"/>
      <c:legendEntry>
        <c:idx val="0"/>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2"/>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manualLayout>
          <c:xMode val="edge"/>
          <c:yMode val="edge"/>
          <c:x val="0.0305967054209309"/>
          <c:y val="0.843798996900737"/>
          <c:w val="0.872656855806661"/>
          <c:h val="0.125265207460642"/>
        </c:manualLayout>
      </c:layout>
      <c:overlay val="0"/>
      <c:spPr>
        <a:noFill/>
        <a:ln>
          <a:noFill/>
        </a:ln>
        <a:effectLst/>
      </c:spPr>
      <c:txPr>
        <a:bodyPr rot="0" spcFirstLastPara="0" vertOverflow="ellipsis" vert="horz" wrap="square" anchor="ctr" anchorCtr="1" forceAA="0"/>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chart>
  <c:spPr>
    <a:solidFill>
      <a:schemeClr val="bg1">
        <a:alpha val="80000"/>
      </a:schemeClr>
    </a:solidFill>
    <a:ln w="9525" cap="flat" cmpd="sng" algn="ctr">
      <a:noFill/>
      <a:round/>
    </a:ln>
    <a:effectLst/>
  </c:spPr>
  <c:txPr>
    <a:bodyPr/>
    <a:lstStyle/>
    <a:p>
      <a:pPr>
        <a:defRPr lang="zh-CN">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0" i="0" u="none" strike="noStrike" kern="1200" spc="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事发有限空间</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layout>
        <c:manualLayout>
          <c:xMode val="edge"/>
          <c:yMode val="edge"/>
          <c:x val="0.380936262866578"/>
          <c:y val="0"/>
        </c:manualLayout>
      </c:layout>
      <c:overlay val="0"/>
      <c:spPr>
        <a:noFill/>
        <a:ln>
          <a:noFill/>
        </a:ln>
        <a:effectLst/>
      </c:spPr>
    </c:title>
    <c:autoTitleDeleted val="0"/>
    <c:view3D>
      <c:rotX val="3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0.0258674962041255"/>
          <c:y val="0.141241830475306"/>
          <c:w val="0.930915354463353"/>
          <c:h val="0.724928889070085"/>
        </c:manualLayout>
      </c:layout>
      <c:pie3DChart>
        <c:varyColors val="1"/>
        <c:ser>
          <c:idx val="0"/>
          <c:order val="0"/>
          <c:spPr>
            <a:ln w="19050">
              <a:solidFill>
                <a:schemeClr val="bg1"/>
              </a:solidFill>
            </a:ln>
            <a:effectLst/>
            <a:scene3d>
              <a:camera prst="orthographicFront"/>
              <a:lightRig rig="threePt" dir="t"/>
            </a:scene3d>
            <a:sp3d contourW="19050" prstMaterial="flat"/>
          </c:spPr>
          <c:explosion val="10"/>
          <c:dPt>
            <c:idx val="0"/>
            <c:bubble3D val="0"/>
            <c:spPr>
              <a:solidFill>
                <a:srgbClr val="00B0F0">
                  <a:alpha val="80000"/>
                </a:srgbClr>
              </a:solidFill>
              <a:ln w="19050">
                <a:solidFill>
                  <a:srgbClr val="2F9D85"/>
                </a:solidFill>
              </a:ln>
              <a:effectLst/>
              <a:scene3d>
                <a:camera prst="orthographicFront"/>
                <a:lightRig rig="threePt" dir="t"/>
              </a:scene3d>
              <a:sp3d contourW="19050" prstMaterial="flat">
                <a:contourClr>
                  <a:srgbClr val="2F9D85"/>
                </a:contourClr>
              </a:sp3d>
            </c:spPr>
          </c:dPt>
          <c:dPt>
            <c:idx val="1"/>
            <c:bubble3D val="0"/>
            <c:spPr>
              <a:solidFill>
                <a:srgbClr val="E9E660">
                  <a:alpha val="80000"/>
                </a:srgbClr>
              </a:solidFill>
              <a:ln w="19050">
                <a:solidFill>
                  <a:srgbClr val="F39001"/>
                </a:solidFill>
              </a:ln>
              <a:effectLst/>
              <a:scene3d>
                <a:camera prst="orthographicFront"/>
                <a:lightRig rig="threePt" dir="t"/>
              </a:scene3d>
              <a:sp3d contourW="19050" prstMaterial="flat">
                <a:contourClr>
                  <a:srgbClr val="F39001"/>
                </a:contourClr>
              </a:sp3d>
            </c:spPr>
          </c:dPt>
          <c:dPt>
            <c:idx val="2"/>
            <c:bubble3D val="0"/>
            <c:spPr>
              <a:solidFill>
                <a:srgbClr val="FE7B48">
                  <a:alpha val="80000"/>
                </a:srgbClr>
              </a:solidFill>
              <a:ln w="19050">
                <a:solidFill>
                  <a:srgbClr val="F34501"/>
                </a:solidFill>
              </a:ln>
              <a:effectLst/>
              <a:scene3d>
                <a:camera prst="orthographicFront"/>
                <a:lightRig rig="threePt" dir="t"/>
              </a:scene3d>
              <a:sp3d contourW="19050" prstMaterial="flat">
                <a:contourClr>
                  <a:srgbClr val="F34501"/>
                </a:contourClr>
              </a:sp3d>
            </c:spPr>
          </c:dPt>
          <c:dLbls>
            <c:dLbl>
              <c:idx val="0"/>
              <c:layout>
                <c:manualLayout>
                  <c:x val="-0.212546858358605"/>
                  <c:y val="0.0794019875214923"/>
                </c:manualLayout>
              </c:layout>
              <c:tx>
                <c:rich>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rPr>
                      <a:t>41</a:t>
                    </a:r>
                    <a:r>
                      <a:rPr lang="zh-CN" altLang="en-US" sz="1200" b="1" dirty="0">
                        <a:solidFill>
                          <a:schemeClr val="tx1"/>
                        </a:solidFill>
                        <a:effectLst/>
                      </a:rPr>
                      <a:t>起</a:t>
                    </a:r>
                    <a:endParaRPr lang="zh-CN" altLang="en-US" sz="1200" b="1" dirty="0">
                      <a:solidFill>
                        <a:schemeClr val="tx1"/>
                      </a:solidFill>
                      <a:effectLst/>
                    </a:endParaRPr>
                  </a:p>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rPr>
                      <a:t>(43.1%)</a:t>
                    </a:r>
                    <a:endPar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140904473499844"/>
                      <c:h val="0.398374297205926"/>
                    </c:manualLayout>
                  </c15:layout>
                </c:ext>
              </c:extLst>
            </c:dLbl>
            <c:dLbl>
              <c:idx val="1"/>
              <c:layout>
                <c:manualLayout>
                  <c:x val="0.221231707100322"/>
                  <c:y val="-0.276275565518273"/>
                </c:manualLayout>
              </c:layout>
              <c:tx>
                <c:rich>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rPr>
                      <a:t>27</a:t>
                    </a:r>
                    <a:r>
                      <a:rPr lang="zh-CN" altLang="en-US" sz="1200" b="1" dirty="0">
                        <a:solidFill>
                          <a:schemeClr val="tx1"/>
                        </a:solidFill>
                        <a:effectLst/>
                      </a:rPr>
                      <a:t>起</a:t>
                    </a:r>
                    <a:endParaRPr lang="zh-CN" altLang="en-US" sz="1200" b="1" dirty="0">
                      <a:solidFill>
                        <a:schemeClr val="tx1"/>
                      </a:solidFill>
                      <a:effectLst/>
                    </a:endParaRPr>
                  </a:p>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rPr>
                      <a:t>(28.4%)</a:t>
                    </a:r>
                    <a:endPar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250616460977849"/>
                      <c:h val="0.279182178272249"/>
                    </c:manualLayout>
                  </c15:layout>
                </c:ext>
              </c:extLst>
            </c:dLbl>
            <c:dLbl>
              <c:idx val="2"/>
              <c:layout>
                <c:manualLayout>
                  <c:x val="0.224952738805508"/>
                  <c:y val="0.105545087236557"/>
                </c:manualLayout>
              </c:layout>
              <c:tx>
                <c:rich>
                  <a:bodyPr rot="0" spcFirstLastPara="0" vertOverflow="ellipsis" vert="horz" wrap="square" lIns="38100" tIns="19050" rIns="38100" bIns="19050" anchor="ctr" anchorCtr="1" forceAA="0"/>
                  <a:lstStyle/>
                  <a:p>
                    <a:pPr defTabSz="914400">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rPr>
                      <a:t>27</a:t>
                    </a:r>
                    <a:r>
                      <a:rPr lang="zh-CN" altLang="en-US" sz="1200" b="1" dirty="0">
                        <a:solidFill>
                          <a:schemeClr val="tx1"/>
                        </a:solidFill>
                        <a:effectLst/>
                      </a:rPr>
                      <a:t>起</a:t>
                    </a:r>
                    <a:endParaRPr lang="zh-CN" altLang="en-US" sz="1200" b="1" dirty="0">
                      <a:solidFill>
                        <a:schemeClr val="tx1"/>
                      </a:solidFill>
                      <a:effectLst/>
                    </a:endParaRPr>
                  </a:p>
                  <a:p>
                    <a:pPr defTabSz="914400">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rPr>
                      <a:t>(28.5%)</a:t>
                    </a:r>
                    <a:endPar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1" forceAA="0"/>
                <a:lstStyle/>
                <a:p>
                  <a:pP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225811536086966"/>
                      <c:h val="0.264637662127454"/>
                    </c:manualLayout>
                  </c15:layout>
                </c:ext>
              </c:extLst>
            </c:dLbl>
            <c:spPr>
              <a:noFill/>
              <a:ln>
                <a:noFill/>
              </a:ln>
              <a:effectLst/>
            </c:spPr>
            <c:txPr>
              <a:bodyPr rot="0" spcFirstLastPara="0" vertOverflow="ellipsis" vert="horz" wrap="square" lIns="38100" tIns="19050" rIns="38100" bIns="19050" anchor="ctr" anchorCtr="1" forceAA="0"/>
              <a:lstStyle/>
              <a:p>
                <a:pPr>
                  <a:defRPr lang="zh-CN" sz="1200" b="0"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0"/>
            <c:showCatName val="0"/>
            <c:showSerName val="0"/>
            <c:showPercent val="1"/>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[工作簿1]Sheet2!$D$21:$D$23</c:f>
              <c:strCache>
                <c:ptCount val="3"/>
                <c:pt idx="0">
                  <c:v>污水处理系统</c:v>
                </c:pt>
                <c:pt idx="1">
                  <c:v>炉窑、槽罐、纸浆池、腌制池</c:v>
                </c:pt>
                <c:pt idx="2">
                  <c:v>其他</c:v>
                </c:pt>
              </c:strCache>
            </c:strRef>
          </c:cat>
          <c:val>
            <c:numRef>
              <c:f>[工作簿1]Sheet2!$E$21:$E$23</c:f>
              <c:numCache>
                <c:formatCode>0.00%</c:formatCode>
                <c:ptCount val="3"/>
                <c:pt idx="0">
                  <c:v>0.431</c:v>
                </c:pt>
                <c:pt idx="1">
                  <c:v>0.284</c:v>
                </c:pt>
                <c:pt idx="2">
                  <c:v>0.285</c:v>
                </c:pt>
              </c:numCache>
            </c:numRef>
          </c:val>
        </c:ser>
        <c:dLbls>
          <c:showLegendKey val="0"/>
          <c:showVal val="1"/>
          <c:showCatName val="0"/>
          <c:showSerName val="0"/>
          <c:showPercent val="0"/>
          <c:showBubbleSize val="0"/>
        </c:dLbls>
      </c:pie3DChart>
      <c:spPr>
        <a:noFill/>
        <a:ln>
          <a:noFill/>
        </a:ln>
        <a:effectLst/>
      </c:spPr>
    </c:plotArea>
    <c:legend>
      <c:legendPos val="b"/>
      <c:legendEntry>
        <c:idx val="0"/>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2"/>
        <c:txPr>
          <a:bodyPr rot="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manualLayout>
          <c:xMode val="edge"/>
          <c:yMode val="edge"/>
          <c:x val="0.0500000878914662"/>
          <c:y val="0.862820017529769"/>
          <c:w val="0.899999824217068"/>
          <c:h val="0.117787294277172"/>
        </c:manualLayout>
      </c:layout>
      <c:overlay val="0"/>
      <c:spPr>
        <a:noFill/>
        <a:ln>
          <a:noFill/>
        </a:ln>
        <a:effectLst/>
      </c:spPr>
      <c:txPr>
        <a:bodyPr rot="0" spcFirstLastPara="0" vertOverflow="ellipsis" vert="horz" wrap="square" anchor="ctr" anchorCtr="1" forceAA="0"/>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chart>
  <c:spPr>
    <a:solidFill>
      <a:schemeClr val="bg1"/>
    </a:solidFill>
    <a:ln w="9525" cap="flat" cmpd="sng" algn="ctr">
      <a:noFill/>
      <a:round/>
    </a:ln>
    <a:effectLst/>
  </c:spPr>
  <c:txPr>
    <a:bodyPr/>
    <a:lstStyle/>
    <a:p>
      <a:pPr>
        <a:def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lgn="ctr" rtl="0">
              <a:defRPr lang="zh-CN" altLang="en-US" sz="1400" b="0" i="0" u="none" strike="noStrike" kern="1200" spc="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pPr>
            <a:r>
              <a:rPr lang="zh-CN" altLang="en-US" sz="1400" b="0" i="0" u="none" strike="noStrike" kern="1200" spc="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伤亡扩大原因</a:t>
            </a:r>
            <a:endParaRPr lang="zh-CN" altLang="en-US" sz="1400" b="0" i="0" u="none" strike="noStrike" kern="1200" spc="0"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c:rich>
      </c:tx>
      <c:layout>
        <c:manualLayout>
          <c:xMode val="edge"/>
          <c:yMode val="edge"/>
          <c:x val="0.332086003394493"/>
          <c:y val="0"/>
        </c:manualLayout>
      </c:layout>
      <c:overlay val="0"/>
      <c:spPr>
        <a:noFill/>
        <a:ln>
          <a:noFill/>
        </a:ln>
        <a:effectLst/>
      </c:spPr>
    </c:title>
    <c:autoTitleDeleted val="0"/>
    <c:view3D>
      <c:rotX val="3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0.00547545172476729"/>
          <c:y val="0.136242424242424"/>
          <c:w val="0.989049096550465"/>
          <c:h val="0.731636363636364"/>
        </c:manualLayout>
      </c:layout>
      <c:pie3DChart>
        <c:varyColors val="1"/>
        <c:ser>
          <c:idx val="0"/>
          <c:order val="0"/>
          <c:spPr>
            <a:ln w="19050">
              <a:solidFill>
                <a:schemeClr val="bg1"/>
              </a:solidFill>
            </a:ln>
            <a:effectLst/>
            <a:scene3d>
              <a:camera prst="orthographicFront"/>
              <a:lightRig rig="threePt" dir="t"/>
            </a:scene3d>
            <a:sp3d contourW="19050" prstMaterial="flat"/>
          </c:spPr>
          <c:explosion val="10"/>
          <c:dPt>
            <c:idx val="0"/>
            <c:bubble3D val="0"/>
            <c:spPr>
              <a:solidFill>
                <a:srgbClr val="00B0F0">
                  <a:alpha val="80000"/>
                </a:srgbClr>
              </a:solidFill>
              <a:ln w="19050">
                <a:solidFill>
                  <a:srgbClr val="2F9D85"/>
                </a:solidFill>
              </a:ln>
              <a:effectLst/>
              <a:scene3d>
                <a:camera prst="orthographicFront"/>
                <a:lightRig rig="threePt" dir="t"/>
              </a:scene3d>
              <a:sp3d contourW="19050" prstMaterial="flat">
                <a:contourClr>
                  <a:srgbClr val="2F9D85"/>
                </a:contourClr>
              </a:sp3d>
            </c:spPr>
          </c:dPt>
          <c:dPt>
            <c:idx val="1"/>
            <c:bubble3D val="0"/>
            <c:spPr>
              <a:solidFill>
                <a:srgbClr val="FE7B48">
                  <a:alpha val="80000"/>
                </a:srgbClr>
              </a:solidFill>
              <a:ln w="19050">
                <a:solidFill>
                  <a:srgbClr val="F34501"/>
                </a:solidFill>
              </a:ln>
              <a:effectLst/>
              <a:scene3d>
                <a:camera prst="orthographicFront"/>
                <a:lightRig rig="threePt" dir="t"/>
              </a:scene3d>
              <a:sp3d contourW="19050" prstMaterial="flat">
                <a:contourClr>
                  <a:srgbClr val="F34501"/>
                </a:contourClr>
              </a:sp3d>
            </c:spPr>
          </c:dPt>
          <c:dLbls>
            <c:dLbl>
              <c:idx val="0"/>
              <c:layout>
                <c:manualLayout>
                  <c:x val="-0.195370872033951"/>
                  <c:y val="-0.266360104986877"/>
                </c:manualLayout>
              </c:layout>
              <c:tx>
                <c:rich>
                  <a:bodyPr rot="0" spcFirstLastPara="0" vertOverflow="ellipsis" vert="horz" wrap="square" lIns="38100" tIns="19050" rIns="38100" bIns="19050" anchor="ctr" anchorCtr="0" forceAA="0"/>
                  <a:lstStyle/>
                  <a:p>
                    <a:pPr algn="ct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83</a:t>
                    </a:r>
                    <a:r>
                      <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endPar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(87.4%)</a:t>
                    </a:r>
                    <a:endPar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0" forceAA="0"/>
                <a:lstStyle/>
                <a:p>
                  <a:pPr algn="ct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350976455557583"/>
                      <c:h val="0.309333333333333"/>
                    </c:manualLayout>
                  </c15:layout>
                </c:ext>
              </c:extLst>
            </c:dLbl>
            <c:dLbl>
              <c:idx val="1"/>
              <c:layout>
                <c:manualLayout>
                  <c:x val="0.225444898416718"/>
                  <c:y val="1.90885230255309e-7"/>
                </c:manualLayout>
              </c:layout>
              <c:tx>
                <c:rich>
                  <a:bodyPr rot="0" spcFirstLastPara="0" vertOverflow="ellipsis" vert="horz" wrap="square" lIns="38100" tIns="19050" rIns="38100" bIns="19050" anchor="ctr" anchorCtr="0" forceAA="0"/>
                  <a:lstStyle/>
                  <a:p>
                    <a:pPr algn="ct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12</a:t>
                    </a:r>
                    <a:r>
                      <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起</a:t>
                    </a:r>
                    <a:endPar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(12.6%)</a:t>
                    </a:r>
                    <a:endParaRPr lang="en-US" altLang="zh-CN" sz="12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numFmt formatCode="General" sourceLinked="1"/>
              <c:spPr>
                <a:noFill/>
                <a:ln>
                  <a:noFill/>
                </a:ln>
                <a:effectLst/>
              </c:spPr>
              <c:txPr>
                <a:bodyPr rot="0" spcFirstLastPara="0" vertOverflow="ellipsis" vert="horz" wrap="square" lIns="38100" tIns="19050" rIns="38100" bIns="19050" anchor="ctr" anchorCtr="0" forceAA="0"/>
                <a:lstStyle/>
                <a:p>
                  <a:pPr algn="ctr">
                    <a:defRPr lang="zh-CN" sz="1200" b="1"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0"/>
              <c:showCatName val="0"/>
              <c:showSerName val="0"/>
              <c:showPercent val="1"/>
              <c:showBubbleSize val="0"/>
              <c:extLst>
                <c:ext xmlns:c15="http://schemas.microsoft.com/office/drawing/2012/chart" uri="{CE6537A1-D6FC-4f65-9D91-7224C49458BB}">
                  <c15:layout>
                    <c:manualLayout>
                      <c:w val="0.339660521993064"/>
                      <c:h val="0.357818181818182"/>
                    </c:manualLayout>
                  </c15:layout>
                </c:ext>
              </c:extLst>
            </c:dLbl>
            <c:spPr>
              <a:noFill/>
              <a:ln>
                <a:noFill/>
              </a:ln>
              <a:effectLst/>
            </c:spPr>
            <c:txPr>
              <a:bodyPr rot="0" spcFirstLastPara="0" vertOverflow="ellipsis" vert="horz" wrap="square" lIns="38100" tIns="19050" rIns="38100" bIns="19050" anchor="ctr" anchorCtr="0" forceAA="0"/>
              <a:lstStyle/>
              <a:p>
                <a:pPr algn="ctr">
                  <a:defRPr lang="zh-CN" sz="1200" b="0" i="0" u="none" strike="noStrike" kern="1200" baseline="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inEnd"/>
            <c:showLegendKey val="0"/>
            <c:showVal val="0"/>
            <c:showCatName val="0"/>
            <c:showSerName val="0"/>
            <c:showPercent val="1"/>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[工作簿1]Sheet2!$D$29:$D$30</c:f>
              <c:strCache>
                <c:ptCount val="2"/>
                <c:pt idx="0">
                  <c:v>盲目施救</c:v>
                </c:pt>
                <c:pt idx="1">
                  <c:v>其他</c:v>
                </c:pt>
              </c:strCache>
            </c:strRef>
          </c:cat>
          <c:val>
            <c:numRef>
              <c:f>[工作簿1]Sheet2!$E$29:$E$30</c:f>
              <c:numCache>
                <c:formatCode>0.00%</c:formatCode>
                <c:ptCount val="2"/>
                <c:pt idx="0">
                  <c:v>0.874</c:v>
                </c:pt>
                <c:pt idx="1">
                  <c:v>0.126</c:v>
                </c:pt>
              </c:numCache>
            </c:numRef>
          </c:val>
        </c:ser>
        <c:dLbls>
          <c:showLegendKey val="0"/>
          <c:showVal val="1"/>
          <c:showCatName val="0"/>
          <c:showSerName val="0"/>
          <c:showPercent val="0"/>
          <c:showBubbleSize val="0"/>
        </c:dLbls>
      </c:pie3DChart>
      <c:spPr>
        <a:noFill/>
        <a:ln>
          <a:noFill/>
        </a:ln>
        <a:effectLst/>
      </c:spPr>
    </c:plotArea>
    <c:legend>
      <c:legendPos val="b"/>
      <c:legendEntry>
        <c:idx val="0"/>
        <c:txPr>
          <a:bodyPr rot="0" spcFirstLastPara="1"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1"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manualLayout>
          <c:xMode val="edge"/>
          <c:yMode val="edge"/>
          <c:x val="0.225041065887936"/>
          <c:y val="0.864969696969697"/>
          <c:w val="0.600852503402397"/>
          <c:h val="0.10509873538535"/>
        </c:manualLayout>
      </c:layout>
      <c:overlay val="0"/>
      <c:spPr>
        <a:solidFill>
          <a:sysClr val="window" lastClr="FFFFFF"/>
        </a:solidFill>
        <a:ln>
          <a:noFill/>
        </a:ln>
        <a:effectLst/>
      </c:spPr>
      <c:txPr>
        <a:bodyPr rot="0" spcFirstLastPara="0" vertOverflow="ellipsis" vert="horz" wrap="square" anchor="ctr" anchorCtr="1" forceAA="0"/>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chart>
  <c:spPr>
    <a:solidFill>
      <a:schemeClr val="bg1"/>
    </a:solidFill>
    <a:ln w="9525" cap="flat" cmpd="sng" algn="ctr">
      <a:no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30525" cy="496888"/>
          </a:xfrm>
          <a:prstGeom prst="rect">
            <a:avLst/>
          </a:prstGeom>
        </p:spPr>
        <p:txBody>
          <a:bodyPr vert="horz" lIns="91440" tIns="45720" rIns="91440" bIns="45720" rtlCol="0"/>
          <a:lstStyle>
            <a:lvl1pPr algn="l" eaLnBrk="0" hangingPunct="0">
              <a:buFontTx/>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29050" y="0"/>
            <a:ext cx="2930525" cy="496888"/>
          </a:xfrm>
          <a:prstGeom prst="rect">
            <a:avLst/>
          </a:prstGeom>
        </p:spPr>
        <p:txBody>
          <a:bodyPr vert="horz" lIns="91440" tIns="45720" rIns="91440" bIns="45720" rtlCol="0"/>
          <a:lstStyle>
            <a:lvl1pPr algn="r" eaLnBrk="0" hangingPunct="0">
              <a:buFontTx/>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4" name="页脚占位符 3"/>
          <p:cNvSpPr>
            <a:spLocks noGrp="1"/>
          </p:cNvSpPr>
          <p:nvPr>
            <p:ph type="ftr" sz="quarter" idx="2"/>
          </p:nvPr>
        </p:nvSpPr>
        <p:spPr>
          <a:xfrm>
            <a:off x="0" y="9444038"/>
            <a:ext cx="2930525" cy="496887"/>
          </a:xfrm>
          <a:prstGeom prst="rect">
            <a:avLst/>
          </a:prstGeom>
        </p:spPr>
        <p:txBody>
          <a:bodyPr vert="horz" lIns="91440" tIns="45720" rIns="91440" bIns="45720" rtlCol="0" anchor="b"/>
          <a:lstStyle>
            <a:lvl1pPr algn="l" eaLnBrk="0" hangingPunct="0">
              <a:buFontTx/>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29050" y="9444038"/>
            <a:ext cx="2930525" cy="496887"/>
          </a:xfrm>
          <a:prstGeom prst="rect">
            <a:avLst/>
          </a:prstGeom>
        </p:spPr>
        <p:txBody>
          <a:bodyPr vert="horz" wrap="square" lIns="91440" tIns="45720" rIns="91440" bIns="45720" numCol="1" anchor="b" anchorCtr="0" compatLnSpc="1"/>
          <a:lstStyle>
            <a:lvl1pPr algn="r">
              <a:defRPr sz="1200">
                <a:solidFill>
                  <a:srgbClr val="898989"/>
                </a:solidFill>
                <a:latin typeface="Calibri" panose="020F0502020204030204" pitchFamily="34" charset="0"/>
              </a:defRPr>
            </a:lvl1pPr>
          </a:lstStyle>
          <a:p>
            <a:fld id="{F19F5880-F83C-42EA-ABEC-D8EF4D2F59A1}" type="slidenum">
              <a:rPr lang="en-US" altLang="en-US"/>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30525" cy="498475"/>
          </a:xfrm>
          <a:prstGeom prst="rect">
            <a:avLst/>
          </a:prstGeom>
        </p:spPr>
        <p:txBody>
          <a:bodyPr vert="horz" lIns="91440" tIns="45720" rIns="91440" bIns="45720" rtlCol="0"/>
          <a:lstStyle>
            <a:lvl1pPr algn="l" eaLnBrk="0" hangingPunct="0">
              <a:buFontTx/>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29050" y="0"/>
            <a:ext cx="2930525" cy="498475"/>
          </a:xfrm>
          <a:prstGeom prst="rect">
            <a:avLst/>
          </a:prstGeom>
        </p:spPr>
        <p:txBody>
          <a:bodyPr vert="horz" lIns="91440" tIns="45720" rIns="91440" bIns="45720" rtlCol="0"/>
          <a:lstStyle>
            <a:lvl1pPr algn="r" eaLnBrk="0" hangingPunct="0">
              <a:buFontTx/>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4" name="幻灯片图像占位符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二级</a:t>
            </a:r>
            <a:endParaRPr lang="zh-CN" altLang="en-US" noProof="0"/>
          </a:p>
          <a:p>
            <a:pPr lvl="2"/>
            <a:r>
              <a:rPr lang="zh-CN" altLang="en-US" noProof="0"/>
              <a:t>三级</a:t>
            </a:r>
            <a:endParaRPr lang="zh-CN" altLang="en-US" noProof="0"/>
          </a:p>
          <a:p>
            <a:pPr lvl="3"/>
            <a:r>
              <a:rPr lang="zh-CN" altLang="en-US" noProof="0"/>
              <a:t>四级</a:t>
            </a:r>
            <a:endParaRPr lang="zh-CN" altLang="en-US" noProof="0"/>
          </a:p>
          <a:p>
            <a:pPr lvl="4"/>
            <a:r>
              <a:rPr lang="zh-CN" altLang="en-US" noProof="0"/>
              <a:t>五级</a:t>
            </a:r>
            <a:endParaRPr lang="zh-CN" altLang="en-US" noProof="0"/>
          </a:p>
        </p:txBody>
      </p:sp>
      <p:sp>
        <p:nvSpPr>
          <p:cNvPr id="6" name="页脚占位符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eaLnBrk="0" hangingPunct="0">
              <a:buFontTx/>
              <a:buNone/>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29050" y="9444038"/>
            <a:ext cx="2930525" cy="498475"/>
          </a:xfrm>
          <a:prstGeom prst="rect">
            <a:avLst/>
          </a:prstGeom>
        </p:spPr>
        <p:txBody>
          <a:bodyPr vert="horz" wrap="square" lIns="91440" tIns="45720" rIns="91440" bIns="45720" numCol="1" anchor="b" anchorCtr="0" compatLnSpc="1"/>
          <a:lstStyle>
            <a:lvl1pPr algn="r">
              <a:defRPr sz="1200"/>
            </a:lvl1pPr>
          </a:lstStyle>
          <a:p>
            <a:fld id="{5B82BFA5-99CA-4088-B7D5-BD74E2F4D556}"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1202" name="文本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3250"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5298"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7346"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9394"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1442"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3490"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5538"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7586"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9634"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B82BFA5-99CA-4088-B7D5-BD74E2F4D556}" type="slidenum">
              <a:rPr lang="en-US" altLang="en-US" smtClean="0"/>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1682"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3730"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5778"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5778"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7826"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9874"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2BFA5-99CA-4088-B7D5-BD74E2F4D556}" type="slidenum">
              <a:rPr lang="en-US" altLang="en-US" smtClean="0"/>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4818"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866"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962" name="文本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010"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058"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106"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9154"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46FF29D4-7690-402F-BFE2-A6D27DFB862F}"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175304D-7F81-4E1C-ABE6-706B6A1CFF6D}"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9A13CE1F-C6C0-46B4-A103-CE35F6759FF1}"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BA5D3B5C-D6D8-449C-9869-4A444AAB2C84}"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9EB812D1-13E3-42DF-984A-D8B52E0B27CA}"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5A3A1DB-D715-4F86-A965-1C5FFF8092E9}"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46FF29D4-7690-402F-BFE2-A6D27DFB862F}"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40F3AAE-F6B8-482F-B76F-48B727C11D08}"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E23B1EE-B32F-472A-B6C1-6642650DFA89}"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1489DC1-568F-45F6-9A29-930046A9DC11}" type="slidenum">
              <a:rPr lang="en-US" altLang="en-US"/>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10FBCDD8-DEBA-46A3-8B77-369F396556FF}"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969DAA6-5EF7-42D9-8189-36E7821D1380}" type="slidenum">
              <a:rPr lang="en-US" altLang="en-US"/>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BCC94304-A58B-4EB3-A131-D2C2CD84A33C}"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73CB6938-4C3A-4BF6-B75F-9EF8D09A5027}" type="slidenum">
              <a:rPr lang="en-US" altLang="en-US"/>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fld id="{0A22B16B-728C-40A3-B998-71EAE9A04FFA}" type="datetime1">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2C7E2D00-B16F-439A-9206-517B165A90EF}" type="slidenum">
              <a:rPr lang="en-US" altLang="en-US"/>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fld id="{1C989B0D-BC79-4F34-A5D4-55D02DE3D98E}" type="datetime1">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59C665D6-40E4-4E62-BFCD-95D1F334B392}" type="slidenum">
              <a:rPr lang="en-US" altLang="en-US"/>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7199F4C-E117-42E7-ADC8-9EC8C90F6678}" type="datetime1">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C1B9A4CB-29A8-4F50-99BF-FFE294A9B056}" type="slidenum">
              <a:rPr lang="en-US" altLang="en-US"/>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F2A2EDF0-B57C-4003-98F2-DA4C91F17BA3}"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49F0967-1286-43B8-8C03-5EA220C89BEB}"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E23B1EE-B32F-472A-B6C1-6642650DFA89}"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7A37948-A3C1-4BC6-B720-4AB0A453C2D9}" type="slidenum">
              <a:rPr lang="en-US" altLang="en-US"/>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F2241DC4-5CB1-4875-85F3-1A99C5E718E6}"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64103D41-8216-4FD8-9BB2-BC9A2BE79F0B}" type="slidenum">
              <a:rPr lang="en-US" altLang="en-US"/>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9A13CE1F-C6C0-46B4-A103-CE35F6759FF1}"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888E74B-6D11-486E-84E1-34D652D8611C}" type="slidenum">
              <a:rPr lang="en-US" altLang="en-US"/>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9EB812D1-13E3-42DF-984A-D8B52E0B27CA}"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16D53A9C-5610-4E40-922E-E9B610C1AB19}"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10FBCDD8-DEBA-46A3-8B77-369F396556FF}"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238423C-0EC7-4DDA-9115-8A6B9677BB4B}"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BCC94304-A58B-4EB3-A131-D2C2CD84A33C}"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3A9C869B-9E24-425C-88DB-4D84D9F791A6}"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fld id="{0A22B16B-728C-40A3-B998-71EAE9A04FFA}" type="datetime1">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0E13A769-0D60-4AB0-BB8F-301BD7E691D7}"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fld id="{1C989B0D-BC79-4F34-A5D4-55D02DE3D98E}" type="datetime1">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F4DE472E-A6FB-4A27-8BA9-AFBCAD3E097E}"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7199F4C-E117-42E7-ADC8-9EC8C90F6678}" type="datetime1">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4C9BF07B-7439-4550-B1CD-07C567CC3EAF}"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F2A2EDF0-B57C-4003-98F2-DA4C91F17BA3}"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CACD94AE-556B-43BB-950A-682B1CCF5918}"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pPr>
              <a:defRPr/>
            </a:pPr>
            <a:fld id="{F2241DC4-5CB1-4875-85F3-1A99C5E718E6}"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0638B619-7B9E-45BF-92E8-B98EE7B34A58}"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06375"/>
            <a:ext cx="8229600" cy="85725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nvPr>
        </p:nvSpPr>
        <p:spPr bwMode="auto">
          <a:xfrm>
            <a:off x="457200" y="1200150"/>
            <a:ext cx="8229600" cy="3394075"/>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fld id="{653F7276-81AD-4A52-8147-6213F95BACA1}" type="datetime1">
              <a:rPr lang="zh-CN" altLang="en-US"/>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8B617DC5-1157-432F-A0E6-1CC0E44AAA04}"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idx="4294967295"/>
          </p:nvPr>
        </p:nvSpPr>
        <p:spPr bwMode="auto">
          <a:xfrm>
            <a:off x="457200" y="206375"/>
            <a:ext cx="8229600" cy="85725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2051" name="文本占位符 2"/>
          <p:cNvSpPr>
            <a:spLocks noGrp="1" noChangeArrowheads="1"/>
          </p:cNvSpPr>
          <p:nvPr>
            <p:ph type="body" idx="9"/>
          </p:nvPr>
        </p:nvSpPr>
        <p:spPr bwMode="auto">
          <a:xfrm>
            <a:off x="457200" y="1200150"/>
            <a:ext cx="8229600" cy="3394075"/>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fld id="{653F7276-81AD-4A52-8147-6213F95BACA1}" type="datetime1">
              <a:rPr lang="zh-CN" altLang="en-US"/>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6457DCDB-105E-4052-A536-BF105AAAC281}"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tags" Target="../tags/tag24.xml"/><Relationship Id="rId3" Type="http://schemas.openxmlformats.org/officeDocument/2006/relationships/image" Target="../media/image12.jpeg"/><Relationship Id="rId2" Type="http://schemas.openxmlformats.org/officeDocument/2006/relationships/tags" Target="../tags/tag23.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3.emf"/><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3" Type="http://schemas.openxmlformats.org/officeDocument/2006/relationships/notesSlide" Target="../notesSlides/notesSlide10.xml"/><Relationship Id="rId22" Type="http://schemas.openxmlformats.org/officeDocument/2006/relationships/slideLayout" Target="../slideLayouts/slideLayout2.xml"/><Relationship Id="rId21" Type="http://schemas.openxmlformats.org/officeDocument/2006/relationships/themeOverride" Target="../theme/themeOverride6.xml"/><Relationship Id="rId20" Type="http://schemas.openxmlformats.org/officeDocument/2006/relationships/tags" Target="../tags/tag44.xml"/><Relationship Id="rId2" Type="http://schemas.openxmlformats.org/officeDocument/2006/relationships/tags" Target="../tags/tag26.xml"/><Relationship Id="rId19" Type="http://schemas.openxmlformats.org/officeDocument/2006/relationships/tags" Target="../tags/tag43.xml"/><Relationship Id="rId18" Type="http://schemas.openxmlformats.org/officeDocument/2006/relationships/tags" Target="../tags/tag42.xml"/><Relationship Id="rId17" Type="http://schemas.openxmlformats.org/officeDocument/2006/relationships/tags" Target="../tags/tag41.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0" Type="http://schemas.openxmlformats.org/officeDocument/2006/relationships/notesSlide" Target="../notesSlides/notesSlide15.xml"/><Relationship Id="rId1" Type="http://schemas.openxmlformats.org/officeDocument/2006/relationships/tags" Target="../tags/tag45.xml"/></Relationships>
</file>

<file path=ppt/slides/_rels/slide22.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1" Type="http://schemas.openxmlformats.org/officeDocument/2006/relationships/notesSlide" Target="../notesSlides/notesSlide16.xml"/><Relationship Id="rId10" Type="http://schemas.openxmlformats.org/officeDocument/2006/relationships/slideLayout" Target="../slideLayouts/slideLayout1.xml"/><Relationship Id="rId1" Type="http://schemas.openxmlformats.org/officeDocument/2006/relationships/tags" Target="../tags/tag53.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0" Type="http://schemas.openxmlformats.org/officeDocument/2006/relationships/notesSlide" Target="../notesSlides/notesSlide17.xml"/><Relationship Id="rId1" Type="http://schemas.openxmlformats.org/officeDocument/2006/relationships/tags" Target="../tags/tag62.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13.emf"/><Relationship Id="rId2" Type="http://schemas.openxmlformats.org/officeDocument/2006/relationships/tags" Target="../tags/tag70.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image" Target="../media/image34.png"/><Relationship Id="rId13" Type="http://schemas.openxmlformats.org/officeDocument/2006/relationships/notesSlide" Target="../notesSlides/notesSlide21.xml"/><Relationship Id="rId12" Type="http://schemas.openxmlformats.org/officeDocument/2006/relationships/slideLayout" Target="../slideLayouts/slideLayout1.xml"/><Relationship Id="rId11" Type="http://schemas.openxmlformats.org/officeDocument/2006/relationships/image" Target="../media/image14.png"/><Relationship Id="rId10" Type="http://schemas.openxmlformats.org/officeDocument/2006/relationships/tags" Target="../tags/tag78.xml"/><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0" Type="http://schemas.openxmlformats.org/officeDocument/2006/relationships/notesSlide" Target="../notesSlides/notesSlide24.xml"/><Relationship Id="rId1" Type="http://schemas.openxmlformats.org/officeDocument/2006/relationships/tags" Target="../tags/tag80.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1.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tags" Target="../tags/tag9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35.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1.xml"/><Relationship Id="rId4" Type="http://schemas.openxmlformats.org/officeDocument/2006/relationships/image" Target="../media/image44.emf"/><Relationship Id="rId3" Type="http://schemas.openxmlformats.org/officeDocument/2006/relationships/package" Target="../embeddings/Document2.docx"/><Relationship Id="rId2" Type="http://schemas.openxmlformats.org/officeDocument/2006/relationships/image" Target="../media/image43.emf"/><Relationship Id="rId1" Type="http://schemas.openxmlformats.org/officeDocument/2006/relationships/package" Target="../embeddings/Document1.docx"/></Relationships>
</file>

<file path=ppt/slides/_rels/slide36.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1" Type="http://schemas.openxmlformats.org/officeDocument/2006/relationships/slideLayout" Target="../slideLayouts/slideLayout1.xml"/><Relationship Id="rId10" Type="http://schemas.openxmlformats.org/officeDocument/2006/relationships/image" Target="../media/image45.png"/><Relationship Id="rId1" Type="http://schemas.openxmlformats.org/officeDocument/2006/relationships/tags" Target="../tags/tag97.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tags" Target="../tags/tag106.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3.pn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5.png"/><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3.emf"/><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42.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image" Target="../media/image72.jpeg"/><Relationship Id="rId7" Type="http://schemas.openxmlformats.org/officeDocument/2006/relationships/image" Target="../media/image71.jpeg"/><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jpeg"/><Relationship Id="rId12" Type="http://schemas.openxmlformats.org/officeDocument/2006/relationships/slideLayout" Target="../slideLayouts/slideLayout1.xml"/><Relationship Id="rId11" Type="http://schemas.openxmlformats.org/officeDocument/2006/relationships/image" Target="../media/image74.jpeg"/><Relationship Id="rId10" Type="http://schemas.openxmlformats.org/officeDocument/2006/relationships/image" Target="../media/image73.jpeg"/><Relationship Id="rId1"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6.jpeg"/><Relationship Id="rId1" Type="http://schemas.openxmlformats.org/officeDocument/2006/relationships/image" Target="../media/image75.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s>
</file>

<file path=ppt/slides/_rels/slide45.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image" Target="../media/image78.jpeg"/><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77.jpeg"/><Relationship Id="rId2" Type="http://schemas.openxmlformats.org/officeDocument/2006/relationships/tags" Target="../tags/tag113.xml"/><Relationship Id="rId16" Type="http://schemas.openxmlformats.org/officeDocument/2006/relationships/notesSlide" Target="../notesSlides/notesSlide26.xml"/><Relationship Id="rId15" Type="http://schemas.openxmlformats.org/officeDocument/2006/relationships/slideLayout" Target="../slideLayouts/slideLayout2.xml"/><Relationship Id="rId14" Type="http://schemas.openxmlformats.org/officeDocument/2006/relationships/image" Target="../media/image81.jpeg"/><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image" Target="../media/image80.png"/><Relationship Id="rId10" Type="http://schemas.openxmlformats.org/officeDocument/2006/relationships/image" Target="../media/image79.jpeg"/><Relationship Id="rId1" Type="http://schemas.openxmlformats.org/officeDocument/2006/relationships/tags" Target="../tags/tag1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2.png"/><Relationship Id="rId1" Type="http://schemas.openxmlformats.org/officeDocument/2006/relationships/tags" Target="../tags/tag121.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chart" Target="../charts/chart5.xml"/><Relationship Id="rId1" Type="http://schemas.openxmlformats.org/officeDocument/2006/relationships/chart" Target="../charts/char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4.png"/><Relationship Id="rId1" Type="http://schemas.openxmlformats.org/officeDocument/2006/relationships/image" Target="../media/image83.jpeg"/></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emf"/><Relationship Id="rId2" Type="http://schemas.openxmlformats.org/officeDocument/2006/relationships/image" Target="../media/image86.jpeg"/><Relationship Id="rId1"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3" Type="http://schemas.openxmlformats.org/officeDocument/2006/relationships/slideLayout" Target="../slideLayouts/slideLayout1.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图片 20" descr="图片1.png"/>
          <p:cNvPicPr>
            <a:picLocks noChangeAspect="1" noChangeArrowheads="1"/>
          </p:cNvPicPr>
          <p:nvPr/>
        </p:nvPicPr>
        <p:blipFill>
          <a:blip r:embed="rId1" cstate="print"/>
          <a:srcRect/>
          <a:stretch>
            <a:fillRect/>
          </a:stretch>
        </p:blipFill>
        <p:spPr bwMode="auto">
          <a:xfrm>
            <a:off x="0" y="2924175"/>
            <a:ext cx="9144000" cy="2219325"/>
          </a:xfrm>
          <a:prstGeom prst="rect">
            <a:avLst/>
          </a:prstGeom>
          <a:noFill/>
          <a:ln w="9525">
            <a:noFill/>
            <a:miter lim="800000"/>
            <a:headEnd/>
            <a:tailEnd/>
          </a:ln>
        </p:spPr>
      </p:pic>
      <p:sp>
        <p:nvSpPr>
          <p:cNvPr id="27650" name="矩形 21"/>
          <p:cNvSpPr>
            <a:spLocks noChangeArrowheads="1"/>
          </p:cNvSpPr>
          <p:nvPr/>
        </p:nvSpPr>
        <p:spPr bwMode="auto">
          <a:xfrm>
            <a:off x="1001713" y="1179513"/>
            <a:ext cx="7140575" cy="1655762"/>
          </a:xfrm>
          <a:prstGeom prst="rect">
            <a:avLst/>
          </a:prstGeom>
          <a:noFill/>
          <a:ln w="9525">
            <a:noFill/>
            <a:miter lim="800000"/>
          </a:ln>
        </p:spPr>
        <p:txBody>
          <a:bodyPr>
            <a:spAutoFit/>
          </a:bodyPr>
          <a:lstStyle/>
          <a:p>
            <a:pPr algn="ctr">
              <a:lnSpc>
                <a:spcPct val="150000"/>
              </a:lnSpc>
            </a:pPr>
            <a:r>
              <a:rPr lang="zh-CN" altLang="en-US" sz="3600" b="1" dirty="0">
                <a:latin typeface="微软雅黑" panose="020B0503020204020204" pitchFamily="34" charset="-122"/>
                <a:ea typeface="微软雅黑" panose="020B0503020204020204" pitchFamily="34" charset="-122"/>
              </a:rPr>
              <a:t>工贸重点企业</a:t>
            </a:r>
            <a:endParaRPr lang="zh-CN" altLang="en-US" sz="3600" b="1" dirty="0">
              <a:latin typeface="微软雅黑" panose="020B0503020204020204" pitchFamily="34" charset="-122"/>
              <a:ea typeface="微软雅黑" panose="020B0503020204020204" pitchFamily="34" charset="-122"/>
            </a:endParaRPr>
          </a:p>
          <a:p>
            <a:pPr algn="ctr">
              <a:lnSpc>
                <a:spcPct val="150000"/>
              </a:lnSpc>
            </a:pPr>
            <a:r>
              <a:rPr lang="zh-CN" altLang="en-US" sz="3600" b="1" dirty="0">
                <a:latin typeface="微软雅黑" panose="020B0503020204020204" pitchFamily="34" charset="-122"/>
                <a:ea typeface="微软雅黑" panose="020B0503020204020204" pitchFamily="34" charset="-122"/>
              </a:rPr>
              <a:t>有限空间作业专家指导服务</a:t>
            </a:r>
            <a:endParaRPr lang="en-US" altLang="zh-CN" sz="3600" b="1" dirty="0">
              <a:latin typeface="微软雅黑" panose="020B0503020204020204" pitchFamily="34" charset="-122"/>
              <a:ea typeface="微软雅黑" panose="020B0503020204020204" pitchFamily="34" charset="-122"/>
            </a:endParaRPr>
          </a:p>
        </p:txBody>
      </p:sp>
      <p:sp>
        <p:nvSpPr>
          <p:cNvPr id="27651" name="矩形 21"/>
          <p:cNvSpPr>
            <a:spLocks noChangeArrowheads="1"/>
          </p:cNvSpPr>
          <p:nvPr/>
        </p:nvSpPr>
        <p:spPr bwMode="auto">
          <a:xfrm>
            <a:off x="1001713" y="3482975"/>
            <a:ext cx="7140575" cy="960438"/>
          </a:xfrm>
          <a:prstGeom prst="rect">
            <a:avLst/>
          </a:prstGeom>
          <a:noFill/>
          <a:ln w="9525">
            <a:noFill/>
            <a:miter lim="800000"/>
          </a:ln>
        </p:spPr>
        <p:txBody>
          <a:bodyPr>
            <a:spAutoFit/>
          </a:bodyPr>
          <a:lstStyle/>
          <a:p>
            <a:pPr algn="ctr">
              <a:lnSpc>
                <a:spcPct val="150000"/>
              </a:lnSpc>
            </a:pPr>
            <a:r>
              <a:rPr lang="zh-CN" altLang="en-US" sz="2000" dirty="0">
                <a:latin typeface="微软雅黑" panose="020B0503020204020204" pitchFamily="34" charset="-122"/>
                <a:ea typeface="微软雅黑" panose="020B0503020204020204" pitchFamily="34" charset="-122"/>
              </a:rPr>
              <a:t>指导服务专家组</a:t>
            </a:r>
            <a:endParaRPr lang="en-US" altLang="zh-CN" sz="2000" dirty="0">
              <a:latin typeface="微软雅黑" panose="020B0503020204020204" pitchFamily="34" charset="-122"/>
              <a:ea typeface="微软雅黑" panose="020B0503020204020204" pitchFamily="34" charset="-122"/>
            </a:endParaRPr>
          </a:p>
          <a:p>
            <a:pPr algn="ctr">
              <a:lnSpc>
                <a:spcPct val="150000"/>
              </a:lnSpc>
            </a:pPr>
            <a:r>
              <a:rPr lang="en-US" altLang="zh-CN" sz="2000" dirty="0">
                <a:latin typeface="微软雅黑" panose="020B0503020204020204" pitchFamily="34" charset="-122"/>
                <a:ea typeface="微软雅黑" panose="020B0503020204020204" pitchFamily="34" charset="-122"/>
              </a:rPr>
              <a:t>2023</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月</a:t>
            </a:r>
            <a:endParaRPr lang="en-US" altLang="zh-CN" sz="2000" dirty="0">
              <a:latin typeface="微软雅黑" panose="020B0503020204020204" pitchFamily="34" charset="-122"/>
              <a:ea typeface="微软雅黑" panose="020B0503020204020204" pitchFamily="34" charset="-122"/>
            </a:endParaRPr>
          </a:p>
        </p:txBody>
      </p:sp>
      <p:pic>
        <p:nvPicPr>
          <p:cNvPr id="27652" name="Picture 5"/>
          <p:cNvPicPr>
            <a:picLocks noChangeAspect="1" noChangeArrowheads="1"/>
          </p:cNvPicPr>
          <p:nvPr/>
        </p:nvPicPr>
        <p:blipFill>
          <a:blip r:embed="rId2" cstate="print"/>
          <a:srcRect/>
          <a:stretch>
            <a:fillRect/>
          </a:stretch>
        </p:blipFill>
        <p:spPr bwMode="auto">
          <a:xfrm>
            <a:off x="0" y="0"/>
            <a:ext cx="9144000" cy="989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2750" y="996950"/>
            <a:ext cx="8318500" cy="1195388"/>
          </a:xfrm>
          <a:prstGeom prst="rect">
            <a:avLst/>
          </a:prstGeom>
        </p:spPr>
        <p:txBody>
          <a:bodyPr lIns="68580" tIns="34290" rIns="68580" bIns="34290">
            <a:spAutoFit/>
          </a:bodyPr>
          <a:lstStyle/>
          <a:p>
            <a:pPr marL="257175" indent="-257175" eaLnBrk="0" hangingPunct="0">
              <a:lnSpc>
                <a:spcPts val="1800"/>
              </a:lnSpc>
              <a:spcBef>
                <a:spcPts val="900"/>
              </a:spcBef>
              <a:buClr>
                <a:srgbClr val="C00000"/>
              </a:buClr>
              <a:buSzPct val="100000"/>
              <a:buFont typeface="Wingdings" panose="05000000000000000000" pitchFamily="2" charset="2"/>
              <a:buChar char="n"/>
              <a:defRPr/>
            </a:pPr>
            <a:r>
              <a:rPr lang="zh-CN" altLang="en-US" sz="2100" dirty="0">
                <a:latin typeface="华文中宋" panose="02010600040101010101" pitchFamily="2" charset="-122"/>
                <a:ea typeface="华文中宋" panose="02010600040101010101" pitchFamily="2" charset="-122"/>
              </a:rPr>
              <a:t>有限空间</a:t>
            </a:r>
            <a:endParaRPr lang="en-US" altLang="zh-CN" sz="2100" dirty="0">
              <a:latin typeface="华文中宋" panose="02010600040101010101" pitchFamily="2" charset="-122"/>
              <a:ea typeface="华文中宋" panose="02010600040101010101" pitchFamily="2" charset="-122"/>
            </a:endParaRPr>
          </a:p>
          <a:p>
            <a:pPr indent="457200" eaLnBrk="0" hangingPunct="0">
              <a:lnSpc>
                <a:spcPct val="150000"/>
              </a:lnSpc>
              <a:spcBef>
                <a:spcPts val="450"/>
              </a:spcBef>
              <a:buClr>
                <a:srgbClr val="014CAD"/>
              </a:buClr>
              <a:buSzPct val="100000"/>
              <a:buFontTx/>
              <a:buNone/>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封闭或者部分封闭、未被设计为固定工作场所，人员可以进入，通风不良，易造成有毒有害物质、易燃易爆气体积聚或者氧含量不足的空间。</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descr="暴风截图2019417108051187.jpg"/>
          <p:cNvPicPr>
            <a:picLocks noChangeAspect="1" noChangeArrowheads="1"/>
          </p:cNvPicPr>
          <p:nvPr/>
        </p:nvPicPr>
        <p:blipFill>
          <a:blip r:embed="rId1" cstate="print">
            <a:clrChange>
              <a:clrFrom>
                <a:srgbClr val="54C4C8"/>
              </a:clrFrom>
              <a:clrTo>
                <a:srgbClr val="54C4C8">
                  <a:alpha val="0"/>
                </a:srgbClr>
              </a:clrTo>
            </a:clrChange>
          </a:blip>
          <a:srcRect l="20872" t="18553" r="19991" b="25787"/>
          <a:stretch>
            <a:fillRect/>
          </a:stretch>
        </p:blipFill>
        <p:spPr bwMode="auto">
          <a:xfrm>
            <a:off x="1452563" y="2819400"/>
            <a:ext cx="1628775" cy="862013"/>
          </a:xfrm>
          <a:prstGeom prst="rect">
            <a:avLst/>
          </a:prstGeom>
          <a:noFill/>
          <a:ln w="9525">
            <a:noFill/>
            <a:miter lim="800000"/>
            <a:headEnd/>
            <a:tailEnd/>
          </a:ln>
        </p:spPr>
      </p:pic>
      <p:grpSp>
        <p:nvGrpSpPr>
          <p:cNvPr id="2" name="组合 3"/>
          <p:cNvGrpSpPr/>
          <p:nvPr/>
        </p:nvGrpSpPr>
        <p:grpSpPr bwMode="auto">
          <a:xfrm>
            <a:off x="1452563" y="4083050"/>
            <a:ext cx="1574800" cy="741363"/>
            <a:chOff x="1044" y="6659"/>
            <a:chExt cx="2987" cy="1309"/>
          </a:xfrm>
        </p:grpSpPr>
        <p:pic>
          <p:nvPicPr>
            <p:cNvPr id="38916" name="图片 13" descr="暴风截图2019417108056781.jpg"/>
            <p:cNvPicPr>
              <a:picLocks noChangeAspect="1" noChangeArrowheads="1"/>
            </p:cNvPicPr>
            <p:nvPr/>
          </p:nvPicPr>
          <p:blipFill>
            <a:blip r:embed="rId2" cstate="print">
              <a:clrChange>
                <a:clrFrom>
                  <a:srgbClr val="54C4C8"/>
                </a:clrFrom>
                <a:clrTo>
                  <a:srgbClr val="54C4C8">
                    <a:alpha val="0"/>
                  </a:srgbClr>
                </a:clrTo>
              </a:clrChange>
            </a:blip>
            <a:srcRect l="12032" t="41457" r="11438"/>
            <a:stretch>
              <a:fillRect/>
            </a:stretch>
          </p:blipFill>
          <p:spPr bwMode="auto">
            <a:xfrm>
              <a:off x="1044" y="6659"/>
              <a:ext cx="2987" cy="1285"/>
            </a:xfrm>
            <a:prstGeom prst="rect">
              <a:avLst/>
            </a:prstGeom>
            <a:noFill/>
            <a:ln w="9525">
              <a:noFill/>
              <a:miter lim="800000"/>
              <a:headEnd/>
              <a:tailEnd/>
            </a:ln>
          </p:spPr>
        </p:pic>
        <p:grpSp>
          <p:nvGrpSpPr>
            <p:cNvPr id="38917" name="组合 25"/>
            <p:cNvGrpSpPr/>
            <p:nvPr/>
          </p:nvGrpSpPr>
          <p:grpSpPr bwMode="auto">
            <a:xfrm>
              <a:off x="1066" y="7391"/>
              <a:ext cx="2861" cy="576"/>
              <a:chOff x="2776322" y="4676153"/>
              <a:chExt cx="2422800" cy="487834"/>
            </a:xfrm>
          </p:grpSpPr>
          <p:sp>
            <p:nvSpPr>
              <p:cNvPr id="24" name="矩形 23"/>
              <p:cNvSpPr/>
              <p:nvPr/>
            </p:nvSpPr>
            <p:spPr>
              <a:xfrm>
                <a:off x="2775540" y="4675800"/>
                <a:ext cx="2422405" cy="432060"/>
              </a:xfrm>
              <a:prstGeom prst="rect">
                <a:avLst/>
              </a:prstGeom>
              <a:solidFill>
                <a:schemeClr val="bg1">
                  <a:lumMod val="50000"/>
                </a:schemeClr>
              </a:solidFill>
            </p:spPr>
            <p:txBody>
              <a:bodyPr lIns="0" anchor="ctr" anchorCtr="1">
                <a:spAutoFit/>
              </a:bodyPr>
              <a:lstStyle/>
              <a:p>
                <a:pPr indent="257175" algn="ctr" eaLnBrk="0" hangingPunct="0">
                  <a:lnSpc>
                    <a:spcPts val="1800"/>
                  </a:lnSpc>
                  <a:spcBef>
                    <a:spcPts val="900"/>
                  </a:spcBef>
                  <a:spcAft>
                    <a:spcPts val="900"/>
                  </a:spcAft>
                  <a:buClr>
                    <a:srgbClr val="014CAD"/>
                  </a:buClr>
                  <a:buSzPct val="100000"/>
                  <a:buFontTx/>
                  <a:buNone/>
                  <a:defRPr/>
                </a:pPr>
                <a:endPar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919" name="矩形 24"/>
              <p:cNvSpPr>
                <a:spLocks noChangeArrowheads="1"/>
              </p:cNvSpPr>
              <p:nvPr/>
            </p:nvSpPr>
            <p:spPr bwMode="auto">
              <a:xfrm>
                <a:off x="3004789" y="4682797"/>
                <a:ext cx="1996024" cy="481190"/>
              </a:xfrm>
              <a:prstGeom prst="rect">
                <a:avLst/>
              </a:prstGeom>
              <a:noFill/>
              <a:ln w="9525">
                <a:noFill/>
                <a:miter lim="800000"/>
              </a:ln>
            </p:spPr>
            <p:txBody>
              <a:bodyPr>
                <a:spAutoFit/>
              </a:bodyPr>
              <a:lstStyle/>
              <a:p>
                <a:pPr algn="ctr" eaLnBrk="0" hangingPunct="0">
                  <a:lnSpc>
                    <a:spcPts val="1800"/>
                  </a:lnSpc>
                  <a:spcBef>
                    <a:spcPts val="450"/>
                  </a:spcBef>
                  <a:buClr>
                    <a:srgbClr val="014CAD"/>
                  </a:buClr>
                  <a:buSzPct val="100000"/>
                </a:pPr>
                <a:r>
                  <a:rPr lang="zh-CN" altLang="en-US" sz="1700">
                    <a:solidFill>
                      <a:schemeClr val="bg1"/>
                    </a:solidFill>
                    <a:latin typeface="微软雅黑" panose="020B0503020204020204" pitchFamily="34" charset="-122"/>
                    <a:ea typeface="微软雅黑" panose="020B0503020204020204" pitchFamily="34" charset="-122"/>
                  </a:rPr>
                  <a:t>部分封闭</a:t>
                </a:r>
                <a:endParaRPr lang="en-US" altLang="zh-CN" sz="1700">
                  <a:solidFill>
                    <a:schemeClr val="bg1"/>
                  </a:solidFill>
                  <a:latin typeface="微软雅黑" panose="020B0503020204020204" pitchFamily="34" charset="-122"/>
                  <a:ea typeface="微软雅黑" panose="020B0503020204020204" pitchFamily="34" charset="-122"/>
                </a:endParaRPr>
              </a:p>
            </p:txBody>
          </p:sp>
        </p:grpSp>
      </p:grpSp>
      <p:sp>
        <p:nvSpPr>
          <p:cNvPr id="27" name="矩形 26"/>
          <p:cNvSpPr/>
          <p:nvPr/>
        </p:nvSpPr>
        <p:spPr>
          <a:xfrm>
            <a:off x="1008063" y="2355850"/>
            <a:ext cx="2517775" cy="300038"/>
          </a:xfrm>
          <a:prstGeom prst="rect">
            <a:avLst/>
          </a:prstGeom>
          <a:solidFill>
            <a:schemeClr val="accent6">
              <a:lumMod val="40000"/>
              <a:lumOff val="60000"/>
            </a:schemeClr>
          </a:solidFill>
          <a:ln w="19050">
            <a:noFill/>
          </a:ln>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0" hangingPunct="0">
              <a:lnSpc>
                <a:spcPts val="1800"/>
              </a:lnSpc>
              <a:spcBef>
                <a:spcPts val="450"/>
              </a:spcBef>
              <a:buClr>
                <a:srgbClr val="014CAD"/>
              </a:buClr>
              <a:buSzPct val="100000"/>
              <a:buFont typeface="Arial" panose="020B0604020202020204" pitchFamily="34" charset="0"/>
              <a:buNone/>
              <a:defRPr/>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空间有限，与外界相对隔离  </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921"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有限空间定义和特点</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8923"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pic>
        <p:nvPicPr>
          <p:cNvPr id="35" name="图片 29"/>
          <p:cNvPicPr>
            <a:picLocks noChangeAspect="1" noChangeArrowheads="1"/>
          </p:cNvPicPr>
          <p:nvPr/>
        </p:nvPicPr>
        <p:blipFill>
          <a:blip r:embed="rId3" cstate="print"/>
          <a:srcRect r="11234"/>
          <a:stretch>
            <a:fillRect/>
          </a:stretch>
        </p:blipFill>
        <p:spPr bwMode="auto">
          <a:xfrm>
            <a:off x="5440363" y="3811588"/>
            <a:ext cx="1303337" cy="1042987"/>
          </a:xfrm>
          <a:prstGeom prst="rect">
            <a:avLst/>
          </a:prstGeom>
          <a:noFill/>
          <a:ln w="9525">
            <a:noFill/>
            <a:miter lim="800000"/>
            <a:headEnd/>
            <a:tailEnd/>
          </a:ln>
        </p:spPr>
      </p:pic>
      <p:pic>
        <p:nvPicPr>
          <p:cNvPr id="40" name="图片 39" descr="http://i1.go2yd.com/image.php?url=0Pup5wDo1b"/>
          <p:cNvPicPr>
            <a:picLocks noChangeAspect="1" noChangeArrowheads="1"/>
          </p:cNvPicPr>
          <p:nvPr/>
        </p:nvPicPr>
        <p:blipFill>
          <a:blip r:embed="rId4" cstate="print"/>
          <a:srcRect l="36324" t="39555" r="33568" b="17778"/>
          <a:stretch>
            <a:fillRect/>
          </a:stretch>
        </p:blipFill>
        <p:spPr bwMode="auto">
          <a:xfrm>
            <a:off x="7061200" y="3811588"/>
            <a:ext cx="1084263" cy="1042987"/>
          </a:xfrm>
          <a:prstGeom prst="rect">
            <a:avLst/>
          </a:prstGeom>
          <a:noFill/>
          <a:ln w="9525">
            <a:noFill/>
            <a:miter lim="800000"/>
            <a:headEnd/>
            <a:tailEnd/>
          </a:ln>
        </p:spPr>
      </p:pic>
      <p:sp>
        <p:nvSpPr>
          <p:cNvPr id="42" name="TextBox 41"/>
          <p:cNvSpPr txBox="1">
            <a:spLocks noChangeArrowheads="1"/>
          </p:cNvSpPr>
          <p:nvPr/>
        </p:nvSpPr>
        <p:spPr bwMode="auto">
          <a:xfrm>
            <a:off x="4267200" y="4860925"/>
            <a:ext cx="792163" cy="222250"/>
          </a:xfrm>
          <a:prstGeom prst="rect">
            <a:avLst/>
          </a:prstGeom>
          <a:noFill/>
          <a:ln w="9525">
            <a:noFill/>
            <a:miter lim="800000"/>
          </a:ln>
        </p:spPr>
        <p:txBody>
          <a:bodyPr lIns="68580" tIns="34290" rIns="68580" bIns="34290"/>
          <a:lstStyle/>
          <a:p>
            <a:pPr algn="ctr" eaLnBrk="0" hangingPunct="0"/>
            <a:r>
              <a:rPr lang="zh-CN" altLang="en-US" sz="1000">
                <a:solidFill>
                  <a:srgbClr val="000000"/>
                </a:solidFill>
                <a:latin typeface="微软雅黑" panose="020B0503020204020204" pitchFamily="34" charset="-122"/>
                <a:ea typeface="微软雅黑" panose="020B0503020204020204" pitchFamily="34" charset="-122"/>
              </a:rPr>
              <a:t>污水池</a:t>
            </a:r>
            <a:endParaRPr lang="zh-CN" altLang="en-US" sz="1000">
              <a:solidFill>
                <a:srgbClr val="000000"/>
              </a:solidFill>
              <a:latin typeface="微软雅黑" panose="020B0503020204020204" pitchFamily="34" charset="-122"/>
              <a:ea typeface="微软雅黑" panose="020B0503020204020204" pitchFamily="34" charset="-122"/>
            </a:endParaRPr>
          </a:p>
        </p:txBody>
      </p:sp>
      <p:pic>
        <p:nvPicPr>
          <p:cNvPr id="43" name="图片 42"/>
          <p:cNvPicPr>
            <a:picLocks noChangeAspect="1" noChangeArrowheads="1"/>
          </p:cNvPicPr>
          <p:nvPr/>
        </p:nvPicPr>
        <p:blipFill>
          <a:blip r:embed="rId5" cstate="print"/>
          <a:srcRect l="5202" r="34970"/>
          <a:stretch>
            <a:fillRect/>
          </a:stretch>
        </p:blipFill>
        <p:spPr bwMode="auto">
          <a:xfrm>
            <a:off x="4162425" y="3817938"/>
            <a:ext cx="958850" cy="1042987"/>
          </a:xfrm>
          <a:prstGeom prst="rect">
            <a:avLst/>
          </a:prstGeom>
          <a:noFill/>
          <a:ln w="9525">
            <a:noFill/>
            <a:miter lim="800000"/>
            <a:headEnd/>
            <a:tailEnd/>
          </a:ln>
        </p:spPr>
      </p:pic>
      <p:sp>
        <p:nvSpPr>
          <p:cNvPr id="45" name="TextBox 44"/>
          <p:cNvSpPr txBox="1">
            <a:spLocks noChangeArrowheads="1"/>
          </p:cNvSpPr>
          <p:nvPr/>
        </p:nvSpPr>
        <p:spPr bwMode="auto">
          <a:xfrm>
            <a:off x="7223125" y="4860925"/>
            <a:ext cx="790575" cy="222250"/>
          </a:xfrm>
          <a:prstGeom prst="rect">
            <a:avLst/>
          </a:prstGeom>
          <a:noFill/>
          <a:ln w="9525">
            <a:noFill/>
            <a:miter lim="800000"/>
          </a:ln>
        </p:spPr>
        <p:txBody>
          <a:bodyPr lIns="68580" tIns="34290" rIns="68580" bIns="34290"/>
          <a:lstStyle/>
          <a:p>
            <a:pPr algn="ctr" eaLnBrk="0" hangingPunct="0"/>
            <a:r>
              <a:rPr lang="zh-CN" altLang="en-US" sz="1000">
                <a:solidFill>
                  <a:srgbClr val="000000"/>
                </a:solidFill>
                <a:latin typeface="微软雅黑" panose="020B0503020204020204" pitchFamily="34" charset="-122"/>
                <a:ea typeface="微软雅黑" panose="020B0503020204020204" pitchFamily="34" charset="-122"/>
              </a:rPr>
              <a:t>发酵池</a:t>
            </a:r>
            <a:endParaRPr lang="zh-CN" altLang="en-US" sz="1000">
              <a:solidFill>
                <a:srgbClr val="000000"/>
              </a:solidFill>
              <a:latin typeface="微软雅黑" panose="020B0503020204020204" pitchFamily="34" charset="-122"/>
              <a:ea typeface="微软雅黑" panose="020B0503020204020204" pitchFamily="34" charset="-122"/>
            </a:endParaRPr>
          </a:p>
        </p:txBody>
      </p:sp>
      <p:sp>
        <p:nvSpPr>
          <p:cNvPr id="46" name="TextBox 45"/>
          <p:cNvSpPr txBox="1">
            <a:spLocks noChangeArrowheads="1"/>
          </p:cNvSpPr>
          <p:nvPr/>
        </p:nvSpPr>
        <p:spPr bwMode="auto">
          <a:xfrm>
            <a:off x="5765800" y="4860925"/>
            <a:ext cx="792163" cy="222250"/>
          </a:xfrm>
          <a:prstGeom prst="rect">
            <a:avLst/>
          </a:prstGeom>
          <a:noFill/>
          <a:ln w="9525">
            <a:noFill/>
            <a:miter lim="800000"/>
          </a:ln>
        </p:spPr>
        <p:txBody>
          <a:bodyPr lIns="68580" tIns="34290" rIns="68580" bIns="34290"/>
          <a:lstStyle/>
          <a:p>
            <a:pPr algn="ctr" eaLnBrk="0" hangingPunct="0"/>
            <a:r>
              <a:rPr lang="zh-CN" altLang="en-US" sz="1000">
                <a:solidFill>
                  <a:srgbClr val="000000"/>
                </a:solidFill>
                <a:latin typeface="微软雅黑" panose="020B0503020204020204" pitchFamily="34" charset="-122"/>
                <a:ea typeface="微软雅黑" panose="020B0503020204020204" pitchFamily="34" charset="-122"/>
              </a:rPr>
              <a:t>纸浆池</a:t>
            </a:r>
            <a:endParaRPr lang="zh-CN" altLang="en-US" sz="1000">
              <a:solidFill>
                <a:srgbClr val="000000"/>
              </a:solidFill>
              <a:latin typeface="微软雅黑" panose="020B0503020204020204" pitchFamily="34" charset="-122"/>
              <a:ea typeface="微软雅黑" panose="020B0503020204020204" pitchFamily="34" charset="-122"/>
            </a:endParaRPr>
          </a:p>
        </p:txBody>
      </p:sp>
      <p:sp>
        <p:nvSpPr>
          <p:cNvPr id="44" name="TextBox 43"/>
          <p:cNvSpPr txBox="1">
            <a:spLocks noChangeArrowheads="1"/>
          </p:cNvSpPr>
          <p:nvPr/>
        </p:nvSpPr>
        <p:spPr bwMode="auto">
          <a:xfrm>
            <a:off x="4975225" y="3508375"/>
            <a:ext cx="739775" cy="223838"/>
          </a:xfrm>
          <a:prstGeom prst="rect">
            <a:avLst/>
          </a:prstGeom>
          <a:noFill/>
          <a:ln w="9525">
            <a:noFill/>
            <a:miter lim="800000"/>
          </a:ln>
        </p:spPr>
        <p:txBody>
          <a:bodyPr lIns="68580" tIns="34290" rIns="68580" bIns="34290"/>
          <a:lstStyle/>
          <a:p>
            <a:pPr algn="ctr" eaLnBrk="0" hangingPunct="0"/>
            <a:r>
              <a:rPr lang="zh-CN" altLang="en-US" sz="1000">
                <a:solidFill>
                  <a:srgbClr val="000000"/>
                </a:solidFill>
                <a:latin typeface="微软雅黑" panose="020B0503020204020204" pitchFamily="34" charset="-122"/>
                <a:ea typeface="微软雅黑" panose="020B0503020204020204" pitchFamily="34" charset="-122"/>
              </a:rPr>
              <a:t>污水井</a:t>
            </a:r>
            <a:endParaRPr lang="zh-CN" altLang="en-US" sz="1000">
              <a:solidFill>
                <a:srgbClr val="000000"/>
              </a:solidFill>
              <a:latin typeface="微软雅黑" panose="020B0503020204020204" pitchFamily="34" charset="-122"/>
              <a:ea typeface="微软雅黑" panose="020B0503020204020204" pitchFamily="34" charset="-122"/>
            </a:endParaRPr>
          </a:p>
        </p:txBody>
      </p:sp>
      <p:sp>
        <p:nvSpPr>
          <p:cNvPr id="51" name="TextBox 50"/>
          <p:cNvSpPr txBox="1">
            <a:spLocks noChangeArrowheads="1"/>
          </p:cNvSpPr>
          <p:nvPr/>
        </p:nvSpPr>
        <p:spPr bwMode="auto">
          <a:xfrm>
            <a:off x="6527800" y="3508375"/>
            <a:ext cx="739775" cy="223838"/>
          </a:xfrm>
          <a:prstGeom prst="rect">
            <a:avLst/>
          </a:prstGeom>
          <a:noFill/>
          <a:ln w="9525">
            <a:noFill/>
            <a:miter lim="800000"/>
          </a:ln>
        </p:spPr>
        <p:txBody>
          <a:bodyPr lIns="68580" tIns="34290" rIns="68580" bIns="34290"/>
          <a:lstStyle/>
          <a:p>
            <a:pPr algn="ctr" eaLnBrk="0" hangingPunct="0"/>
            <a:r>
              <a:rPr lang="zh-CN" altLang="en-US" sz="1000">
                <a:solidFill>
                  <a:srgbClr val="000000"/>
                </a:solidFill>
                <a:latin typeface="微软雅黑" panose="020B0503020204020204" pitchFamily="34" charset="-122"/>
                <a:ea typeface="微软雅黑" panose="020B0503020204020204" pitchFamily="34" charset="-122"/>
              </a:rPr>
              <a:t>发酵罐</a:t>
            </a:r>
            <a:endParaRPr lang="zh-CN" altLang="en-US" sz="1000">
              <a:solidFill>
                <a:srgbClr val="000000"/>
              </a:solidFill>
              <a:latin typeface="微软雅黑" panose="020B0503020204020204" pitchFamily="34" charset="-122"/>
              <a:ea typeface="微软雅黑" panose="020B0503020204020204" pitchFamily="34" charset="-122"/>
            </a:endParaRPr>
          </a:p>
        </p:txBody>
      </p:sp>
      <p:pic>
        <p:nvPicPr>
          <p:cNvPr id="45057" name="Picture 1" descr="E:\2018年工作\2018创新团队\检测数据\2018.8.21检测\照片\利泽东街东侧检查井盖.jpg"/>
          <p:cNvPicPr>
            <a:picLocks noChangeAspect="1" noChangeArrowheads="1"/>
          </p:cNvPicPr>
          <p:nvPr/>
        </p:nvPicPr>
        <p:blipFill>
          <a:blip r:embed="rId6" cstate="print"/>
          <a:srcRect l="22000" t="13602" b="20599"/>
          <a:stretch>
            <a:fillRect/>
          </a:stretch>
        </p:blipFill>
        <p:spPr bwMode="auto">
          <a:xfrm>
            <a:off x="4873625" y="2455863"/>
            <a:ext cx="939800" cy="1055687"/>
          </a:xfrm>
          <a:prstGeom prst="rect">
            <a:avLst/>
          </a:prstGeom>
          <a:noFill/>
          <a:ln w="9525">
            <a:noFill/>
            <a:miter lim="800000"/>
            <a:headEnd/>
            <a:tailEnd/>
          </a:ln>
        </p:spPr>
      </p:pic>
      <p:pic>
        <p:nvPicPr>
          <p:cNvPr id="26" name="图片 25" descr="http://file16.zk71.com/File/CorpProductImages/2018/10/12/niangjiuji_0533_0_20181012165816.jpg"/>
          <p:cNvPicPr>
            <a:picLocks noChangeAspect="1" noChangeArrowheads="1"/>
          </p:cNvPicPr>
          <p:nvPr/>
        </p:nvPicPr>
        <p:blipFill>
          <a:blip r:embed="rId7" cstate="print"/>
          <a:srcRect/>
          <a:stretch>
            <a:fillRect/>
          </a:stretch>
        </p:blipFill>
        <p:spPr bwMode="auto">
          <a:xfrm>
            <a:off x="6343650" y="2466975"/>
            <a:ext cx="1084263" cy="1044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ox(in)">
                                      <p:cBhvr>
                                        <p:cTn id="15" dur="500"/>
                                        <p:tgtEl>
                                          <p:spTgt spid="44"/>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ox(in)">
                                      <p:cBhvr>
                                        <p:cTn id="18" dur="500"/>
                                        <p:tgtEl>
                                          <p:spTgt spid="51"/>
                                        </p:tgtEl>
                                      </p:cBhvr>
                                    </p:animEffect>
                                  </p:childTnLst>
                                </p:cTn>
                              </p:par>
                              <p:par>
                                <p:cTn id="19" presetID="4" presetClass="entr" presetSubtype="16" fill="hold" nodeType="withEffect">
                                  <p:stCondLst>
                                    <p:cond delay="0"/>
                                  </p:stCondLst>
                                  <p:childTnLst>
                                    <p:set>
                                      <p:cBhvr>
                                        <p:cTn id="20" dur="1" fill="hold">
                                          <p:stCondLst>
                                            <p:cond delay="0"/>
                                          </p:stCondLst>
                                        </p:cTn>
                                        <p:tgtEl>
                                          <p:spTgt spid="45057"/>
                                        </p:tgtEl>
                                        <p:attrNameLst>
                                          <p:attrName>style.visibility</p:attrName>
                                        </p:attrNameLst>
                                      </p:cBhvr>
                                      <p:to>
                                        <p:strVal val="visible"/>
                                      </p:to>
                                    </p:set>
                                    <p:animEffect transition="in" filter="box(in)">
                                      <p:cBhvr>
                                        <p:cTn id="21" dur="500"/>
                                        <p:tgtEl>
                                          <p:spTgt spid="45057"/>
                                        </p:tgtEl>
                                      </p:cBhvr>
                                    </p:animEffect>
                                  </p:childTnLst>
                                </p:cTn>
                              </p:par>
                              <p:par>
                                <p:cTn id="22" presetID="4" presetClass="entr" presetSubtype="1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in)">
                                      <p:cBhvr>
                                        <p:cTn id="29" dur="500"/>
                                        <p:tgtEl>
                                          <p:spTgt spid="2"/>
                                        </p:tgtEl>
                                      </p:cBhvr>
                                    </p:animEffect>
                                  </p:childTnLst>
                                </p:cTn>
                              </p:par>
                              <p:par>
                                <p:cTn id="30" presetID="4" presetClass="entr" presetSubtype="16"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ox(in)">
                                      <p:cBhvr>
                                        <p:cTn id="32" dur="500"/>
                                        <p:tgtEl>
                                          <p:spTgt spid="35"/>
                                        </p:tgtEl>
                                      </p:cBhvr>
                                    </p:animEffect>
                                  </p:childTnLst>
                                </p:cTn>
                              </p:par>
                              <p:par>
                                <p:cTn id="33" presetID="4" presetClass="entr" presetSubtype="16"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ox(in)">
                                      <p:cBhvr>
                                        <p:cTn id="35" dur="500"/>
                                        <p:tgtEl>
                                          <p:spTgt spid="40"/>
                                        </p:tgtEl>
                                      </p:cBhvr>
                                    </p:animEffect>
                                  </p:childTnLst>
                                </p:cTn>
                              </p:par>
                              <p:par>
                                <p:cTn id="36" presetID="4" presetClass="entr" presetSubtype="16"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in)">
                                      <p:cBhvr>
                                        <p:cTn id="38" dur="500"/>
                                        <p:tgtEl>
                                          <p:spTgt spid="43"/>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ox(in)">
                                      <p:cBhvr>
                                        <p:cTn id="41" dur="500"/>
                                        <p:tgtEl>
                                          <p:spTgt spid="42"/>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ox(in)">
                                      <p:cBhvr>
                                        <p:cTn id="44" dur="500"/>
                                        <p:tgtEl>
                                          <p:spTgt spid="46"/>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ox(in)">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2" grpId="0"/>
      <p:bldP spid="45" grpId="0"/>
      <p:bldP spid="46" grpId="0"/>
      <p:bldP spid="44"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998538" y="2230438"/>
            <a:ext cx="5903912" cy="300037"/>
          </a:xfrm>
          <a:prstGeom prst="rect">
            <a:avLst/>
          </a:prstGeom>
          <a:solidFill>
            <a:schemeClr val="accent6">
              <a:lumMod val="40000"/>
              <a:lumOff val="60000"/>
            </a:schemeClr>
          </a:solidFill>
          <a:ln w="19050">
            <a:noFill/>
          </a:ln>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0" hangingPunct="0">
              <a:lnSpc>
                <a:spcPts val="1800"/>
              </a:lnSpc>
              <a:spcBef>
                <a:spcPts val="450"/>
              </a:spcBef>
              <a:buClr>
                <a:srgbClr val="014CAD"/>
              </a:buClr>
              <a:buSzPct val="100000"/>
              <a:buFont typeface="Arial" panose="020B0604020202020204" pitchFamily="34" charset="0"/>
              <a:buNone/>
              <a:defRPr/>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未按固定工作场所设计，人员只是在必要时进入进行临时性作业</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938"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有限空间定义和特点</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412750" y="996950"/>
            <a:ext cx="8318500" cy="1195388"/>
          </a:xfrm>
          <a:prstGeom prst="rect">
            <a:avLst/>
          </a:prstGeom>
        </p:spPr>
        <p:txBody>
          <a:bodyPr lIns="68580" tIns="34290" rIns="68580" bIns="34290">
            <a:spAutoFit/>
          </a:bodyPr>
          <a:lstStyle/>
          <a:p>
            <a:pPr marL="257175" indent="-257175" eaLnBrk="0" hangingPunct="0">
              <a:lnSpc>
                <a:spcPts val="1800"/>
              </a:lnSpc>
              <a:spcBef>
                <a:spcPts val="900"/>
              </a:spcBef>
              <a:buClr>
                <a:srgbClr val="C00000"/>
              </a:buClr>
              <a:buSzPct val="100000"/>
              <a:buFont typeface="Wingdings" panose="05000000000000000000" pitchFamily="2" charset="2"/>
              <a:buChar char="n"/>
              <a:defRPr/>
            </a:pPr>
            <a:r>
              <a:rPr lang="zh-CN" altLang="en-US" sz="2100" dirty="0">
                <a:latin typeface="华文中宋" panose="02010600040101010101" pitchFamily="2" charset="-122"/>
                <a:ea typeface="华文中宋" panose="02010600040101010101" pitchFamily="2" charset="-122"/>
              </a:rPr>
              <a:t>有限空间</a:t>
            </a:r>
            <a:endParaRPr lang="en-US" altLang="zh-CN" sz="2100" dirty="0">
              <a:latin typeface="华文中宋" panose="02010600040101010101" pitchFamily="2" charset="-122"/>
              <a:ea typeface="华文中宋" panose="02010600040101010101" pitchFamily="2" charset="-122"/>
            </a:endParaRPr>
          </a:p>
          <a:p>
            <a:pPr indent="457200" eaLnBrk="0" hangingPunct="0">
              <a:lnSpc>
                <a:spcPct val="150000"/>
              </a:lnSpc>
              <a:spcBef>
                <a:spcPts val="450"/>
              </a:spcBef>
              <a:buClr>
                <a:srgbClr val="014CAD"/>
              </a:buClr>
              <a:buSzPct val="100000"/>
              <a:buFontTx/>
              <a:buNone/>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封闭或者部分封闭、未被设计为固定工作场所，人员可以进入，通风不良，易造成有毒有害物质、易燃易爆气体积聚或者氧含量不足的空间。</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9941" name="Picture 2" descr="https://img2.fr-trading.com/2/5_581_1768616_1000_750.jpg.webp"/>
          <p:cNvPicPr>
            <a:picLocks noChangeAspect="1" noChangeArrowheads="1"/>
          </p:cNvPicPr>
          <p:nvPr/>
        </p:nvPicPr>
        <p:blipFill>
          <a:blip r:embed="rId1" cstate="print"/>
          <a:srcRect/>
          <a:stretch>
            <a:fillRect/>
          </a:stretch>
        </p:blipFill>
        <p:spPr bwMode="auto">
          <a:xfrm>
            <a:off x="6443663" y="2782888"/>
            <a:ext cx="1800225" cy="1858962"/>
          </a:xfrm>
          <a:prstGeom prst="rect">
            <a:avLst/>
          </a:prstGeom>
          <a:noFill/>
          <a:ln w="9525">
            <a:noFill/>
            <a:miter lim="800000"/>
            <a:headEnd/>
            <a:tailEnd/>
          </a:ln>
        </p:spPr>
      </p:pic>
      <p:sp>
        <p:nvSpPr>
          <p:cNvPr id="39942"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
        <p:nvSpPr>
          <p:cNvPr id="39943" name="TextBox 45"/>
          <p:cNvSpPr txBox="1">
            <a:spLocks noChangeArrowheads="1"/>
          </p:cNvSpPr>
          <p:nvPr>
            <p:custDataLst>
              <p:tags r:id="rId2"/>
            </p:custDataLst>
          </p:nvPr>
        </p:nvSpPr>
        <p:spPr bwMode="auto">
          <a:xfrm>
            <a:off x="6875463" y="4732338"/>
            <a:ext cx="792162" cy="222250"/>
          </a:xfrm>
          <a:prstGeom prst="rect">
            <a:avLst/>
          </a:prstGeom>
          <a:noFill/>
          <a:ln w="9525">
            <a:noFill/>
            <a:miter lim="800000"/>
          </a:ln>
        </p:spPr>
        <p:txBody>
          <a:bodyPr lIns="68580" tIns="34290" rIns="68580" bIns="34290"/>
          <a:lstStyle/>
          <a:p>
            <a:pPr algn="ctr" eaLnBrk="0" hangingPunct="0"/>
            <a:r>
              <a:rPr lang="zh-CN" altLang="en-US" sz="1200">
                <a:solidFill>
                  <a:srgbClr val="000000"/>
                </a:solidFill>
                <a:latin typeface="微软雅黑" panose="020B0503020204020204" pitchFamily="34" charset="-122"/>
                <a:ea typeface="微软雅黑" panose="020B0503020204020204" pitchFamily="34" charset="-122"/>
              </a:rPr>
              <a:t>喷漆房</a:t>
            </a:r>
            <a:endParaRPr lang="zh-CN" altLang="en-US" sz="1200">
              <a:solidFill>
                <a:srgbClr val="000000"/>
              </a:solidFill>
              <a:latin typeface="微软雅黑" panose="020B0503020204020204" pitchFamily="34" charset="-122"/>
              <a:ea typeface="微软雅黑" panose="020B0503020204020204" pitchFamily="34" charset="-122"/>
            </a:endParaRPr>
          </a:p>
        </p:txBody>
      </p:sp>
      <p:pic>
        <p:nvPicPr>
          <p:cNvPr id="39944" name="图片 1" descr="管道修复"/>
          <p:cNvPicPr>
            <a:picLocks noChangeAspect="1" noChangeArrowheads="1"/>
          </p:cNvPicPr>
          <p:nvPr/>
        </p:nvPicPr>
        <p:blipFill>
          <a:blip r:embed="rId3" cstate="print"/>
          <a:srcRect/>
          <a:stretch>
            <a:fillRect/>
          </a:stretch>
        </p:blipFill>
        <p:spPr bwMode="auto">
          <a:xfrm>
            <a:off x="984250" y="2782888"/>
            <a:ext cx="2376488" cy="1824037"/>
          </a:xfrm>
          <a:prstGeom prst="rect">
            <a:avLst/>
          </a:prstGeom>
          <a:noFill/>
          <a:ln w="9525">
            <a:noFill/>
            <a:miter lim="800000"/>
            <a:headEnd/>
            <a:tailEnd/>
          </a:ln>
        </p:spPr>
      </p:pic>
      <p:sp>
        <p:nvSpPr>
          <p:cNvPr id="39945" name="TextBox 45"/>
          <p:cNvSpPr txBox="1">
            <a:spLocks noChangeArrowheads="1"/>
          </p:cNvSpPr>
          <p:nvPr>
            <p:custDataLst>
              <p:tags r:id="rId4"/>
            </p:custDataLst>
          </p:nvPr>
        </p:nvSpPr>
        <p:spPr bwMode="auto">
          <a:xfrm>
            <a:off x="1778000" y="4732338"/>
            <a:ext cx="790575" cy="222250"/>
          </a:xfrm>
          <a:prstGeom prst="rect">
            <a:avLst/>
          </a:prstGeom>
          <a:noFill/>
          <a:ln w="9525">
            <a:noFill/>
            <a:miter lim="800000"/>
          </a:ln>
        </p:spPr>
        <p:txBody>
          <a:bodyPr lIns="68580" tIns="34290" rIns="68580" bIns="34290"/>
          <a:lstStyle/>
          <a:p>
            <a:pPr algn="ctr" eaLnBrk="0" hangingPunct="0"/>
            <a:r>
              <a:rPr lang="zh-CN" altLang="en-US" sz="1200">
                <a:solidFill>
                  <a:srgbClr val="000000"/>
                </a:solidFill>
                <a:latin typeface="微软雅黑" panose="020B0503020204020204" pitchFamily="34" charset="-122"/>
                <a:ea typeface="微软雅黑" panose="020B0503020204020204" pitchFamily="34" charset="-122"/>
              </a:rPr>
              <a:t>检查井</a:t>
            </a:r>
            <a:endParaRPr lang="zh-CN" altLang="en-US" sz="1200">
              <a:solidFill>
                <a:srgbClr val="000000"/>
              </a:solidFill>
              <a:latin typeface="微软雅黑" panose="020B0503020204020204" pitchFamily="34" charset="-122"/>
              <a:ea typeface="微软雅黑" panose="020B0503020204020204" pitchFamily="34" charset="-122"/>
            </a:endParaRPr>
          </a:p>
        </p:txBody>
      </p:sp>
      <p:sp>
        <p:nvSpPr>
          <p:cNvPr id="4" name="矩形 3"/>
          <p:cNvSpPr/>
          <p:nvPr/>
        </p:nvSpPr>
        <p:spPr bwMode="auto">
          <a:xfrm>
            <a:off x="4327525" y="2841625"/>
            <a:ext cx="1008063" cy="1731963"/>
          </a:xfrm>
          <a:prstGeom prst="rect">
            <a:avLst/>
          </a:prstGeom>
          <a:gradFill rotWithShape="1">
            <a:gsLst>
              <a:gs pos="0">
                <a:srgbClr val="CCDEFF"/>
              </a:gs>
              <a:gs pos="35001">
                <a:srgbClr val="DAE7FF"/>
              </a:gs>
              <a:gs pos="100000">
                <a:srgbClr val="F0F5FF"/>
              </a:gs>
            </a:gsLst>
            <a:lin ang="5400000" scaled="1"/>
          </a:gradFill>
          <a:ln w="9525" cmpd="sng">
            <a:solidFill>
              <a:srgbClr val="ADBCD7"/>
            </a:solidFill>
            <a:miter lim="800000"/>
          </a:ln>
          <a:effectLst>
            <a:outerShdw dist="20000" dir="5400000" algn="ctr" rotWithShape="0">
              <a:srgbClr val="000000">
                <a:alpha val="37000"/>
              </a:srgbClr>
            </a:outerShdw>
          </a:effectLst>
        </p:spPr>
        <p:txBody>
          <a:bodyPr wrap="none" anchor="ctr"/>
          <a:lstStyle/>
          <a:p>
            <a:pPr algn="ctr" eaLnBrk="0" hangingPunct="0">
              <a:lnSpc>
                <a:spcPct val="120000"/>
              </a:lnSpc>
              <a:buClr>
                <a:srgbClr val="FF0000"/>
              </a:buClr>
              <a:buFontTx/>
              <a:buNone/>
              <a:defRPr/>
            </a:pPr>
            <a:r>
              <a:rPr lang="zh-CN" altLang="en-US" sz="2000" dirty="0">
                <a:latin typeface="微软雅黑" panose="020B0503020204020204" pitchFamily="34" charset="-122"/>
                <a:ea typeface="微软雅黑" panose="020B0503020204020204" pitchFamily="34" charset="-122"/>
              </a:rPr>
              <a:t>采光</a:t>
            </a:r>
            <a:endParaRPr lang="en-US" altLang="zh-CN" sz="2000" dirty="0">
              <a:latin typeface="微软雅黑" panose="020B0503020204020204" pitchFamily="34" charset="-122"/>
              <a:ea typeface="微软雅黑" panose="020B0503020204020204" pitchFamily="34" charset="-122"/>
            </a:endParaRPr>
          </a:p>
          <a:p>
            <a:pPr algn="ctr" eaLnBrk="0" hangingPunct="0">
              <a:lnSpc>
                <a:spcPct val="120000"/>
              </a:lnSpc>
              <a:buClr>
                <a:srgbClr val="FF0000"/>
              </a:buClr>
              <a:buFontTx/>
              <a:buNone/>
              <a:defRPr/>
            </a:pPr>
            <a:r>
              <a:rPr lang="zh-CN" altLang="en-US" sz="2000" dirty="0">
                <a:latin typeface="微软雅黑" panose="020B0503020204020204" pitchFamily="34" charset="-122"/>
                <a:ea typeface="微软雅黑" panose="020B0503020204020204" pitchFamily="34" charset="-122"/>
              </a:rPr>
              <a:t>照明</a:t>
            </a:r>
            <a:endParaRPr lang="en-US" altLang="zh-CN" sz="2000" dirty="0">
              <a:latin typeface="微软雅黑" panose="020B0503020204020204" pitchFamily="34" charset="-122"/>
              <a:ea typeface="微软雅黑" panose="020B0503020204020204" pitchFamily="34" charset="-122"/>
            </a:endParaRPr>
          </a:p>
          <a:p>
            <a:pPr algn="ctr" eaLnBrk="0" hangingPunct="0">
              <a:lnSpc>
                <a:spcPct val="120000"/>
              </a:lnSpc>
              <a:buClr>
                <a:srgbClr val="FF0000"/>
              </a:buClr>
              <a:buFontTx/>
              <a:buNone/>
              <a:defRPr/>
            </a:pPr>
            <a:r>
              <a:rPr lang="zh-CN" altLang="en-US" sz="2000" dirty="0">
                <a:latin typeface="微软雅黑" panose="020B0503020204020204" pitchFamily="34" charset="-122"/>
                <a:ea typeface="微软雅黑" panose="020B0503020204020204" pitchFamily="34" charset="-122"/>
              </a:rPr>
              <a:t>通风</a:t>
            </a:r>
            <a:endParaRPr lang="en-US" altLang="zh-CN" sz="2000" dirty="0">
              <a:latin typeface="微软雅黑" panose="020B0503020204020204" pitchFamily="34" charset="-122"/>
              <a:ea typeface="微软雅黑" panose="020B0503020204020204" pitchFamily="34" charset="-122"/>
            </a:endParaRPr>
          </a:p>
          <a:p>
            <a:pPr algn="ctr" eaLnBrk="0" hangingPunct="0">
              <a:lnSpc>
                <a:spcPct val="120000"/>
              </a:lnSpc>
              <a:buClr>
                <a:srgbClr val="FF0000"/>
              </a:buClr>
              <a:buFontTx/>
              <a:buNone/>
              <a:defRPr/>
            </a:pPr>
            <a:r>
              <a:rPr lang="zh-CN" altLang="en-US" sz="2000" dirty="0">
                <a:latin typeface="微软雅黑" panose="020B0503020204020204" pitchFamily="34" charset="-122"/>
                <a:ea typeface="微软雅黑" panose="020B0503020204020204" pitchFamily="34" charset="-122"/>
              </a:rPr>
              <a:t>新风量</a:t>
            </a:r>
            <a:endParaRPr lang="zh-CN" altLang="en-US" sz="2000" dirty="0">
              <a:latin typeface="微软雅黑" panose="020B0503020204020204" pitchFamily="34" charset="-122"/>
              <a:ea typeface="微软雅黑" panose="020B0503020204020204" pitchFamily="34" charset="-122"/>
            </a:endParaRPr>
          </a:p>
        </p:txBody>
      </p:sp>
      <p:sp>
        <p:nvSpPr>
          <p:cNvPr id="5" name="左箭头 4"/>
          <p:cNvSpPr/>
          <p:nvPr/>
        </p:nvSpPr>
        <p:spPr bwMode="auto">
          <a:xfrm>
            <a:off x="3467100" y="3573463"/>
            <a:ext cx="798513" cy="246062"/>
          </a:xfrm>
          <a:prstGeom prst="leftArrow">
            <a:avLst/>
          </a:prstGeom>
          <a:gradFill rotWithShape="1">
            <a:gsLst>
              <a:gs pos="0">
                <a:srgbClr val="CCDEFF"/>
              </a:gs>
              <a:gs pos="35001">
                <a:srgbClr val="DAE7FF"/>
              </a:gs>
              <a:gs pos="100000">
                <a:srgbClr val="F0F5FF"/>
              </a:gs>
            </a:gsLst>
            <a:lin ang="5400000" scaled="1"/>
          </a:gradFill>
          <a:ln w="9525" cmpd="sng">
            <a:solidFill>
              <a:srgbClr val="ADBCD7"/>
            </a:solidFill>
            <a:miter lim="800000"/>
          </a:ln>
          <a:effectLst>
            <a:outerShdw dist="20000" dir="5400000" algn="ctr" rotWithShape="0">
              <a:srgbClr val="000000">
                <a:alpha val="37000"/>
              </a:srgbClr>
            </a:outerShdw>
          </a:effectLst>
        </p:spPr>
        <p:txBody>
          <a:bodyPr wrap="none" anchor="ctr"/>
          <a:lstStyle/>
          <a:p>
            <a:pPr marL="457200" indent="-457200" algn="ctr" eaLnBrk="0" hangingPunct="0">
              <a:lnSpc>
                <a:spcPct val="120000"/>
              </a:lnSpc>
              <a:buClr>
                <a:srgbClr val="FF0000"/>
              </a:buClr>
              <a:buFont typeface="Wingdings" panose="05000000000000000000" pitchFamily="2" charset="2"/>
              <a:buChar char="n"/>
              <a:defRPr/>
            </a:pPr>
            <a:endParaRPr lang="zh-CN" altLang="en-US" sz="2000" dirty="0">
              <a:latin typeface="微软雅黑" panose="020B0503020204020204" pitchFamily="34" charset="-122"/>
              <a:ea typeface="微软雅黑" panose="020B0503020204020204" pitchFamily="34" charset="-122"/>
            </a:endParaRPr>
          </a:p>
        </p:txBody>
      </p:sp>
      <p:sp>
        <p:nvSpPr>
          <p:cNvPr id="39948" name="文本框 24"/>
          <p:cNvSpPr txBox="1">
            <a:spLocks noChangeArrowheads="1"/>
          </p:cNvSpPr>
          <p:nvPr/>
        </p:nvSpPr>
        <p:spPr bwMode="auto">
          <a:xfrm>
            <a:off x="3429000" y="3286125"/>
            <a:ext cx="1066800" cy="338138"/>
          </a:xfrm>
          <a:prstGeom prst="rect">
            <a:avLst/>
          </a:prstGeom>
          <a:noFill/>
          <a:ln w="9525">
            <a:noFill/>
            <a:miter lim="800000"/>
          </a:ln>
        </p:spPr>
        <p:txBody>
          <a:bodyPr>
            <a:spAutoFit/>
          </a:bodyPr>
          <a:lstStyle/>
          <a:p>
            <a:pPr eaLnBrk="0" hangingPunct="0"/>
            <a:r>
              <a:rPr lang="zh-CN" altLang="en-US" sz="1600">
                <a:latin typeface="微软雅黑" panose="020B0503020204020204" pitchFamily="34" charset="-122"/>
                <a:ea typeface="微软雅黑" panose="020B0503020204020204" pitchFamily="34" charset="-122"/>
              </a:rPr>
              <a:t>有限空间 </a:t>
            </a:r>
            <a:endParaRPr lang="zh-CN" altLang="en-US" sz="1600">
              <a:latin typeface="微软雅黑" panose="020B0503020204020204" pitchFamily="34" charset="-122"/>
              <a:ea typeface="微软雅黑" panose="020B0503020204020204" pitchFamily="34" charset="-122"/>
            </a:endParaRPr>
          </a:p>
        </p:txBody>
      </p:sp>
      <p:sp>
        <p:nvSpPr>
          <p:cNvPr id="7" name="右箭头 6"/>
          <p:cNvSpPr/>
          <p:nvPr/>
        </p:nvSpPr>
        <p:spPr bwMode="auto">
          <a:xfrm>
            <a:off x="5435600" y="3582988"/>
            <a:ext cx="908050" cy="236537"/>
          </a:xfrm>
          <a:prstGeom prst="rightArrow">
            <a:avLst/>
          </a:prstGeom>
          <a:gradFill rotWithShape="1">
            <a:gsLst>
              <a:gs pos="0">
                <a:srgbClr val="CCDEFF"/>
              </a:gs>
              <a:gs pos="35001">
                <a:srgbClr val="DAE7FF"/>
              </a:gs>
              <a:gs pos="100000">
                <a:srgbClr val="F0F5FF"/>
              </a:gs>
            </a:gsLst>
            <a:lin ang="5400000" scaled="1"/>
          </a:gradFill>
          <a:ln w="9525" cmpd="sng">
            <a:solidFill>
              <a:srgbClr val="ADBCD7"/>
            </a:solidFill>
            <a:miter lim="800000"/>
          </a:ln>
          <a:effectLst>
            <a:outerShdw dist="20000" dir="5400000" algn="ctr" rotWithShape="0">
              <a:srgbClr val="000000">
                <a:alpha val="37000"/>
              </a:srgbClr>
            </a:outerShdw>
          </a:effectLst>
        </p:spPr>
        <p:txBody>
          <a:bodyPr wrap="none" anchor="ctr"/>
          <a:lstStyle/>
          <a:p>
            <a:pPr marL="457200" indent="-457200" algn="ctr" eaLnBrk="0" hangingPunct="0">
              <a:lnSpc>
                <a:spcPct val="120000"/>
              </a:lnSpc>
              <a:buClr>
                <a:srgbClr val="FF0000"/>
              </a:buClr>
              <a:buFont typeface="Wingdings" panose="05000000000000000000" pitchFamily="2" charset="2"/>
              <a:buChar char="n"/>
              <a:defRPr/>
            </a:pPr>
            <a:endParaRPr lang="zh-CN" altLang="en-US" sz="2000" dirty="0">
              <a:latin typeface="微软雅黑" panose="020B0503020204020204" pitchFamily="34" charset="-122"/>
              <a:ea typeface="微软雅黑" panose="020B0503020204020204" pitchFamily="34" charset="-122"/>
            </a:endParaRPr>
          </a:p>
        </p:txBody>
      </p:sp>
      <p:sp>
        <p:nvSpPr>
          <p:cNvPr id="39950" name="文本框 26"/>
          <p:cNvSpPr txBox="1">
            <a:spLocks noChangeArrowheads="1"/>
          </p:cNvSpPr>
          <p:nvPr/>
        </p:nvSpPr>
        <p:spPr bwMode="auto">
          <a:xfrm>
            <a:off x="5286375" y="3286125"/>
            <a:ext cx="1230313" cy="338138"/>
          </a:xfrm>
          <a:prstGeom prst="rect">
            <a:avLst/>
          </a:prstGeom>
          <a:noFill/>
          <a:ln w="9525">
            <a:noFill/>
            <a:miter lim="800000"/>
          </a:ln>
        </p:spPr>
        <p:txBody>
          <a:bodyPr>
            <a:spAutoFit/>
          </a:bodyPr>
          <a:lstStyle/>
          <a:p>
            <a:pPr eaLnBrk="0" hangingPunct="0"/>
            <a:r>
              <a:rPr lang="zh-CN" altLang="en-US" sz="1600">
                <a:latin typeface="微软雅黑" panose="020B0503020204020204" pitchFamily="34" charset="-122"/>
                <a:ea typeface="微软雅黑" panose="020B0503020204020204" pitchFamily="34" charset="-122"/>
              </a:rPr>
              <a:t>非有限空间 </a:t>
            </a:r>
            <a:endParaRPr lang="zh-CN" altLang="en-US" sz="1600">
              <a:latin typeface="微软雅黑" panose="020B0503020204020204" pitchFamily="34" charset="-122"/>
              <a:ea typeface="微软雅黑" panose="020B0503020204020204" pitchFamily="34" charset="-122"/>
            </a:endParaRPr>
          </a:p>
        </p:txBody>
      </p:sp>
      <p:pic>
        <p:nvPicPr>
          <p:cNvPr id="39951" name="图片 37"/>
          <p:cNvPicPr>
            <a:picLocks noChangeAspect="1" noChangeArrowheads="1"/>
          </p:cNvPicPr>
          <p:nvPr/>
        </p:nvPicPr>
        <p:blipFill>
          <a:blip r:embed="rId5" cstate="print"/>
          <a:srcRect l="22278" t="18031" r="21523" b="35857"/>
          <a:stretch>
            <a:fillRect/>
          </a:stretch>
        </p:blipFill>
        <p:spPr bwMode="auto">
          <a:xfrm>
            <a:off x="7629525" y="3776663"/>
            <a:ext cx="1054100" cy="1016000"/>
          </a:xfrm>
          <a:prstGeom prst="rect">
            <a:avLst/>
          </a:prstGeom>
          <a:noFill/>
          <a:ln w="9525">
            <a:noFill/>
            <a:miter lim="800000"/>
            <a:headEnd/>
            <a:tailEnd/>
          </a:ln>
        </p:spPr>
      </p:pic>
      <p:pic>
        <p:nvPicPr>
          <p:cNvPr id="39952" name="图片 16"/>
          <p:cNvPicPr>
            <a:picLocks noChangeAspect="1" noChangeArrowheads="1"/>
          </p:cNvPicPr>
          <p:nvPr/>
        </p:nvPicPr>
        <p:blipFill>
          <a:blip r:embed="rId6" cstate="print"/>
          <a:srcRect l="20000" r="16000"/>
          <a:stretch>
            <a:fillRect/>
          </a:stretch>
        </p:blipFill>
        <p:spPr bwMode="auto">
          <a:xfrm>
            <a:off x="663575" y="3819525"/>
            <a:ext cx="909638" cy="85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1008063" y="2354263"/>
            <a:ext cx="4737100" cy="323850"/>
          </a:xfrm>
          <a:prstGeom prst="rect">
            <a:avLst/>
          </a:prstGeom>
          <a:solidFill>
            <a:schemeClr val="accent6">
              <a:lumMod val="40000"/>
              <a:lumOff val="60000"/>
            </a:schemeClr>
          </a:solidFill>
          <a:ln w="19050">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0" hangingPunct="0">
              <a:lnSpc>
                <a:spcPts val="1800"/>
              </a:lnSpc>
              <a:spcBef>
                <a:spcPts val="450"/>
              </a:spcBef>
              <a:buClr>
                <a:srgbClr val="014CAD"/>
              </a:buClr>
              <a:buSzPct val="100000"/>
              <a:buFont typeface="Arial" panose="020B0604020202020204" pitchFamily="34" charset="0"/>
              <a:buNone/>
              <a:defRPr/>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进出口受限或进出不便，但人员能够进入开展有关工作</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1986" name="图片 31" descr="暴风截图2019417108154625.jpg"/>
          <p:cNvPicPr>
            <a:picLocks noChangeAspect="1" noChangeArrowheads="1"/>
          </p:cNvPicPr>
          <p:nvPr/>
        </p:nvPicPr>
        <p:blipFill>
          <a:blip r:embed="rId1" cstate="print">
            <a:clrChange>
              <a:clrFrom>
                <a:srgbClr val="54C4C8"/>
              </a:clrFrom>
              <a:clrTo>
                <a:srgbClr val="54C4C8">
                  <a:alpha val="0"/>
                </a:srgbClr>
              </a:clrTo>
            </a:clrChange>
          </a:blip>
          <a:srcRect r="10811" b="12096"/>
          <a:stretch>
            <a:fillRect/>
          </a:stretch>
        </p:blipFill>
        <p:spPr bwMode="auto">
          <a:xfrm>
            <a:off x="1012825" y="3148013"/>
            <a:ext cx="2667000" cy="1477962"/>
          </a:xfrm>
          <a:prstGeom prst="rect">
            <a:avLst/>
          </a:prstGeom>
          <a:noFill/>
          <a:ln w="9525">
            <a:noFill/>
            <a:miter lim="800000"/>
            <a:headEnd/>
            <a:tailEnd/>
          </a:ln>
        </p:spPr>
      </p:pic>
      <p:pic>
        <p:nvPicPr>
          <p:cNvPr id="33" name="图片 32" descr="暴风截图2019417108191859.jpg"/>
          <p:cNvPicPr>
            <a:picLocks noChangeAspect="1" noChangeArrowheads="1"/>
          </p:cNvPicPr>
          <p:nvPr/>
        </p:nvPicPr>
        <p:blipFill>
          <a:blip r:embed="rId2" cstate="print">
            <a:clrChange>
              <a:clrFrom>
                <a:srgbClr val="54C4C8"/>
              </a:clrFrom>
              <a:clrTo>
                <a:srgbClr val="54C4C8">
                  <a:alpha val="0"/>
                </a:srgbClr>
              </a:clrTo>
            </a:clrChange>
          </a:blip>
          <a:srcRect r="12250"/>
          <a:stretch>
            <a:fillRect/>
          </a:stretch>
        </p:blipFill>
        <p:spPr bwMode="auto">
          <a:xfrm>
            <a:off x="5745163" y="3038475"/>
            <a:ext cx="2387600" cy="1681163"/>
          </a:xfrm>
          <a:prstGeom prst="rect">
            <a:avLst/>
          </a:prstGeom>
          <a:noFill/>
          <a:ln w="9525">
            <a:noFill/>
            <a:miter lim="800000"/>
            <a:headEnd/>
            <a:tailEnd/>
          </a:ln>
        </p:spPr>
      </p:pic>
      <p:pic>
        <p:nvPicPr>
          <p:cNvPr id="34" name="图片 37"/>
          <p:cNvPicPr>
            <a:picLocks noChangeAspect="1" noChangeArrowheads="1"/>
          </p:cNvPicPr>
          <p:nvPr/>
        </p:nvPicPr>
        <p:blipFill>
          <a:blip r:embed="rId3" cstate="print"/>
          <a:srcRect l="22278" t="18031" r="21523" b="35857"/>
          <a:stretch>
            <a:fillRect/>
          </a:stretch>
        </p:blipFill>
        <p:spPr bwMode="auto">
          <a:xfrm>
            <a:off x="6732588" y="4129088"/>
            <a:ext cx="1052512" cy="1014412"/>
          </a:xfrm>
          <a:prstGeom prst="rect">
            <a:avLst/>
          </a:prstGeom>
          <a:noFill/>
          <a:ln w="9525">
            <a:noFill/>
            <a:miter lim="800000"/>
            <a:headEnd/>
            <a:tailEnd/>
          </a:ln>
        </p:spPr>
      </p:pic>
      <p:pic>
        <p:nvPicPr>
          <p:cNvPr id="41989" name="图片 34"/>
          <p:cNvPicPr>
            <a:picLocks noChangeAspect="1" noChangeArrowheads="1"/>
          </p:cNvPicPr>
          <p:nvPr/>
        </p:nvPicPr>
        <p:blipFill>
          <a:blip r:embed="rId4" cstate="print"/>
          <a:srcRect l="13593" t="21387" r="70918" b="60869"/>
          <a:stretch>
            <a:fillRect/>
          </a:stretch>
        </p:blipFill>
        <p:spPr bwMode="auto">
          <a:xfrm>
            <a:off x="3819525" y="3259138"/>
            <a:ext cx="1544638" cy="1200150"/>
          </a:xfrm>
          <a:prstGeom prst="rect">
            <a:avLst/>
          </a:prstGeom>
          <a:noFill/>
          <a:ln w="9525">
            <a:noFill/>
            <a:miter lim="800000"/>
            <a:headEnd/>
            <a:tailEnd/>
          </a:ln>
        </p:spPr>
      </p:pic>
      <p:sp>
        <p:nvSpPr>
          <p:cNvPr id="41990"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有限空间定义和特点</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8"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13" name="矩形 12"/>
          <p:cNvSpPr/>
          <p:nvPr/>
        </p:nvSpPr>
        <p:spPr>
          <a:xfrm>
            <a:off x="412750" y="996950"/>
            <a:ext cx="8318500" cy="1195388"/>
          </a:xfrm>
          <a:prstGeom prst="rect">
            <a:avLst/>
          </a:prstGeom>
        </p:spPr>
        <p:txBody>
          <a:bodyPr lIns="68580" tIns="34290" rIns="68580" bIns="34290">
            <a:spAutoFit/>
          </a:bodyPr>
          <a:lstStyle/>
          <a:p>
            <a:pPr marL="257175" indent="-257175" eaLnBrk="0" hangingPunct="0">
              <a:lnSpc>
                <a:spcPts val="1800"/>
              </a:lnSpc>
              <a:spcBef>
                <a:spcPts val="900"/>
              </a:spcBef>
              <a:buClr>
                <a:srgbClr val="C00000"/>
              </a:buClr>
              <a:buSzPct val="100000"/>
              <a:buFont typeface="Wingdings" panose="05000000000000000000" pitchFamily="2" charset="2"/>
              <a:buChar char="n"/>
              <a:defRPr/>
            </a:pPr>
            <a:r>
              <a:rPr lang="zh-CN" altLang="en-US" sz="2100" dirty="0">
                <a:latin typeface="华文中宋" panose="02010600040101010101" pitchFamily="2" charset="-122"/>
                <a:ea typeface="华文中宋" panose="02010600040101010101" pitchFamily="2" charset="-122"/>
              </a:rPr>
              <a:t>有限空间</a:t>
            </a:r>
            <a:endParaRPr lang="en-US" altLang="zh-CN" sz="2100" dirty="0">
              <a:latin typeface="华文中宋" panose="02010600040101010101" pitchFamily="2" charset="-122"/>
              <a:ea typeface="华文中宋" panose="02010600040101010101" pitchFamily="2" charset="-122"/>
            </a:endParaRPr>
          </a:p>
          <a:p>
            <a:pPr indent="457200" eaLnBrk="0" hangingPunct="0">
              <a:lnSpc>
                <a:spcPct val="150000"/>
              </a:lnSpc>
              <a:spcBef>
                <a:spcPts val="450"/>
              </a:spcBef>
              <a:buClr>
                <a:srgbClr val="014CAD"/>
              </a:buClr>
              <a:buSzPct val="100000"/>
              <a:buFontTx/>
              <a:buNone/>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封闭或者部分封闭、未被设计为固定工作场所，人员可以进入，通风不良，易造成有毒有害物质、易燃易爆气体积聚或者氧含量不足的空间。</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993"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008063" y="2354263"/>
            <a:ext cx="5613400" cy="298450"/>
          </a:xfrm>
          <a:prstGeom prst="rect">
            <a:avLst/>
          </a:prstGeom>
          <a:solidFill>
            <a:schemeClr val="accent6">
              <a:lumMod val="40000"/>
              <a:lumOff val="60000"/>
            </a:schemeClr>
          </a:solidFill>
          <a:ln w="19050">
            <a:noFill/>
          </a:ln>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0" hangingPunct="0">
              <a:lnSpc>
                <a:spcPts val="1800"/>
              </a:lnSpc>
              <a:spcBef>
                <a:spcPts val="450"/>
              </a:spcBef>
              <a:buClr>
                <a:srgbClr val="014CAD"/>
              </a:buClr>
              <a:buSzPct val="100000"/>
              <a:buFont typeface="Arial" panose="020B0604020202020204" pitchFamily="34" charset="0"/>
              <a:buNone/>
              <a:defRPr/>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通风不良，易造成有毒有害物质、易燃易爆气体积聚或氧含量不足</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4034" name="图片 16"/>
          <p:cNvPicPr>
            <a:picLocks noChangeAspect="1" noChangeArrowheads="1"/>
          </p:cNvPicPr>
          <p:nvPr/>
        </p:nvPicPr>
        <p:blipFill>
          <a:blip r:embed="rId1" cstate="print"/>
          <a:srcRect l="6622" t="16185" r="53767" b="27361"/>
          <a:stretch>
            <a:fillRect/>
          </a:stretch>
        </p:blipFill>
        <p:spPr bwMode="auto">
          <a:xfrm>
            <a:off x="984250" y="2932113"/>
            <a:ext cx="1978025" cy="1712912"/>
          </a:xfrm>
          <a:prstGeom prst="rect">
            <a:avLst/>
          </a:prstGeom>
          <a:noFill/>
          <a:ln w="9525">
            <a:noFill/>
            <a:miter lim="800000"/>
            <a:headEnd/>
            <a:tailEnd/>
          </a:ln>
        </p:spPr>
      </p:pic>
      <p:pic>
        <p:nvPicPr>
          <p:cNvPr id="44035" name="图片 20"/>
          <p:cNvPicPr>
            <a:picLocks noChangeAspect="1" noChangeArrowheads="1"/>
          </p:cNvPicPr>
          <p:nvPr/>
        </p:nvPicPr>
        <p:blipFill>
          <a:blip r:embed="rId2" cstate="print"/>
          <a:srcRect l="6500" t="17918" r="48833" b="24663"/>
          <a:stretch>
            <a:fillRect/>
          </a:stretch>
        </p:blipFill>
        <p:spPr bwMode="auto">
          <a:xfrm>
            <a:off x="5795963" y="2936875"/>
            <a:ext cx="2163762" cy="1711325"/>
          </a:xfrm>
          <a:prstGeom prst="rect">
            <a:avLst/>
          </a:prstGeom>
          <a:noFill/>
          <a:ln w="9525">
            <a:noFill/>
            <a:miter lim="800000"/>
            <a:headEnd/>
            <a:tailEnd/>
          </a:ln>
        </p:spPr>
      </p:pic>
      <p:sp>
        <p:nvSpPr>
          <p:cNvPr id="44036"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有限空间定义和特点</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pic>
        <p:nvPicPr>
          <p:cNvPr id="44038" name="Picture 2"/>
          <p:cNvPicPr>
            <a:picLocks noChangeArrowheads="1"/>
          </p:cNvPicPr>
          <p:nvPr/>
        </p:nvPicPr>
        <p:blipFill>
          <a:blip r:embed="rId3" cstate="print"/>
          <a:srcRect/>
          <a:stretch>
            <a:fillRect/>
          </a:stretch>
        </p:blipFill>
        <p:spPr bwMode="auto">
          <a:xfrm>
            <a:off x="3203575" y="2933700"/>
            <a:ext cx="2384425" cy="1714500"/>
          </a:xfrm>
          <a:prstGeom prst="rect">
            <a:avLst/>
          </a:prstGeom>
          <a:noFill/>
          <a:ln w="9525">
            <a:noFill/>
            <a:miter lim="800000"/>
            <a:headEnd/>
            <a:tailEnd/>
          </a:ln>
        </p:spPr>
      </p:pic>
      <p:sp>
        <p:nvSpPr>
          <p:cNvPr id="10" name="矩形 9"/>
          <p:cNvSpPr/>
          <p:nvPr/>
        </p:nvSpPr>
        <p:spPr>
          <a:xfrm>
            <a:off x="412750" y="996950"/>
            <a:ext cx="8318500" cy="1195388"/>
          </a:xfrm>
          <a:prstGeom prst="rect">
            <a:avLst/>
          </a:prstGeom>
        </p:spPr>
        <p:txBody>
          <a:bodyPr lIns="68580" tIns="34290" rIns="68580" bIns="34290">
            <a:spAutoFit/>
          </a:bodyPr>
          <a:lstStyle/>
          <a:p>
            <a:pPr marL="257175" indent="-257175" eaLnBrk="0" hangingPunct="0">
              <a:lnSpc>
                <a:spcPts val="1800"/>
              </a:lnSpc>
              <a:spcBef>
                <a:spcPts val="900"/>
              </a:spcBef>
              <a:buClr>
                <a:srgbClr val="C00000"/>
              </a:buClr>
              <a:buSzPct val="100000"/>
              <a:buFont typeface="Wingdings" panose="05000000000000000000" pitchFamily="2" charset="2"/>
              <a:buChar char="n"/>
              <a:defRPr/>
            </a:pPr>
            <a:r>
              <a:rPr lang="zh-CN" altLang="en-US" sz="2100" dirty="0">
                <a:latin typeface="华文中宋" panose="02010600040101010101" pitchFamily="2" charset="-122"/>
                <a:ea typeface="华文中宋" panose="02010600040101010101" pitchFamily="2" charset="-122"/>
              </a:rPr>
              <a:t>有限空间</a:t>
            </a:r>
            <a:endParaRPr lang="en-US" altLang="zh-CN" sz="2100" dirty="0">
              <a:latin typeface="华文中宋" panose="02010600040101010101" pitchFamily="2" charset="-122"/>
              <a:ea typeface="华文中宋" panose="02010600040101010101" pitchFamily="2" charset="-122"/>
            </a:endParaRPr>
          </a:p>
          <a:p>
            <a:pPr indent="457200" eaLnBrk="0" hangingPunct="0">
              <a:lnSpc>
                <a:spcPct val="150000"/>
              </a:lnSpc>
              <a:spcBef>
                <a:spcPts val="450"/>
              </a:spcBef>
              <a:buClr>
                <a:srgbClr val="014CAD"/>
              </a:buClr>
              <a:buSzPct val="100000"/>
              <a:buFontTx/>
              <a:buNone/>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封闭或者部分封闭、未被设计为固定工作场所，人员可以进入，通风不良，易造成有毒有害物质、易燃易爆气体积聚或者氧含量不足的空间。</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040"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16"/>
          <p:cNvSpPr>
            <a:spLocks noChangeArrowheads="1"/>
          </p:cNvSpPr>
          <p:nvPr/>
        </p:nvSpPr>
        <p:spPr bwMode="auto">
          <a:xfrm>
            <a:off x="3136900" y="2851150"/>
            <a:ext cx="171450" cy="327025"/>
          </a:xfrm>
          <a:prstGeom prst="rect">
            <a:avLst/>
          </a:prstGeom>
          <a:noFill/>
          <a:ln w="9525">
            <a:noFill/>
            <a:miter lim="800000"/>
          </a:ln>
        </p:spPr>
        <p:txBody>
          <a:bodyPr wrap="none" lIns="68580" tIns="34290" rIns="68580" bIns="34290"/>
          <a:lstStyle/>
          <a:p>
            <a:pPr eaLnBrk="0" hangingPunct="0">
              <a:lnSpc>
                <a:spcPts val="1800"/>
              </a:lnSpc>
              <a:spcBef>
                <a:spcPts val="450"/>
              </a:spcBef>
              <a:buClr>
                <a:srgbClr val="014CAD"/>
              </a:buClr>
              <a:buSzPct val="100000"/>
            </a:pPr>
            <a:endParaRPr lang="en-US" altLang="zh-CN">
              <a:latin typeface="微软雅黑" panose="020B0503020204020204" pitchFamily="34" charset="-122"/>
              <a:ea typeface="微软雅黑" panose="020B0503020204020204" pitchFamily="34" charset="-122"/>
            </a:endParaRPr>
          </a:p>
        </p:txBody>
      </p:sp>
      <p:sp>
        <p:nvSpPr>
          <p:cNvPr id="46082" name="文本框 16"/>
          <p:cNvSpPr txBox="1">
            <a:spLocks noChangeArrowheads="1"/>
          </p:cNvSpPr>
          <p:nvPr/>
        </p:nvSpPr>
        <p:spPr bwMode="auto">
          <a:xfrm>
            <a:off x="1887538" y="4227513"/>
            <a:ext cx="860425" cy="225425"/>
          </a:xfrm>
          <a:prstGeom prst="rect">
            <a:avLst/>
          </a:prstGeom>
          <a:noFill/>
          <a:ln w="9525">
            <a:noFill/>
            <a:miter lim="800000"/>
          </a:ln>
        </p:spPr>
        <p:txBody>
          <a:bodyPr lIns="68580" tIns="34290" rIns="68580" bIns="34290"/>
          <a:lstStyle/>
          <a:p>
            <a:pPr algn="ctr"/>
            <a:r>
              <a:rPr lang="zh-CN" altLang="zh-CN" sz="1000">
                <a:latin typeface="微软雅黑" panose="020B0503020204020204" pitchFamily="34" charset="-122"/>
                <a:ea typeface="微软雅黑" panose="020B0503020204020204" pitchFamily="34" charset="-122"/>
                <a:sym typeface="+mn-ea"/>
              </a:rPr>
              <a:t>污水</a:t>
            </a:r>
            <a:r>
              <a:rPr lang="zh-CN" altLang="en-US" sz="1000">
                <a:latin typeface="微软雅黑" panose="020B0503020204020204" pitchFamily="34" charset="-122"/>
                <a:ea typeface="微软雅黑" panose="020B0503020204020204" pitchFamily="34" charset="-122"/>
                <a:sym typeface="+mn-ea"/>
              </a:rPr>
              <a:t>池</a:t>
            </a:r>
            <a:endParaRPr lang="zh-CN" altLang="zh-CN" sz="1000">
              <a:latin typeface="微软雅黑" panose="020B0503020204020204" pitchFamily="34" charset="-122"/>
              <a:ea typeface="微软雅黑" panose="020B0503020204020204" pitchFamily="34" charset="-122"/>
              <a:sym typeface="+mn-ea"/>
            </a:endParaRPr>
          </a:p>
        </p:txBody>
      </p:sp>
      <p:pic>
        <p:nvPicPr>
          <p:cNvPr id="46083" name="Picture 5"/>
          <p:cNvPicPr>
            <a:picLocks noChangeAspect="1" noChangeArrowheads="1"/>
          </p:cNvPicPr>
          <p:nvPr/>
        </p:nvPicPr>
        <p:blipFill>
          <a:blip r:embed="rId1" cstate="print"/>
          <a:srcRect/>
          <a:stretch>
            <a:fillRect/>
          </a:stretch>
        </p:blipFill>
        <p:spPr bwMode="auto">
          <a:xfrm>
            <a:off x="1357313" y="2716213"/>
            <a:ext cx="1951037" cy="1428750"/>
          </a:xfrm>
          <a:prstGeom prst="rect">
            <a:avLst/>
          </a:prstGeom>
          <a:noFill/>
          <a:ln w="9525">
            <a:noFill/>
            <a:miter lim="800000"/>
            <a:headEnd/>
            <a:tailEnd/>
          </a:ln>
        </p:spPr>
      </p:pic>
      <p:sp>
        <p:nvSpPr>
          <p:cNvPr id="46084"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有限空间分类</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46086" name="文本框 16"/>
          <p:cNvSpPr txBox="1">
            <a:spLocks noChangeArrowheads="1"/>
          </p:cNvSpPr>
          <p:nvPr/>
        </p:nvSpPr>
        <p:spPr bwMode="auto">
          <a:xfrm>
            <a:off x="6496050" y="4237038"/>
            <a:ext cx="860425" cy="225425"/>
          </a:xfrm>
          <a:prstGeom prst="rect">
            <a:avLst/>
          </a:prstGeom>
          <a:noFill/>
          <a:ln w="9525">
            <a:noFill/>
            <a:miter lim="800000"/>
          </a:ln>
        </p:spPr>
        <p:txBody>
          <a:bodyPr lIns="68580" tIns="34290" rIns="68580" bIns="34290"/>
          <a:lstStyle/>
          <a:p>
            <a:pPr algn="ctr"/>
            <a:r>
              <a:rPr lang="en-US" altLang="zh-CN" sz="1000">
                <a:latin typeface="微软雅黑" panose="020B0503020204020204" pitchFamily="34" charset="-122"/>
                <a:ea typeface="微软雅黑" panose="020B0503020204020204" pitchFamily="34" charset="-122"/>
              </a:rPr>
              <a:t>贮罐</a:t>
            </a:r>
            <a:endParaRPr lang="en-US" altLang="zh-CN" sz="1000">
              <a:latin typeface="微软雅黑" panose="020B0503020204020204" pitchFamily="34" charset="-122"/>
              <a:ea typeface="微软雅黑" panose="020B0503020204020204" pitchFamily="34" charset="-122"/>
              <a:sym typeface="+mn-ea"/>
            </a:endParaRPr>
          </a:p>
        </p:txBody>
      </p:sp>
      <p:pic>
        <p:nvPicPr>
          <p:cNvPr id="46087" name="Picture 2" descr="https://img3.qianyuwang.com/ashx/thumb.ashx?imgpath=/img/61774/ef9ace61c2e2bf54bf7d5313fe4ea3f7.jpg&amp;w=428&amp;h=428"/>
          <p:cNvPicPr>
            <a:picLocks noChangeAspect="1" noChangeArrowheads="1"/>
          </p:cNvPicPr>
          <p:nvPr/>
        </p:nvPicPr>
        <p:blipFill>
          <a:blip r:embed="rId2" cstate="print"/>
          <a:srcRect/>
          <a:stretch>
            <a:fillRect/>
          </a:stretch>
        </p:blipFill>
        <p:spPr bwMode="auto">
          <a:xfrm>
            <a:off x="5935663" y="2687638"/>
            <a:ext cx="1868487" cy="1428750"/>
          </a:xfrm>
          <a:prstGeom prst="rect">
            <a:avLst/>
          </a:prstGeom>
          <a:noFill/>
          <a:ln w="9525">
            <a:noFill/>
            <a:miter lim="800000"/>
            <a:headEnd/>
            <a:tailEnd/>
          </a:ln>
        </p:spPr>
      </p:pic>
      <p:sp>
        <p:nvSpPr>
          <p:cNvPr id="46088" name="文本框 16"/>
          <p:cNvSpPr txBox="1">
            <a:spLocks noChangeArrowheads="1"/>
          </p:cNvSpPr>
          <p:nvPr/>
        </p:nvSpPr>
        <p:spPr bwMode="auto">
          <a:xfrm>
            <a:off x="4268788" y="4238625"/>
            <a:ext cx="858837" cy="225425"/>
          </a:xfrm>
          <a:prstGeom prst="rect">
            <a:avLst/>
          </a:prstGeom>
          <a:noFill/>
          <a:ln w="9525">
            <a:noFill/>
            <a:miter lim="800000"/>
          </a:ln>
        </p:spPr>
        <p:txBody>
          <a:bodyPr lIns="68580" tIns="34290" rIns="68580" bIns="34290"/>
          <a:lstStyle/>
          <a:p>
            <a:pPr algn="ctr"/>
            <a:r>
              <a:rPr lang="zh-CN" altLang="en-US" sz="1000">
                <a:latin typeface="微软雅黑" panose="020B0503020204020204" pitchFamily="34" charset="-122"/>
                <a:ea typeface="微软雅黑" panose="020B0503020204020204" pitchFamily="34" charset="-122"/>
                <a:sym typeface="+mn-ea"/>
              </a:rPr>
              <a:t>腌制池</a:t>
            </a:r>
            <a:endParaRPr lang="zh-CN" altLang="en-US" sz="1000">
              <a:latin typeface="微软雅黑" panose="020B0503020204020204" pitchFamily="34" charset="-122"/>
              <a:ea typeface="微软雅黑" panose="020B0503020204020204" pitchFamily="34" charset="-122"/>
              <a:sym typeface="+mn-ea"/>
            </a:endParaRPr>
          </a:p>
        </p:txBody>
      </p:sp>
      <p:pic>
        <p:nvPicPr>
          <p:cNvPr id="46089" name="图片 6" descr="TXS4WDU0FN2QOCDKKTNM}70"/>
          <p:cNvPicPr>
            <a:picLocks noChangeAspect="1" noChangeArrowheads="1"/>
          </p:cNvPicPr>
          <p:nvPr/>
        </p:nvPicPr>
        <p:blipFill>
          <a:blip r:embed="rId3" cstate="print"/>
          <a:srcRect l="6471" r="7253"/>
          <a:stretch>
            <a:fillRect/>
          </a:stretch>
        </p:blipFill>
        <p:spPr bwMode="auto">
          <a:xfrm>
            <a:off x="3687763" y="2687638"/>
            <a:ext cx="1905000" cy="1428750"/>
          </a:xfrm>
          <a:prstGeom prst="rect">
            <a:avLst/>
          </a:prstGeom>
          <a:noFill/>
          <a:ln w="9525">
            <a:noFill/>
            <a:miter lim="800000"/>
            <a:headEnd/>
            <a:tailEnd/>
          </a:ln>
        </p:spPr>
      </p:pic>
      <p:sp>
        <p:nvSpPr>
          <p:cNvPr id="46090" name="文本框 9"/>
          <p:cNvSpPr txBox="1">
            <a:spLocks noChangeArrowheads="1"/>
          </p:cNvSpPr>
          <p:nvPr/>
        </p:nvSpPr>
        <p:spPr bwMode="auto">
          <a:xfrm>
            <a:off x="647700" y="288925"/>
            <a:ext cx="2667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2</a:t>
            </a:r>
            <a:endParaRPr lang="zh-CN" altLang="en-US" sz="2000">
              <a:solidFill>
                <a:srgbClr val="FFFFFF"/>
              </a:solidFill>
              <a:latin typeface="Impact" panose="020B0806030902050204" pitchFamily="34" charset="0"/>
              <a:ea typeface="微软雅黑" panose="020B0503020204020204" pitchFamily="34" charset="-122"/>
            </a:endParaRPr>
          </a:p>
        </p:txBody>
      </p:sp>
      <p:sp>
        <p:nvSpPr>
          <p:cNvPr id="3" name="矩形 2"/>
          <p:cNvSpPr/>
          <p:nvPr/>
        </p:nvSpPr>
        <p:spPr>
          <a:xfrm>
            <a:off x="414338" y="996950"/>
            <a:ext cx="8315325" cy="1511300"/>
          </a:xfrm>
          <a:prstGeom prst="rect">
            <a:avLst/>
          </a:prstGeom>
        </p:spPr>
        <p:txBody>
          <a:bodyPr lIns="68580" tIns="34290" rIns="68580" bIns="34290">
            <a:spAutoFit/>
          </a:bodyPr>
          <a:lstStyle/>
          <a:p>
            <a:pPr marL="257175" indent="-257175" eaLnBrk="0" hangingPunct="0">
              <a:lnSpc>
                <a:spcPts val="1800"/>
              </a:lnSpc>
              <a:spcBef>
                <a:spcPts val="900"/>
              </a:spcBef>
              <a:buClr>
                <a:srgbClr val="C00000"/>
              </a:buClr>
              <a:buSzPct val="100000"/>
              <a:buFont typeface="Wingdings" panose="05000000000000000000" pitchFamily="2" charset="2"/>
              <a:buChar char="n"/>
              <a:defRPr/>
            </a:pPr>
            <a:r>
              <a:rPr lang="zh-CN" altLang="en-US" sz="2100" dirty="0">
                <a:latin typeface="华文中宋" panose="02010600040101010101" pitchFamily="2" charset="-122"/>
                <a:ea typeface="华文中宋" panose="02010600040101010101" pitchFamily="2" charset="-122"/>
              </a:rPr>
              <a:t>有限空间的分类</a:t>
            </a:r>
            <a:endParaRPr lang="en-US" altLang="zh-CN" sz="2100" dirty="0">
              <a:latin typeface="华文中宋" panose="02010600040101010101" pitchFamily="2" charset="-122"/>
              <a:ea typeface="华文中宋" panose="02010600040101010101" pitchFamily="2" charset="-122"/>
            </a:endParaRPr>
          </a:p>
          <a:p>
            <a:pPr indent="-342900" eaLnBrk="0" hangingPunct="0">
              <a:lnSpc>
                <a:spcPct val="150000"/>
              </a:lnSpc>
              <a:spcBef>
                <a:spcPts val="450"/>
              </a:spcBef>
              <a:buClr>
                <a:srgbClr val="014CAD"/>
              </a:buClr>
              <a:buSzPct val="100000"/>
              <a:buFontTx/>
              <a:buNone/>
              <a:defRPr/>
            </a:pPr>
            <a:r>
              <a:rPr lang="zh-CN" altLang="en-US" sz="15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地下有限空间</a:t>
            </a: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rPr>
              <a:t>如污水井（池</a:t>
            </a: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rPr>
              <a:t>暗沟、地坑、废井、地窖、沼气池</a:t>
            </a: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rPr>
              <a:t>化粪池等</a:t>
            </a: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a:latin typeface="微软雅黑" panose="020B0503020204020204" pitchFamily="34" charset="-122"/>
              <a:ea typeface="微软雅黑" panose="020B0503020204020204" pitchFamily="34" charset="-122"/>
              <a:cs typeface="微软雅黑" panose="020B0503020204020204" pitchFamily="34" charset="-122"/>
            </a:endParaRPr>
          </a:p>
          <a:p>
            <a:pPr indent="-342900" eaLnBrk="0" hangingPunct="0">
              <a:lnSpc>
                <a:spcPct val="150000"/>
              </a:lnSpc>
              <a:spcBef>
                <a:spcPts val="450"/>
              </a:spcBef>
              <a:buClr>
                <a:srgbClr val="014CAD"/>
              </a:buClr>
              <a:buSzPct val="100000"/>
              <a:buFontTx/>
              <a:buNone/>
              <a:defRPr/>
            </a:pP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500" dirty="0" err="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地上有限空间</a:t>
            </a: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sym typeface="+mn-ea"/>
              </a:rPr>
              <a:t>：如</a:t>
            </a: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sym typeface="+mn-ea"/>
              </a:rPr>
              <a:t>腌制池、纸浆池、</a:t>
            </a: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sym typeface="+mn-ea"/>
              </a:rPr>
              <a:t>酒糟池、发酵池等</a:t>
            </a: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2900" eaLnBrk="0" hangingPunct="0">
              <a:lnSpc>
                <a:spcPct val="150000"/>
              </a:lnSpc>
              <a:spcBef>
                <a:spcPts val="450"/>
              </a:spcBef>
              <a:buClr>
                <a:srgbClr val="014CAD"/>
              </a:buClr>
              <a:buSzPct val="100000"/>
              <a:buFontTx/>
              <a:buNone/>
              <a:defRPr/>
            </a:pP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500" dirty="0" err="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密  闭  设   备</a:t>
            </a: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rPr>
              <a:t>：如贮罐、槽罐、反应塔（釜</a:t>
            </a: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500" dirty="0" err="1">
                <a:latin typeface="微软雅黑" panose="020B0503020204020204" pitchFamily="34" charset="-122"/>
                <a:ea typeface="微软雅黑" panose="020B0503020204020204" pitchFamily="34" charset="-122"/>
                <a:cs typeface="微软雅黑" panose="020B0503020204020204" pitchFamily="34" charset="-122"/>
              </a:rPr>
              <a:t>管道</a:t>
            </a:r>
            <a:r>
              <a:rPr lang="zh-CN" altLang="en-US" sz="1500" dirty="0">
                <a:latin typeface="微软雅黑" panose="020B0503020204020204" pitchFamily="34" charset="-122"/>
                <a:ea typeface="微软雅黑" panose="020B0503020204020204" pitchFamily="34" charset="-122"/>
                <a:cs typeface="微软雅黑" panose="020B0503020204020204" pitchFamily="34" charset="-122"/>
              </a:rPr>
              <a:t>等</a:t>
            </a: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500" dirty="0">
              <a:ea typeface="黑体" panose="02010600030101010101" pitchFamily="49"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4338" y="996950"/>
            <a:ext cx="8386762" cy="1187450"/>
          </a:xfrm>
          <a:prstGeom prst="rect">
            <a:avLst/>
          </a:prstGeom>
        </p:spPr>
        <p:txBody>
          <a:bodyPr lIns="68580" tIns="34290" rIns="68580" bIns="34290">
            <a:spAutoFit/>
          </a:bodyPr>
          <a:lstStyle/>
          <a:p>
            <a:pPr marL="257175" indent="-257175" eaLnBrk="0" hangingPunct="0">
              <a:lnSpc>
                <a:spcPts val="1800"/>
              </a:lnSpc>
              <a:spcBef>
                <a:spcPts val="900"/>
              </a:spcBef>
              <a:buClr>
                <a:srgbClr val="C00000"/>
              </a:buClr>
              <a:buSzPct val="100000"/>
              <a:buFont typeface="Wingdings" panose="05000000000000000000" pitchFamily="2" charset="2"/>
              <a:buChar char="n"/>
              <a:defRPr/>
            </a:pPr>
            <a:r>
              <a:rPr lang="zh-CN" altLang="en-US" sz="2100" dirty="0">
                <a:latin typeface="华文中宋" panose="02010600040101010101" pitchFamily="2" charset="-122"/>
                <a:ea typeface="华文中宋" panose="02010600040101010101" pitchFamily="2" charset="-122"/>
              </a:rPr>
              <a:t>有限空间作业</a:t>
            </a:r>
            <a:endParaRPr lang="en-US" altLang="zh-CN" sz="2100" dirty="0">
              <a:latin typeface="华文中宋" panose="02010600040101010101" pitchFamily="2" charset="-122"/>
              <a:ea typeface="华文中宋" panose="02010600040101010101" pitchFamily="2" charset="-122"/>
            </a:endParaRPr>
          </a:p>
          <a:p>
            <a:pPr indent="457200" eaLnBrk="0" hangingPunct="0">
              <a:lnSpc>
                <a:spcPct val="150000"/>
              </a:lnSpc>
              <a:spcBef>
                <a:spcPts val="450"/>
              </a:spcBef>
              <a:buClr>
                <a:srgbClr val="014CAD"/>
              </a:buClr>
              <a:buSzPct val="100000"/>
              <a:buFontTx/>
              <a:buNone/>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人员进入或探入有限空间实施的作业活动。常见的作业活动主要有清理清淤、检维修、巡检等。</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8130" name="组合 14"/>
          <p:cNvGrpSpPr/>
          <p:nvPr/>
        </p:nvGrpSpPr>
        <p:grpSpPr bwMode="auto">
          <a:xfrm>
            <a:off x="1763713" y="2427288"/>
            <a:ext cx="4891087" cy="1801812"/>
            <a:chOff x="168284" y="2714620"/>
            <a:chExt cx="5997557" cy="2232025"/>
          </a:xfrm>
        </p:grpSpPr>
        <p:pic>
          <p:nvPicPr>
            <p:cNvPr id="48131" name="Image 9"/>
            <p:cNvPicPr>
              <a:picLocks noChangeAspect="1" noChangeArrowheads="1"/>
            </p:cNvPicPr>
            <p:nvPr/>
          </p:nvPicPr>
          <p:blipFill>
            <a:blip r:embed="rId1" cstate="print"/>
            <a:srcRect/>
            <a:stretch>
              <a:fillRect/>
            </a:stretch>
          </p:blipFill>
          <p:spPr bwMode="auto">
            <a:xfrm>
              <a:off x="168284" y="2714620"/>
              <a:ext cx="2897188" cy="2232025"/>
            </a:xfrm>
            <a:prstGeom prst="rect">
              <a:avLst/>
            </a:prstGeom>
            <a:noFill/>
            <a:ln w="9525">
              <a:noFill/>
              <a:miter lim="800000"/>
              <a:headEnd/>
              <a:tailEnd/>
            </a:ln>
          </p:spPr>
        </p:pic>
        <p:pic>
          <p:nvPicPr>
            <p:cNvPr id="48132" name="Image 11"/>
            <p:cNvPicPr>
              <a:picLocks noChangeAspect="1" noChangeArrowheads="1"/>
            </p:cNvPicPr>
            <p:nvPr/>
          </p:nvPicPr>
          <p:blipFill>
            <a:blip r:embed="rId2" cstate="print"/>
            <a:srcRect r="8220"/>
            <a:stretch>
              <a:fillRect/>
            </a:stretch>
          </p:blipFill>
          <p:spPr bwMode="auto">
            <a:xfrm>
              <a:off x="3357554" y="2714620"/>
              <a:ext cx="2808287" cy="2232025"/>
            </a:xfrm>
            <a:prstGeom prst="rect">
              <a:avLst/>
            </a:prstGeom>
            <a:noFill/>
            <a:ln w="9525">
              <a:noFill/>
              <a:miter lim="800000"/>
              <a:headEnd/>
              <a:tailEnd/>
            </a:ln>
          </p:spPr>
        </p:pic>
      </p:grpSp>
      <p:sp>
        <p:nvSpPr>
          <p:cNvPr id="48133"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有限作业定义</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48135" name="文本框 9"/>
          <p:cNvSpPr txBox="1">
            <a:spLocks noChangeArrowheads="1"/>
          </p:cNvSpPr>
          <p:nvPr/>
        </p:nvSpPr>
        <p:spPr bwMode="auto">
          <a:xfrm>
            <a:off x="644525" y="288925"/>
            <a:ext cx="274638"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3</a:t>
            </a:r>
            <a:endParaRPr lang="zh-CN" altLang="en-US" sz="20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p:cNvSpPr/>
          <p:nvPr>
            <p:custDataLst>
              <p:tags r:id="rId1"/>
            </p:custDataLst>
          </p:nvPr>
        </p:nvSpPr>
        <p:spPr bwMode="auto">
          <a:xfrm>
            <a:off x="4867275" y="2724150"/>
            <a:ext cx="1166813" cy="1503363"/>
          </a:xfrm>
          <a:custGeom>
            <a:avLst/>
            <a:gdLst>
              <a:gd name="T0" fmla="*/ 0 w 890"/>
              <a:gd name="T1" fmla="*/ 445 h 1149"/>
              <a:gd name="T2" fmla="*/ 445 w 890"/>
              <a:gd name="T3" fmla="*/ 0 h 1149"/>
              <a:gd name="T4" fmla="*/ 890 w 890"/>
              <a:gd name="T5" fmla="*/ 445 h 1149"/>
              <a:gd name="T6" fmla="*/ 445 w 890"/>
              <a:gd name="T7" fmla="*/ 890 h 1149"/>
              <a:gd name="T8" fmla="*/ 443 w 890"/>
              <a:gd name="T9" fmla="*/ 890 h 1149"/>
              <a:gd name="T10" fmla="*/ 443 w 890"/>
              <a:gd name="T11" fmla="*/ 890 h 1149"/>
              <a:gd name="T12" fmla="*/ 0 w 890"/>
              <a:gd name="T13" fmla="*/ 1149 h 1149"/>
              <a:gd name="T14" fmla="*/ 0 w 890"/>
              <a:gd name="T15" fmla="*/ 445 h 1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0" h="1149">
                <a:moveTo>
                  <a:pt x="0" y="445"/>
                </a:moveTo>
                <a:cubicBezTo>
                  <a:pt x="0" y="199"/>
                  <a:pt x="199" y="0"/>
                  <a:pt x="445" y="0"/>
                </a:cubicBezTo>
                <a:cubicBezTo>
                  <a:pt x="691" y="0"/>
                  <a:pt x="890" y="199"/>
                  <a:pt x="890" y="445"/>
                </a:cubicBezTo>
                <a:cubicBezTo>
                  <a:pt x="890" y="691"/>
                  <a:pt x="691" y="890"/>
                  <a:pt x="445" y="890"/>
                </a:cubicBezTo>
                <a:cubicBezTo>
                  <a:pt x="444" y="890"/>
                  <a:pt x="444" y="890"/>
                  <a:pt x="443" y="890"/>
                </a:cubicBezTo>
                <a:cubicBezTo>
                  <a:pt x="443" y="890"/>
                  <a:pt x="443" y="890"/>
                  <a:pt x="443" y="890"/>
                </a:cubicBezTo>
                <a:cubicBezTo>
                  <a:pt x="253" y="891"/>
                  <a:pt x="88" y="995"/>
                  <a:pt x="0" y="1149"/>
                </a:cubicBezTo>
                <a:cubicBezTo>
                  <a:pt x="0" y="445"/>
                  <a:pt x="0" y="445"/>
                  <a:pt x="0" y="445"/>
                </a:cubicBezTo>
              </a:path>
            </a:pathLst>
          </a:custGeom>
          <a:solidFill>
            <a:schemeClr val="bg1">
              <a:lumMod val="65000"/>
            </a:schemeClr>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19" name="Oval 9"/>
          <p:cNvSpPr>
            <a:spLocks noChangeArrowheads="1"/>
          </p:cNvSpPr>
          <p:nvPr>
            <p:custDataLst>
              <p:tags r:id="rId2"/>
            </p:custDataLst>
          </p:nvPr>
        </p:nvSpPr>
        <p:spPr bwMode="auto">
          <a:xfrm>
            <a:off x="4941888" y="2800350"/>
            <a:ext cx="1014412" cy="1012825"/>
          </a:xfrm>
          <a:prstGeom prst="ellipse">
            <a:avLst/>
          </a:prstGeom>
          <a:solidFill>
            <a:srgbClr val="FFFFFF"/>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30" name="Oval 24"/>
          <p:cNvSpPr>
            <a:spLocks noChangeArrowheads="1"/>
          </p:cNvSpPr>
          <p:nvPr>
            <p:custDataLst>
              <p:tags r:id="rId3"/>
            </p:custDataLst>
          </p:nvPr>
        </p:nvSpPr>
        <p:spPr bwMode="auto">
          <a:xfrm>
            <a:off x="4941888" y="2800350"/>
            <a:ext cx="1014412" cy="1012825"/>
          </a:xfrm>
          <a:prstGeom prst="ellipse">
            <a:avLst/>
          </a:prstGeom>
          <a:solidFill>
            <a:schemeClr val="accent2">
              <a:lumMod val="20000"/>
              <a:lumOff val="80000"/>
            </a:schemeClr>
          </a:solidFill>
          <a:ln>
            <a:noFill/>
          </a:ln>
        </p:spPr>
        <p:txBody>
          <a:bodyPr lIns="68580" tIns="34290" rIns="68580" bIns="34290"/>
          <a:lstStyle/>
          <a:p>
            <a:pPr algn="ctr" eaLnBrk="0" hangingPunct="0">
              <a:buFontTx/>
              <a:buNone/>
              <a:defRPr/>
            </a:pPr>
            <a:endParaRPr lang="zh-CN" altLang="en-US" sz="1350" dirty="0">
              <a:solidFill>
                <a:srgbClr val="FFFFFF"/>
              </a:solidFill>
            </a:endParaRPr>
          </a:p>
        </p:txBody>
      </p:sp>
      <p:sp>
        <p:nvSpPr>
          <p:cNvPr id="31" name="Freeform 25"/>
          <p:cNvSpPr/>
          <p:nvPr>
            <p:custDataLst>
              <p:tags r:id="rId4"/>
            </p:custDataLst>
          </p:nvPr>
        </p:nvSpPr>
        <p:spPr bwMode="auto">
          <a:xfrm>
            <a:off x="5449888" y="2800350"/>
            <a:ext cx="506412" cy="1012825"/>
          </a:xfrm>
          <a:custGeom>
            <a:avLst/>
            <a:gdLst>
              <a:gd name="T0" fmla="*/ 0 w 387"/>
              <a:gd name="T1" fmla="*/ 0 h 774"/>
              <a:gd name="T2" fmla="*/ 0 w 387"/>
              <a:gd name="T3" fmla="*/ 774 h 774"/>
              <a:gd name="T4" fmla="*/ 387 w 387"/>
              <a:gd name="T5" fmla="*/ 387 h 774"/>
              <a:gd name="T6" fmla="*/ 0 w 387"/>
              <a:gd name="T7" fmla="*/ 0 h 774"/>
            </a:gdLst>
            <a:ahLst/>
            <a:cxnLst>
              <a:cxn ang="0">
                <a:pos x="T0" y="T1"/>
              </a:cxn>
              <a:cxn ang="0">
                <a:pos x="T2" y="T3"/>
              </a:cxn>
              <a:cxn ang="0">
                <a:pos x="T4" y="T5"/>
              </a:cxn>
              <a:cxn ang="0">
                <a:pos x="T6" y="T7"/>
              </a:cxn>
            </a:cxnLst>
            <a:rect l="0" t="0" r="r" b="b"/>
            <a:pathLst>
              <a:path w="387" h="774">
                <a:moveTo>
                  <a:pt x="0" y="0"/>
                </a:moveTo>
                <a:cubicBezTo>
                  <a:pt x="0" y="774"/>
                  <a:pt x="0" y="774"/>
                  <a:pt x="0" y="774"/>
                </a:cubicBezTo>
                <a:cubicBezTo>
                  <a:pt x="214" y="774"/>
                  <a:pt x="387" y="601"/>
                  <a:pt x="387" y="387"/>
                </a:cubicBezTo>
                <a:cubicBezTo>
                  <a:pt x="387" y="173"/>
                  <a:pt x="214" y="0"/>
                  <a:pt x="0" y="0"/>
                </a:cubicBezTo>
                <a:close/>
              </a:path>
            </a:pathLst>
          </a:custGeom>
          <a:solidFill>
            <a:schemeClr val="accent2">
              <a:lumMod val="20000"/>
              <a:lumOff val="80000"/>
            </a:schemeClr>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21" name="Freeform 11"/>
          <p:cNvSpPr/>
          <p:nvPr>
            <p:custDataLst>
              <p:tags r:id="rId5"/>
            </p:custDataLst>
          </p:nvPr>
        </p:nvSpPr>
        <p:spPr bwMode="auto">
          <a:xfrm>
            <a:off x="3625850" y="2311400"/>
            <a:ext cx="1166813" cy="1501775"/>
          </a:xfrm>
          <a:custGeom>
            <a:avLst/>
            <a:gdLst>
              <a:gd name="T0" fmla="*/ 890 w 890"/>
              <a:gd name="T1" fmla="*/ 445 h 1148"/>
              <a:gd name="T2" fmla="*/ 445 w 890"/>
              <a:gd name="T3" fmla="*/ 0 h 1148"/>
              <a:gd name="T4" fmla="*/ 0 w 890"/>
              <a:gd name="T5" fmla="*/ 445 h 1148"/>
              <a:gd name="T6" fmla="*/ 445 w 890"/>
              <a:gd name="T7" fmla="*/ 890 h 1148"/>
              <a:gd name="T8" fmla="*/ 447 w 890"/>
              <a:gd name="T9" fmla="*/ 890 h 1148"/>
              <a:gd name="T10" fmla="*/ 447 w 890"/>
              <a:gd name="T11" fmla="*/ 890 h 1148"/>
              <a:gd name="T12" fmla="*/ 890 w 890"/>
              <a:gd name="T13" fmla="*/ 1148 h 1148"/>
              <a:gd name="T14" fmla="*/ 890 w 890"/>
              <a:gd name="T15" fmla="*/ 445 h 1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0" h="1148">
                <a:moveTo>
                  <a:pt x="890" y="445"/>
                </a:moveTo>
                <a:cubicBezTo>
                  <a:pt x="890" y="199"/>
                  <a:pt x="691" y="0"/>
                  <a:pt x="445" y="0"/>
                </a:cubicBezTo>
                <a:cubicBezTo>
                  <a:pt x="199" y="0"/>
                  <a:pt x="0" y="199"/>
                  <a:pt x="0" y="445"/>
                </a:cubicBezTo>
                <a:cubicBezTo>
                  <a:pt x="0" y="691"/>
                  <a:pt x="199" y="890"/>
                  <a:pt x="445" y="890"/>
                </a:cubicBezTo>
                <a:cubicBezTo>
                  <a:pt x="446" y="890"/>
                  <a:pt x="446" y="890"/>
                  <a:pt x="447" y="890"/>
                </a:cubicBezTo>
                <a:cubicBezTo>
                  <a:pt x="447" y="890"/>
                  <a:pt x="447" y="890"/>
                  <a:pt x="447" y="890"/>
                </a:cubicBezTo>
                <a:cubicBezTo>
                  <a:pt x="637" y="891"/>
                  <a:pt x="802" y="995"/>
                  <a:pt x="890" y="1148"/>
                </a:cubicBezTo>
                <a:cubicBezTo>
                  <a:pt x="890" y="445"/>
                  <a:pt x="890" y="445"/>
                  <a:pt x="890" y="445"/>
                </a:cubicBezTo>
              </a:path>
            </a:pathLst>
          </a:custGeom>
          <a:solidFill>
            <a:schemeClr val="bg1">
              <a:lumMod val="65000"/>
            </a:schemeClr>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24" name="Oval 16"/>
          <p:cNvSpPr>
            <a:spLocks noChangeArrowheads="1"/>
          </p:cNvSpPr>
          <p:nvPr>
            <p:custDataLst>
              <p:tags r:id="rId6"/>
            </p:custDataLst>
          </p:nvPr>
        </p:nvSpPr>
        <p:spPr bwMode="auto">
          <a:xfrm>
            <a:off x="3702050" y="2387600"/>
            <a:ext cx="1016000" cy="1012825"/>
          </a:xfrm>
          <a:prstGeom prst="ellipse">
            <a:avLst/>
          </a:prstGeom>
          <a:solidFill>
            <a:srgbClr val="FFFFFF"/>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26" name="Oval 20"/>
          <p:cNvSpPr>
            <a:spLocks noChangeArrowheads="1"/>
          </p:cNvSpPr>
          <p:nvPr>
            <p:custDataLst>
              <p:tags r:id="rId7"/>
            </p:custDataLst>
          </p:nvPr>
        </p:nvSpPr>
        <p:spPr bwMode="auto">
          <a:xfrm>
            <a:off x="3702050" y="2387600"/>
            <a:ext cx="1016000" cy="1012825"/>
          </a:xfrm>
          <a:prstGeom prst="ellipse">
            <a:avLst/>
          </a:prstGeom>
          <a:solidFill>
            <a:srgbClr val="FCD5B5"/>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27" name="Freeform 21"/>
          <p:cNvSpPr/>
          <p:nvPr>
            <p:custDataLst>
              <p:tags r:id="rId8"/>
            </p:custDataLst>
          </p:nvPr>
        </p:nvSpPr>
        <p:spPr bwMode="auto">
          <a:xfrm>
            <a:off x="4210050" y="2387600"/>
            <a:ext cx="508000" cy="1012825"/>
          </a:xfrm>
          <a:custGeom>
            <a:avLst/>
            <a:gdLst>
              <a:gd name="T0" fmla="*/ 0 w 387"/>
              <a:gd name="T1" fmla="*/ 0 h 774"/>
              <a:gd name="T2" fmla="*/ 0 w 387"/>
              <a:gd name="T3" fmla="*/ 774 h 774"/>
              <a:gd name="T4" fmla="*/ 387 w 387"/>
              <a:gd name="T5" fmla="*/ 387 h 774"/>
              <a:gd name="T6" fmla="*/ 0 w 387"/>
              <a:gd name="T7" fmla="*/ 0 h 774"/>
            </a:gdLst>
            <a:ahLst/>
            <a:cxnLst>
              <a:cxn ang="0">
                <a:pos x="T0" y="T1"/>
              </a:cxn>
              <a:cxn ang="0">
                <a:pos x="T2" y="T3"/>
              </a:cxn>
              <a:cxn ang="0">
                <a:pos x="T4" y="T5"/>
              </a:cxn>
              <a:cxn ang="0">
                <a:pos x="T6" y="T7"/>
              </a:cxn>
            </a:cxnLst>
            <a:rect l="0" t="0" r="r" b="b"/>
            <a:pathLst>
              <a:path w="387" h="774">
                <a:moveTo>
                  <a:pt x="0" y="0"/>
                </a:moveTo>
                <a:cubicBezTo>
                  <a:pt x="0" y="774"/>
                  <a:pt x="0" y="774"/>
                  <a:pt x="0" y="774"/>
                </a:cubicBezTo>
                <a:cubicBezTo>
                  <a:pt x="214" y="774"/>
                  <a:pt x="387" y="601"/>
                  <a:pt x="387" y="387"/>
                </a:cubicBezTo>
                <a:cubicBezTo>
                  <a:pt x="387" y="173"/>
                  <a:pt x="214" y="0"/>
                  <a:pt x="0" y="0"/>
                </a:cubicBezTo>
                <a:close/>
              </a:path>
            </a:pathLst>
          </a:custGeom>
          <a:solidFill>
            <a:srgbClr val="FCD5B5"/>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7" name="文本框 6"/>
          <p:cNvSpPr txBox="1"/>
          <p:nvPr>
            <p:custDataLst>
              <p:tags r:id="rId9"/>
            </p:custDataLst>
          </p:nvPr>
        </p:nvSpPr>
        <p:spPr>
          <a:xfrm>
            <a:off x="3575050" y="2655888"/>
            <a:ext cx="1292225" cy="657225"/>
          </a:xfrm>
          <a:prstGeom prst="rect">
            <a:avLst/>
          </a:prstGeom>
          <a:noFill/>
        </p:spPr>
        <p:txBody>
          <a:bodyPr/>
          <a:lstStyle/>
          <a:p>
            <a:pPr algn="ctr" eaLnBrk="0" hangingPunct="0">
              <a:lnSpc>
                <a:spcPct val="120000"/>
              </a:lnSpc>
              <a:buFontTx/>
              <a:buNone/>
              <a:defRPr/>
            </a:pPr>
            <a:r>
              <a:rPr lang="zh-CN" altLang="en-US" sz="2400" spc="150" dirty="0">
                <a:solidFill>
                  <a:srgbClr val="FF0000"/>
                </a:solidFill>
                <a:ea typeface="微软雅黑" panose="020B0503020204020204" pitchFamily="34" charset="-122"/>
              </a:rPr>
              <a:t>中毒</a:t>
            </a:r>
            <a:endParaRPr lang="zh-CN" altLang="en-US" sz="2400" spc="150" dirty="0">
              <a:solidFill>
                <a:srgbClr val="FF0000"/>
              </a:solidFill>
              <a:ea typeface="微软雅黑" panose="020B0503020204020204" pitchFamily="34" charset="-122"/>
            </a:endParaRPr>
          </a:p>
        </p:txBody>
      </p:sp>
      <p:sp>
        <p:nvSpPr>
          <p:cNvPr id="17" name="Freeform 5"/>
          <p:cNvSpPr/>
          <p:nvPr>
            <p:custDataLst>
              <p:tags r:id="rId10"/>
            </p:custDataLst>
          </p:nvPr>
        </p:nvSpPr>
        <p:spPr bwMode="auto">
          <a:xfrm>
            <a:off x="4867275" y="1490663"/>
            <a:ext cx="1166813" cy="1503362"/>
          </a:xfrm>
          <a:custGeom>
            <a:avLst/>
            <a:gdLst>
              <a:gd name="T0" fmla="*/ 0 w 890"/>
              <a:gd name="T1" fmla="*/ 445 h 1149"/>
              <a:gd name="T2" fmla="*/ 445 w 890"/>
              <a:gd name="T3" fmla="*/ 0 h 1149"/>
              <a:gd name="T4" fmla="*/ 890 w 890"/>
              <a:gd name="T5" fmla="*/ 445 h 1149"/>
              <a:gd name="T6" fmla="*/ 445 w 890"/>
              <a:gd name="T7" fmla="*/ 891 h 1149"/>
              <a:gd name="T8" fmla="*/ 443 w 890"/>
              <a:gd name="T9" fmla="*/ 890 h 1149"/>
              <a:gd name="T10" fmla="*/ 443 w 890"/>
              <a:gd name="T11" fmla="*/ 891 h 1149"/>
              <a:gd name="T12" fmla="*/ 0 w 890"/>
              <a:gd name="T13" fmla="*/ 1149 h 1149"/>
              <a:gd name="T14" fmla="*/ 0 w 890"/>
              <a:gd name="T15" fmla="*/ 445 h 1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0" h="1149">
                <a:moveTo>
                  <a:pt x="0" y="445"/>
                </a:moveTo>
                <a:cubicBezTo>
                  <a:pt x="0" y="199"/>
                  <a:pt x="199" y="0"/>
                  <a:pt x="445" y="0"/>
                </a:cubicBezTo>
                <a:cubicBezTo>
                  <a:pt x="691" y="0"/>
                  <a:pt x="890" y="199"/>
                  <a:pt x="890" y="445"/>
                </a:cubicBezTo>
                <a:cubicBezTo>
                  <a:pt x="890" y="691"/>
                  <a:pt x="691" y="891"/>
                  <a:pt x="445" y="891"/>
                </a:cubicBezTo>
                <a:cubicBezTo>
                  <a:pt x="444" y="891"/>
                  <a:pt x="444" y="891"/>
                  <a:pt x="443" y="890"/>
                </a:cubicBezTo>
                <a:cubicBezTo>
                  <a:pt x="443" y="891"/>
                  <a:pt x="443" y="891"/>
                  <a:pt x="443" y="891"/>
                </a:cubicBezTo>
                <a:cubicBezTo>
                  <a:pt x="253" y="891"/>
                  <a:pt x="88" y="995"/>
                  <a:pt x="0" y="1149"/>
                </a:cubicBezTo>
                <a:cubicBezTo>
                  <a:pt x="0" y="445"/>
                  <a:pt x="0" y="445"/>
                  <a:pt x="0" y="445"/>
                </a:cubicBezTo>
              </a:path>
            </a:pathLst>
          </a:custGeom>
          <a:solidFill>
            <a:schemeClr val="bg1">
              <a:lumMod val="65000"/>
            </a:schemeClr>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22" name="Oval 12"/>
          <p:cNvSpPr>
            <a:spLocks noChangeArrowheads="1"/>
          </p:cNvSpPr>
          <p:nvPr>
            <p:custDataLst>
              <p:tags r:id="rId11"/>
            </p:custDataLst>
          </p:nvPr>
        </p:nvSpPr>
        <p:spPr bwMode="auto">
          <a:xfrm>
            <a:off x="4941888" y="1566863"/>
            <a:ext cx="1014412" cy="1012825"/>
          </a:xfrm>
          <a:prstGeom prst="ellipse">
            <a:avLst/>
          </a:prstGeom>
          <a:solidFill>
            <a:srgbClr val="FFFFFF"/>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28" name="Oval 22"/>
          <p:cNvSpPr>
            <a:spLocks noChangeArrowheads="1"/>
          </p:cNvSpPr>
          <p:nvPr>
            <p:custDataLst>
              <p:tags r:id="rId12"/>
            </p:custDataLst>
          </p:nvPr>
        </p:nvSpPr>
        <p:spPr bwMode="auto">
          <a:xfrm>
            <a:off x="4941888" y="1566863"/>
            <a:ext cx="1014412" cy="1012825"/>
          </a:xfrm>
          <a:prstGeom prst="ellipse">
            <a:avLst/>
          </a:prstGeom>
          <a:solidFill>
            <a:schemeClr val="accent3"/>
          </a:solidFill>
          <a:ln>
            <a:noFill/>
          </a:ln>
        </p:spPr>
        <p:txBody>
          <a:bodyPr lIns="68580" tIns="34290" rIns="68580" bIns="34290"/>
          <a:lstStyle/>
          <a:p>
            <a:pPr algn="ctr" eaLnBrk="0" hangingPunct="0">
              <a:buFontTx/>
              <a:buNone/>
              <a:defRPr/>
            </a:pPr>
            <a:endParaRPr lang="zh-CN" altLang="en-US" sz="1350">
              <a:solidFill>
                <a:srgbClr val="FFFFFF"/>
              </a:solidFill>
            </a:endParaRPr>
          </a:p>
        </p:txBody>
      </p:sp>
      <p:sp>
        <p:nvSpPr>
          <p:cNvPr id="29" name="Freeform 23"/>
          <p:cNvSpPr/>
          <p:nvPr>
            <p:custDataLst>
              <p:tags r:id="rId13"/>
            </p:custDataLst>
          </p:nvPr>
        </p:nvSpPr>
        <p:spPr bwMode="auto">
          <a:xfrm>
            <a:off x="5449888" y="1566863"/>
            <a:ext cx="506412" cy="1012825"/>
          </a:xfrm>
          <a:custGeom>
            <a:avLst/>
            <a:gdLst>
              <a:gd name="T0" fmla="*/ 0 w 387"/>
              <a:gd name="T1" fmla="*/ 0 h 774"/>
              <a:gd name="T2" fmla="*/ 0 w 387"/>
              <a:gd name="T3" fmla="*/ 774 h 774"/>
              <a:gd name="T4" fmla="*/ 387 w 387"/>
              <a:gd name="T5" fmla="*/ 387 h 774"/>
              <a:gd name="T6" fmla="*/ 0 w 387"/>
              <a:gd name="T7" fmla="*/ 0 h 774"/>
            </a:gdLst>
            <a:ahLst/>
            <a:cxnLst>
              <a:cxn ang="0">
                <a:pos x="T0" y="T1"/>
              </a:cxn>
              <a:cxn ang="0">
                <a:pos x="T2" y="T3"/>
              </a:cxn>
              <a:cxn ang="0">
                <a:pos x="T4" y="T5"/>
              </a:cxn>
              <a:cxn ang="0">
                <a:pos x="T6" y="T7"/>
              </a:cxn>
            </a:cxnLst>
            <a:rect l="0" t="0" r="r" b="b"/>
            <a:pathLst>
              <a:path w="387" h="774">
                <a:moveTo>
                  <a:pt x="0" y="0"/>
                </a:moveTo>
                <a:cubicBezTo>
                  <a:pt x="0" y="774"/>
                  <a:pt x="0" y="774"/>
                  <a:pt x="0" y="774"/>
                </a:cubicBezTo>
                <a:cubicBezTo>
                  <a:pt x="214" y="774"/>
                  <a:pt x="387" y="601"/>
                  <a:pt x="387" y="387"/>
                </a:cubicBezTo>
                <a:cubicBezTo>
                  <a:pt x="387" y="174"/>
                  <a:pt x="214" y="0"/>
                  <a:pt x="0" y="0"/>
                </a:cubicBezTo>
                <a:close/>
              </a:path>
            </a:pathLst>
          </a:custGeom>
          <a:solidFill>
            <a:schemeClr val="accent3"/>
          </a:solidFill>
          <a:ln>
            <a:noFill/>
          </a:ln>
        </p:spPr>
        <p:txBody>
          <a:bodyPr lIns="68580" tIns="34290" rIns="68580" bIns="34290"/>
          <a:lstStyle/>
          <a:p>
            <a:pPr algn="ctr" eaLnBrk="0" hangingPunct="0">
              <a:buFontTx/>
              <a:buNone/>
              <a:defRPr/>
            </a:pPr>
            <a:endParaRPr lang="zh-CN" altLang="en-US" sz="1350" dirty="0">
              <a:solidFill>
                <a:srgbClr val="FFFFFF"/>
              </a:solidFill>
            </a:endParaRPr>
          </a:p>
        </p:txBody>
      </p:sp>
      <p:sp>
        <p:nvSpPr>
          <p:cNvPr id="4" name="文本框 3"/>
          <p:cNvSpPr txBox="1"/>
          <p:nvPr>
            <p:custDataLst>
              <p:tags r:id="rId14"/>
            </p:custDataLst>
          </p:nvPr>
        </p:nvSpPr>
        <p:spPr>
          <a:xfrm>
            <a:off x="3203575" y="4267200"/>
            <a:ext cx="3709988" cy="576263"/>
          </a:xfrm>
          <a:prstGeom prst="rect">
            <a:avLst/>
          </a:prstGeom>
          <a:noFill/>
        </p:spPr>
        <p:txBody>
          <a:bodyPr>
            <a:normAutofit lnSpcReduction="10000"/>
          </a:bodyPr>
          <a:lstStyle/>
          <a:p>
            <a:pPr algn="ctr" eaLnBrk="0" hangingPunct="0">
              <a:lnSpc>
                <a:spcPct val="180000"/>
              </a:lnSpc>
              <a:spcBef>
                <a:spcPts val="0"/>
              </a:spcBef>
              <a:spcAft>
                <a:spcPts val="0"/>
              </a:spcAft>
              <a:buFontTx/>
              <a:buNone/>
              <a:defRPr/>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最直接的判定方法：气体检测</a:t>
            </a:r>
            <a:endParaRPr lang="zh-CN" altLang="en-US" b="1" spc="3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custDataLst>
              <p:tags r:id="rId15"/>
            </p:custDataLst>
          </p:nvPr>
        </p:nvSpPr>
        <p:spPr>
          <a:xfrm>
            <a:off x="4792663" y="1792288"/>
            <a:ext cx="1292225" cy="655637"/>
          </a:xfrm>
          <a:prstGeom prst="rect">
            <a:avLst/>
          </a:prstGeom>
          <a:noFill/>
        </p:spPr>
        <p:txBody>
          <a:bodyPr/>
          <a:lstStyle/>
          <a:p>
            <a:pPr algn="ctr" eaLnBrk="0" hangingPunct="0">
              <a:lnSpc>
                <a:spcPct val="120000"/>
              </a:lnSpc>
              <a:buFontTx/>
              <a:buNone/>
              <a:defRPr/>
            </a:pPr>
            <a:r>
              <a:rPr lang="zh-CN" altLang="en-US" sz="2400" spc="150" dirty="0">
                <a:solidFill>
                  <a:srgbClr val="FF0000"/>
                </a:solidFill>
                <a:ea typeface="微软雅黑" panose="020B0503020204020204" pitchFamily="34" charset="-122"/>
              </a:rPr>
              <a:t>缺氧</a:t>
            </a:r>
            <a:endParaRPr lang="zh-CN" altLang="en-US" sz="2400" spc="150" dirty="0">
              <a:solidFill>
                <a:srgbClr val="FF0000"/>
              </a:solidFill>
              <a:ea typeface="微软雅黑" panose="020B0503020204020204" pitchFamily="34" charset="-122"/>
            </a:endParaRPr>
          </a:p>
        </p:txBody>
      </p:sp>
      <p:sp>
        <p:nvSpPr>
          <p:cNvPr id="6" name="文本框 5"/>
          <p:cNvSpPr txBox="1"/>
          <p:nvPr>
            <p:custDataLst>
              <p:tags r:id="rId16"/>
            </p:custDataLst>
          </p:nvPr>
        </p:nvSpPr>
        <p:spPr>
          <a:xfrm>
            <a:off x="4803775" y="3016250"/>
            <a:ext cx="1290638" cy="655638"/>
          </a:xfrm>
          <a:prstGeom prst="rect">
            <a:avLst/>
          </a:prstGeom>
          <a:noFill/>
        </p:spPr>
        <p:txBody>
          <a:bodyPr/>
          <a:lstStyle/>
          <a:p>
            <a:pPr algn="ctr" eaLnBrk="0" hangingPunct="0">
              <a:lnSpc>
                <a:spcPct val="120000"/>
              </a:lnSpc>
              <a:buFontTx/>
              <a:buNone/>
              <a:defRPr/>
            </a:pPr>
            <a:r>
              <a:rPr lang="zh-CN" altLang="en-US" sz="2400" spc="150" dirty="0">
                <a:solidFill>
                  <a:srgbClr val="FF0000"/>
                </a:solidFill>
                <a:ea typeface="微软雅黑" panose="020B0503020204020204" pitchFamily="34" charset="-122"/>
              </a:rPr>
              <a:t>燃爆</a:t>
            </a:r>
            <a:endParaRPr lang="zh-CN" altLang="en-US" sz="2400" spc="150" dirty="0">
              <a:solidFill>
                <a:srgbClr val="FF0000"/>
              </a:solidFill>
              <a:ea typeface="微软雅黑" panose="020B0503020204020204" pitchFamily="34" charset="-122"/>
            </a:endParaRPr>
          </a:p>
        </p:txBody>
      </p:sp>
      <p:sp>
        <p:nvSpPr>
          <p:cNvPr id="65" name="文本框 13"/>
          <p:cNvSpPr txBox="1">
            <a:spLocks noChangeArrowheads="1"/>
          </p:cNvSpPr>
          <p:nvPr/>
        </p:nvSpPr>
        <p:spPr bwMode="auto">
          <a:xfrm>
            <a:off x="6299200" y="1576388"/>
            <a:ext cx="2393950" cy="828675"/>
          </a:xfrm>
          <a:prstGeom prst="rect">
            <a:avLst/>
          </a:prstGeom>
          <a:solidFill>
            <a:srgbClr val="00EDF1"/>
          </a:solidFill>
          <a:ln w="9525">
            <a:solidFill>
              <a:srgbClr val="00EDF1"/>
            </a:solidFill>
            <a:miter lim="800000"/>
          </a:ln>
        </p:spPr>
        <p:txBody>
          <a:bodyPr anchor="ctr">
            <a:spAutoFit/>
          </a:bodyPr>
          <a:lstStyle/>
          <a:p>
            <a:pPr algn="ctr" eaLnBrk="0" hangingPunct="0">
              <a:lnSpc>
                <a:spcPct val="150000"/>
              </a:lnSpc>
            </a:pPr>
            <a:r>
              <a:rPr lang="zh-CN" altLang="en-US" sz="1600">
                <a:latin typeface="微软雅黑" panose="020B0503020204020204" pitchFamily="34" charset="-122"/>
                <a:ea typeface="微软雅黑" panose="020B0503020204020204" pitchFamily="34" charset="-122"/>
                <a:sym typeface="+mn-ea"/>
              </a:rPr>
              <a:t>氧含量的合格值</a:t>
            </a:r>
            <a:endParaRPr lang="zh-CN" altLang="en-US" sz="1600">
              <a:latin typeface="微软雅黑" panose="020B0503020204020204" pitchFamily="34" charset="-122"/>
              <a:ea typeface="微软雅黑" panose="020B0503020204020204" pitchFamily="34" charset="-122"/>
              <a:sym typeface="+mn-ea"/>
            </a:endParaRPr>
          </a:p>
          <a:p>
            <a:pPr algn="ctr" eaLnBrk="0" hangingPunct="0">
              <a:lnSpc>
                <a:spcPct val="150000"/>
              </a:lnSpc>
            </a:pPr>
            <a:r>
              <a:rPr lang="zh-CN" altLang="en-US" sz="1600">
                <a:latin typeface="微软雅黑" panose="020B0503020204020204" pitchFamily="34" charset="-122"/>
                <a:ea typeface="微软雅黑" panose="020B0503020204020204" pitchFamily="34" charset="-122"/>
                <a:sym typeface="+mn-ea"/>
              </a:rPr>
              <a:t>19.5%～23.5%</a:t>
            </a:r>
            <a:endParaRPr lang="zh-CN" altLang="en-US" sz="1600">
              <a:latin typeface="微软雅黑" panose="020B0503020204020204" pitchFamily="34" charset="-122"/>
              <a:ea typeface="微软雅黑" panose="020B0503020204020204" pitchFamily="34" charset="-122"/>
              <a:sym typeface="+mn-ea"/>
            </a:endParaRPr>
          </a:p>
        </p:txBody>
      </p:sp>
      <p:sp>
        <p:nvSpPr>
          <p:cNvPr id="11" name="文本框 11"/>
          <p:cNvSpPr txBox="1">
            <a:spLocks noChangeArrowheads="1"/>
          </p:cNvSpPr>
          <p:nvPr/>
        </p:nvSpPr>
        <p:spPr bwMode="auto">
          <a:xfrm>
            <a:off x="6299200" y="2860675"/>
            <a:ext cx="2393950" cy="828675"/>
          </a:xfrm>
          <a:prstGeom prst="rect">
            <a:avLst/>
          </a:prstGeom>
          <a:solidFill>
            <a:srgbClr val="7DE7F6"/>
          </a:solidFill>
          <a:ln w="9525">
            <a:solidFill>
              <a:srgbClr val="7DE7F6"/>
            </a:solidFill>
            <a:miter lim="800000"/>
          </a:ln>
        </p:spPr>
        <p:txBody>
          <a:bodyPr anchor="ctr">
            <a:spAutoFit/>
          </a:bodyPr>
          <a:lstStyle/>
          <a:p>
            <a:pPr algn="ctr" eaLnBrk="0" hangingPunct="0">
              <a:lnSpc>
                <a:spcPct val="150000"/>
              </a:lnSpc>
            </a:pPr>
            <a:r>
              <a:rPr lang="zh-CN" altLang="en-US" sz="1600">
                <a:latin typeface="微软雅黑" panose="020B0503020204020204" pitchFamily="34" charset="-122"/>
                <a:ea typeface="微软雅黑" panose="020B0503020204020204" pitchFamily="34" charset="-122"/>
                <a:sym typeface="+mn-ea"/>
              </a:rPr>
              <a:t>可燃性气体浓度应</a:t>
            </a:r>
            <a:endParaRPr lang="zh-CN" altLang="en-US" sz="1600">
              <a:latin typeface="微软雅黑" panose="020B0503020204020204" pitchFamily="34" charset="-122"/>
              <a:ea typeface="微软雅黑" panose="020B0503020204020204" pitchFamily="34" charset="-122"/>
              <a:sym typeface="+mn-ea"/>
            </a:endParaRPr>
          </a:p>
          <a:p>
            <a:pPr algn="ctr" eaLnBrk="0" hangingPunct="0">
              <a:lnSpc>
                <a:spcPct val="150000"/>
              </a:lnSpc>
            </a:pPr>
            <a:r>
              <a:rPr lang="zh-CN" altLang="en-US" sz="1600">
                <a:latin typeface="微软雅黑" panose="020B0503020204020204" pitchFamily="34" charset="-122"/>
                <a:ea typeface="微软雅黑" panose="020B0503020204020204" pitchFamily="34" charset="-122"/>
                <a:sym typeface="+mn-ea"/>
              </a:rPr>
              <a:t>不高于爆炸下限的10%</a:t>
            </a:r>
            <a:endParaRPr lang="zh-CN" altLang="en-US" sz="1600">
              <a:latin typeface="微软雅黑" panose="020B0503020204020204" pitchFamily="34" charset="-122"/>
              <a:ea typeface="微软雅黑" panose="020B0503020204020204" pitchFamily="34" charset="-122"/>
              <a:sym typeface="+mn-ea"/>
            </a:endParaRPr>
          </a:p>
        </p:txBody>
      </p:sp>
      <p:sp>
        <p:nvSpPr>
          <p:cNvPr id="12" name="文本框 12"/>
          <p:cNvSpPr txBox="1">
            <a:spLocks noChangeAspect="1" noChangeArrowheads="1"/>
          </p:cNvSpPr>
          <p:nvPr/>
        </p:nvSpPr>
        <p:spPr bwMode="auto">
          <a:xfrm>
            <a:off x="300038" y="1857375"/>
            <a:ext cx="3244850" cy="1535113"/>
          </a:xfrm>
          <a:prstGeom prst="rect">
            <a:avLst/>
          </a:prstGeom>
          <a:solidFill>
            <a:srgbClr val="FCD5B5"/>
          </a:solidFill>
          <a:ln w="19050">
            <a:noFill/>
            <a:miter lim="800000"/>
          </a:ln>
        </p:spPr>
        <p:txBody>
          <a:bodyPr/>
          <a:lstStyle/>
          <a:p>
            <a:pPr algn="ctr" eaLnBrk="0" hangingPunct="0">
              <a:lnSpc>
                <a:spcPct val="150000"/>
              </a:lnSpc>
            </a:pPr>
            <a:r>
              <a:rPr lang="zh-CN" altLang="en-US" sz="1600">
                <a:latin typeface="微软雅黑" panose="020B0503020204020204" pitchFamily="34" charset="-122"/>
                <a:ea typeface="微软雅黑" panose="020B0503020204020204" pitchFamily="34" charset="-122"/>
                <a:sym typeface="+mn-ea"/>
              </a:rPr>
              <a:t>有毒气体浓度应不高于</a:t>
            </a:r>
            <a:endParaRPr lang="en-US" altLang="zh-CN" sz="1600">
              <a:latin typeface="微软雅黑" panose="020B0503020204020204" pitchFamily="34" charset="-122"/>
              <a:ea typeface="微软雅黑" panose="020B0503020204020204" pitchFamily="34" charset="-122"/>
              <a:sym typeface="+mn-ea"/>
            </a:endParaRPr>
          </a:p>
          <a:p>
            <a:pPr algn="ctr" eaLnBrk="0" hangingPunct="0">
              <a:lnSpc>
                <a:spcPct val="150000"/>
              </a:lnSpc>
            </a:pPr>
            <a:r>
              <a:rPr lang="en-US" altLang="zh-CN" sz="1600">
                <a:latin typeface="微软雅黑" panose="020B0503020204020204" pitchFamily="34" charset="-122"/>
                <a:ea typeface="微软雅黑" panose="020B0503020204020204" pitchFamily="34" charset="-122"/>
                <a:sym typeface="+mn-ea"/>
              </a:rPr>
              <a:t>GBZ 2.1</a:t>
            </a:r>
            <a:r>
              <a:rPr lang="zh-CN" altLang="en-US" sz="1600">
                <a:latin typeface="微软雅黑" panose="020B0503020204020204" pitchFamily="34" charset="-122"/>
                <a:ea typeface="微软雅黑" panose="020B0503020204020204" pitchFamily="34" charset="-122"/>
                <a:sym typeface="+mn-ea"/>
              </a:rPr>
              <a:t>的要求</a:t>
            </a:r>
            <a:endParaRPr lang="en-US" altLang="zh-CN" sz="1600">
              <a:latin typeface="微软雅黑" panose="020B0503020204020204" pitchFamily="34" charset="-122"/>
              <a:ea typeface="微软雅黑" panose="020B0503020204020204" pitchFamily="34" charset="-122"/>
              <a:sym typeface="+mn-ea"/>
            </a:endParaRPr>
          </a:p>
          <a:p>
            <a:pPr algn="ctr" eaLnBrk="0" hangingPunct="0">
              <a:lnSpc>
                <a:spcPct val="150000"/>
              </a:lnSpc>
            </a:pPr>
            <a:r>
              <a:rPr lang="en-US" altLang="zh-CN" sz="1600">
                <a:latin typeface="微软雅黑" panose="020B0503020204020204" pitchFamily="34" charset="-122"/>
                <a:ea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sym typeface="+mn-ea"/>
              </a:rPr>
              <a:t>工作场所有害因素职业接触限值 第</a:t>
            </a:r>
            <a:r>
              <a:rPr lang="en-US" altLang="zh-CN" sz="1600">
                <a:latin typeface="微软雅黑" panose="020B0503020204020204" pitchFamily="34" charset="-122"/>
                <a:ea typeface="微软雅黑" panose="020B0503020204020204" pitchFamily="34" charset="-122"/>
                <a:sym typeface="+mn-ea"/>
              </a:rPr>
              <a:t>1</a:t>
            </a:r>
            <a:r>
              <a:rPr lang="zh-CN" altLang="en-US" sz="1600">
                <a:latin typeface="微软雅黑" panose="020B0503020204020204" pitchFamily="34" charset="-122"/>
                <a:ea typeface="微软雅黑" panose="020B0503020204020204" pitchFamily="34" charset="-122"/>
                <a:sym typeface="+mn-ea"/>
              </a:rPr>
              <a:t>部分：化学有害因素</a:t>
            </a:r>
            <a:r>
              <a:rPr lang="en-US" altLang="zh-CN" sz="1600">
                <a:latin typeface="微软雅黑" panose="020B0503020204020204" pitchFamily="34" charset="-122"/>
                <a:ea typeface="微软雅黑" panose="020B0503020204020204" pitchFamily="34" charset="-122"/>
                <a:sym typeface="+mn-ea"/>
              </a:rPr>
              <a:t>》</a:t>
            </a:r>
            <a:endParaRPr lang="en-US" altLang="zh-CN" sz="1600">
              <a:latin typeface="微软雅黑" panose="020B0503020204020204" pitchFamily="34" charset="-122"/>
              <a:ea typeface="微软雅黑" panose="020B0503020204020204" pitchFamily="34" charset="-122"/>
              <a:sym typeface="+mn-ea"/>
            </a:endParaRPr>
          </a:p>
          <a:p>
            <a:pPr algn="ctr" eaLnBrk="0" hangingPunct="0">
              <a:lnSpc>
                <a:spcPct val="150000"/>
              </a:lnSpc>
            </a:pPr>
            <a:endParaRPr lang="zh-CN" altLang="en-US" sz="1600">
              <a:latin typeface="微软雅黑" panose="020B0503020204020204" pitchFamily="34" charset="-122"/>
              <a:ea typeface="微软雅黑" panose="020B0503020204020204" pitchFamily="34" charset="-122"/>
            </a:endParaRPr>
          </a:p>
        </p:txBody>
      </p:sp>
      <p:sp>
        <p:nvSpPr>
          <p:cNvPr id="14" name="矩形 13"/>
          <p:cNvSpPr>
            <a:spLocks noChangeArrowheads="1"/>
          </p:cNvSpPr>
          <p:nvPr>
            <p:custDataLst>
              <p:tags r:id="rId17"/>
            </p:custDataLst>
          </p:nvPr>
        </p:nvSpPr>
        <p:spPr bwMode="auto">
          <a:xfrm>
            <a:off x="568325" y="3532188"/>
            <a:ext cx="2786063" cy="830262"/>
          </a:xfrm>
          <a:prstGeom prst="rect">
            <a:avLst/>
          </a:prstGeom>
          <a:noFill/>
          <a:ln w="19050">
            <a:solidFill>
              <a:srgbClr val="C00000"/>
            </a:solidFill>
            <a:miter lim="800000"/>
          </a:ln>
        </p:spPr>
        <p:txBody>
          <a:bodyPr>
            <a:spAutoFit/>
          </a:bodyPr>
          <a:lstStyle/>
          <a:p>
            <a:pPr eaLnBrk="0" hangingPunct="0">
              <a:lnSpc>
                <a:spcPct val="150000"/>
              </a:lnSpc>
            </a:pPr>
            <a:r>
              <a:rPr lang="en-US" altLang="zh-CN" sz="1600">
                <a:latin typeface="微软雅黑" panose="020B0503020204020204" pitchFamily="34" charset="-122"/>
                <a:ea typeface="微软雅黑" panose="020B0503020204020204" pitchFamily="34" charset="-122"/>
                <a:sym typeface="+mn-ea"/>
              </a:rPr>
              <a:t>H</a:t>
            </a:r>
            <a:r>
              <a:rPr lang="en-US" altLang="zh-CN" sz="1600" baseline="-25000">
                <a:latin typeface="微软雅黑" panose="020B0503020204020204" pitchFamily="34" charset="-122"/>
                <a:ea typeface="微软雅黑" panose="020B0503020204020204" pitchFamily="34" charset="-122"/>
                <a:sym typeface="+mn-ea"/>
              </a:rPr>
              <a:t>2</a:t>
            </a:r>
            <a:r>
              <a:rPr lang="en-US" altLang="zh-CN" sz="1600">
                <a:latin typeface="微软雅黑" panose="020B0503020204020204" pitchFamily="34" charset="-122"/>
                <a:ea typeface="微软雅黑" panose="020B0503020204020204" pitchFamily="34" charset="-122"/>
                <a:sym typeface="+mn-ea"/>
              </a:rPr>
              <a:t>S</a:t>
            </a:r>
            <a:r>
              <a:rPr lang="zh-CN" altLang="en-US" sz="1600">
                <a:latin typeface="微软雅黑" panose="020B0503020204020204" pitchFamily="34" charset="-122"/>
                <a:ea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sym typeface="+mn-ea"/>
              </a:rPr>
              <a:t>10mg/m</a:t>
            </a:r>
            <a:r>
              <a:rPr lang="en-US" altLang="zh-CN" sz="1600" baseline="30000">
                <a:latin typeface="微软雅黑" panose="020B0503020204020204" pitchFamily="34" charset="-122"/>
                <a:ea typeface="微软雅黑" panose="020B0503020204020204" pitchFamily="34" charset="-122"/>
                <a:sym typeface="+mn-ea"/>
              </a:rPr>
              <a:t>3</a:t>
            </a:r>
            <a:r>
              <a:rPr lang="en-US" altLang="zh-CN" sz="1600">
                <a:latin typeface="微软雅黑" panose="020B0503020204020204" pitchFamily="34" charset="-122"/>
                <a:ea typeface="微软雅黑" panose="020B0503020204020204" pitchFamily="34" charset="-122"/>
                <a:sym typeface="+mn-ea"/>
              </a:rPr>
              <a:t>, 7ppm</a:t>
            </a:r>
            <a:endParaRPr lang="en-US" altLang="zh-CN" sz="1600">
              <a:latin typeface="微软雅黑" panose="020B0503020204020204" pitchFamily="34" charset="-122"/>
              <a:ea typeface="微软雅黑" panose="020B0503020204020204" pitchFamily="34" charset="-122"/>
              <a:sym typeface="+mn-ea"/>
            </a:endParaRPr>
          </a:p>
          <a:p>
            <a:pPr eaLnBrk="0" hangingPunct="0">
              <a:lnSpc>
                <a:spcPct val="150000"/>
              </a:lnSpc>
            </a:pPr>
            <a:r>
              <a:rPr lang="en-US" altLang="zh-CN" sz="1600">
                <a:latin typeface="微软雅黑" panose="020B0503020204020204" pitchFamily="34" charset="-122"/>
                <a:ea typeface="微软雅黑" panose="020B0503020204020204" pitchFamily="34" charset="-122"/>
                <a:sym typeface="+mn-ea"/>
              </a:rPr>
              <a:t>CO</a:t>
            </a:r>
            <a:r>
              <a:rPr lang="zh-CN" altLang="en-US" sz="1600">
                <a:latin typeface="微软雅黑" panose="020B0503020204020204" pitchFamily="34" charset="-122"/>
                <a:ea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rPr>
              <a:t> </a:t>
            </a:r>
            <a:r>
              <a:rPr lang="en-US" altLang="zh-CN" sz="1600">
                <a:latin typeface="微软雅黑" panose="020B0503020204020204" pitchFamily="34" charset="-122"/>
                <a:ea typeface="微软雅黑" panose="020B0503020204020204" pitchFamily="34" charset="-122"/>
                <a:sym typeface="+mn-ea"/>
              </a:rPr>
              <a:t>30mg/m</a:t>
            </a:r>
            <a:r>
              <a:rPr lang="en-US" altLang="zh-CN" sz="1600" baseline="30000">
                <a:latin typeface="微软雅黑" panose="020B0503020204020204" pitchFamily="34" charset="-122"/>
                <a:ea typeface="微软雅黑" panose="020B0503020204020204" pitchFamily="34" charset="-122"/>
                <a:sym typeface="+mn-ea"/>
              </a:rPr>
              <a:t>3</a:t>
            </a:r>
            <a:r>
              <a:rPr lang="en-US" altLang="zh-CN" sz="1600">
                <a:latin typeface="微软雅黑" panose="020B0503020204020204" pitchFamily="34" charset="-122"/>
                <a:ea typeface="微软雅黑" panose="020B0503020204020204" pitchFamily="34" charset="-122"/>
                <a:sym typeface="+mn-ea"/>
              </a:rPr>
              <a:t>, 25ppm</a:t>
            </a:r>
            <a:endParaRPr lang="zh-CN" altLang="en-US" sz="1600" baseline="30000">
              <a:latin typeface="微软雅黑" panose="020B0503020204020204" pitchFamily="34" charset="-122"/>
              <a:ea typeface="微软雅黑" panose="020B0503020204020204" pitchFamily="34" charset="-122"/>
            </a:endParaRPr>
          </a:p>
        </p:txBody>
      </p:sp>
      <p:sp>
        <p:nvSpPr>
          <p:cNvPr id="50197" name="TextBox 5"/>
          <p:cNvSpPr txBox="1">
            <a:spLocks noChangeArrowheads="1"/>
          </p:cNvSpPr>
          <p:nvPr>
            <p:custDataLst>
              <p:tags r:id="rId18"/>
            </p:custDataLst>
          </p:nvPr>
        </p:nvSpPr>
        <p:spPr bwMode="auto">
          <a:xfrm>
            <a:off x="-1588" y="141288"/>
            <a:ext cx="9142413" cy="674687"/>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有限空间作业主要安全风险</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5" name="Oval 53"/>
          <p:cNvSpPr>
            <a:spLocks noChangeArrowheads="1"/>
          </p:cNvSpPr>
          <p:nvPr>
            <p:custDataLst>
              <p:tags r:id="rId19"/>
            </p:custDataLst>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50199" name="文本框 9"/>
          <p:cNvSpPr txBox="1">
            <a:spLocks noChangeArrowheads="1"/>
          </p:cNvSpPr>
          <p:nvPr>
            <p:custDataLst>
              <p:tags r:id="rId20"/>
            </p:custDataLst>
          </p:nvPr>
        </p:nvSpPr>
        <p:spPr bwMode="auto">
          <a:xfrm>
            <a:off x="647700" y="288925"/>
            <a:ext cx="2667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4</a:t>
            </a:r>
            <a:endParaRPr lang="zh-CN" altLang="en-US" sz="2000">
              <a:solidFill>
                <a:srgbClr val="FFFFFF"/>
              </a:solidFill>
              <a:latin typeface="Impact" panose="020B0806030902050204" pitchFamily="34" charset="0"/>
              <a:ea typeface="微软雅黑" panose="020B0503020204020204" pitchFamily="34" charset="-122"/>
            </a:endParaRPr>
          </a:p>
        </p:txBody>
      </p:sp>
      <p:sp>
        <p:nvSpPr>
          <p:cNvPr id="34" name="矩形 33"/>
          <p:cNvSpPr/>
          <p:nvPr/>
        </p:nvSpPr>
        <p:spPr bwMode="auto">
          <a:xfrm>
            <a:off x="4005263" y="882650"/>
            <a:ext cx="1873250" cy="469900"/>
          </a:xfrm>
          <a:prstGeom prst="rect">
            <a:avLst/>
          </a:prstGeom>
          <a:gradFill rotWithShape="1">
            <a:gsLst>
              <a:gs pos="0">
                <a:srgbClr val="CCDEFF"/>
              </a:gs>
              <a:gs pos="35001">
                <a:srgbClr val="DAE7FF"/>
              </a:gs>
              <a:gs pos="100000">
                <a:srgbClr val="F0F5FF"/>
              </a:gs>
            </a:gsLst>
            <a:lin ang="5400000" scaled="1"/>
          </a:gradFill>
          <a:ln w="9525" cmpd="sng">
            <a:solidFill>
              <a:srgbClr val="ADBCD7"/>
            </a:solidFill>
            <a:miter lim="800000"/>
          </a:ln>
          <a:effectLst>
            <a:outerShdw dist="20000" dir="5400000" algn="ctr" rotWithShape="0">
              <a:srgbClr val="000000">
                <a:alpha val="37000"/>
              </a:srgbClr>
            </a:outerShdw>
          </a:effectLst>
        </p:spPr>
        <p:txBody>
          <a:bodyPr wrap="none" anchor="ctr"/>
          <a:lstStyle/>
          <a:p>
            <a:pPr algn="ctr" eaLnBrk="0" hangingPunct="0">
              <a:lnSpc>
                <a:spcPct val="120000"/>
              </a:lnSpc>
              <a:buClr>
                <a:srgbClr val="FF0000"/>
              </a:buClr>
              <a:buFontTx/>
              <a:buNone/>
              <a:defRPr/>
            </a:pPr>
            <a:r>
              <a:rPr lang="zh-CN" altLang="en-US" sz="2000" dirty="0">
                <a:latin typeface="微软雅黑" panose="020B0503020204020204" pitchFamily="34" charset="-122"/>
                <a:ea typeface="微软雅黑" panose="020B0503020204020204" pitchFamily="34" charset="-122"/>
              </a:rPr>
              <a:t>气体危害</a:t>
            </a:r>
            <a:endParaRPr lang="zh-CN" altLang="en-US" sz="2000" dirty="0">
              <a:latin typeface="微软雅黑" panose="020B0503020204020204" pitchFamily="34" charset="-122"/>
              <a:ea typeface="微软雅黑" panose="020B0503020204020204" pitchFamily="34" charset="-122"/>
            </a:endParaRPr>
          </a:p>
        </p:txBody>
      </p:sp>
      <p:sp>
        <p:nvSpPr>
          <p:cNvPr id="35" name="文本框 34"/>
          <p:cNvSpPr txBox="1">
            <a:spLocks noChangeArrowheads="1"/>
          </p:cNvSpPr>
          <p:nvPr/>
        </p:nvSpPr>
        <p:spPr bwMode="auto">
          <a:xfrm>
            <a:off x="1389063" y="4405313"/>
            <a:ext cx="1066800" cy="338137"/>
          </a:xfrm>
          <a:prstGeom prst="rect">
            <a:avLst/>
          </a:prstGeom>
          <a:noFill/>
          <a:ln w="9525">
            <a:solidFill>
              <a:schemeClr val="bg1"/>
            </a:solidFill>
            <a:miter lim="800000"/>
          </a:ln>
        </p:spPr>
        <p:txBody>
          <a:bodyPr>
            <a:spAutoFit/>
          </a:bodyPr>
          <a:lstStyle/>
          <a:p>
            <a:pPr eaLnBrk="0" hangingPunct="0"/>
            <a:r>
              <a:rPr lang="zh-CN" altLang="en-US" sz="1600">
                <a:latin typeface="微软雅黑" panose="020B0503020204020204" pitchFamily="34" charset="-122"/>
                <a:ea typeface="微软雅黑" panose="020B0503020204020204" pitchFamily="34" charset="-122"/>
              </a:rPr>
              <a:t>限值标准 </a:t>
            </a:r>
            <a:endParaRPr lang="zh-CN" altLang="en-US" sz="1600">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1" grpId="0" animBg="1"/>
      <p:bldP spid="12" grpId="0" animBg="1"/>
      <p:bldP spid="1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矩形 1"/>
          <p:cNvSpPr>
            <a:spLocks noChangeArrowheads="1"/>
          </p:cNvSpPr>
          <p:nvPr/>
        </p:nvSpPr>
        <p:spPr bwMode="auto">
          <a:xfrm>
            <a:off x="1898650" y="304800"/>
            <a:ext cx="6102350" cy="392113"/>
          </a:xfrm>
          <a:prstGeom prst="rect">
            <a:avLst/>
          </a:prstGeom>
          <a:noFill/>
          <a:ln w="9525">
            <a:noFill/>
            <a:miter lim="800000"/>
          </a:ln>
        </p:spPr>
        <p:txBody>
          <a:bodyPr lIns="68580" tIns="34290" rIns="68580" bIns="34290">
            <a:spAutoFit/>
          </a:bodyPr>
          <a:lstStyle/>
          <a:p>
            <a:pPr algn="just" eaLnBrk="0" hangingPunct="0">
              <a:spcBef>
                <a:spcPts val="450"/>
              </a:spcBef>
            </a:pPr>
            <a:r>
              <a:rPr lang="zh-CN" altLang="en-US" sz="2100" b="1">
                <a:solidFill>
                  <a:schemeClr val="bg1"/>
                </a:solidFill>
                <a:latin typeface="微软雅黑" panose="020B0503020204020204" pitchFamily="34" charset="-122"/>
                <a:ea typeface="微软雅黑" panose="020B0503020204020204" pitchFamily="34" charset="-122"/>
              </a:rPr>
              <a:t>二、指导服务事项  </a:t>
            </a:r>
            <a:endParaRPr lang="zh-CN" altLang="zh-CN" sz="2100" b="1">
              <a:solidFill>
                <a:schemeClr val="bg1"/>
              </a:solidFill>
              <a:latin typeface="微软雅黑" panose="020B0503020204020204" pitchFamily="34" charset="-122"/>
              <a:ea typeface="微软雅黑" panose="020B0503020204020204" pitchFamily="34" charset="-122"/>
            </a:endParaRPr>
          </a:p>
        </p:txBody>
      </p:sp>
      <p:sp>
        <p:nvSpPr>
          <p:cNvPr id="52226"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三、专家指导服务重点事项</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nvGrpSpPr>
          <p:cNvPr id="52227" name="组合 8"/>
          <p:cNvGrpSpPr/>
          <p:nvPr/>
        </p:nvGrpSpPr>
        <p:grpSpPr bwMode="auto">
          <a:xfrm>
            <a:off x="468313" y="1100138"/>
            <a:ext cx="3995737" cy="3321050"/>
            <a:chOff x="467544" y="1100388"/>
            <a:chExt cx="3996444" cy="3321000"/>
          </a:xfrm>
        </p:grpSpPr>
        <p:sp>
          <p:nvSpPr>
            <p:cNvPr id="12" name="任意多边形 11"/>
            <p:cNvSpPr/>
            <p:nvPr/>
          </p:nvSpPr>
          <p:spPr>
            <a:xfrm>
              <a:off x="467544" y="1321047"/>
              <a:ext cx="3996444" cy="379407"/>
            </a:xfrm>
            <a:custGeom>
              <a:avLst/>
              <a:gdLst>
                <a:gd name="connsiteX0" fmla="*/ 0 w 3996444"/>
                <a:gd name="connsiteY0" fmla="*/ 0 h 378000"/>
                <a:gd name="connsiteX1" fmla="*/ 3996444 w 3996444"/>
                <a:gd name="connsiteY1" fmla="*/ 0 h 378000"/>
                <a:gd name="connsiteX2" fmla="*/ 3996444 w 3996444"/>
                <a:gd name="connsiteY2" fmla="*/ 378000 h 378000"/>
                <a:gd name="connsiteX3" fmla="*/ 0 w 3996444"/>
                <a:gd name="connsiteY3" fmla="*/ 378000 h 378000"/>
                <a:gd name="connsiteX4" fmla="*/ 0 w 3996444"/>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444" h="378000">
                  <a:moveTo>
                    <a:pt x="0" y="0"/>
                  </a:moveTo>
                  <a:lnTo>
                    <a:pt x="3996444" y="0"/>
                  </a:lnTo>
                  <a:lnTo>
                    <a:pt x="3996444" y="378000"/>
                  </a:lnTo>
                  <a:lnTo>
                    <a:pt x="0" y="378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0168" tIns="312420" rIns="310168"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13" name="任意多边形 12"/>
            <p:cNvSpPr/>
            <p:nvPr/>
          </p:nvSpPr>
          <p:spPr>
            <a:xfrm>
              <a:off x="667604" y="1100388"/>
              <a:ext cx="3329576" cy="442905"/>
            </a:xfrm>
            <a:custGeom>
              <a:avLst/>
              <a:gdLst>
                <a:gd name="connsiteX0" fmla="*/ 0 w 3443064"/>
                <a:gd name="connsiteY0" fmla="*/ 73801 h 442800"/>
                <a:gd name="connsiteX1" fmla="*/ 21616 w 3443064"/>
                <a:gd name="connsiteY1" fmla="*/ 21616 h 442800"/>
                <a:gd name="connsiteX2" fmla="*/ 73801 w 3443064"/>
                <a:gd name="connsiteY2" fmla="*/ 0 h 442800"/>
                <a:gd name="connsiteX3" fmla="*/ 3369263 w 3443064"/>
                <a:gd name="connsiteY3" fmla="*/ 0 h 442800"/>
                <a:gd name="connsiteX4" fmla="*/ 3421448 w 3443064"/>
                <a:gd name="connsiteY4" fmla="*/ 21616 h 442800"/>
                <a:gd name="connsiteX5" fmla="*/ 3443064 w 3443064"/>
                <a:gd name="connsiteY5" fmla="*/ 73801 h 442800"/>
                <a:gd name="connsiteX6" fmla="*/ 3443064 w 3443064"/>
                <a:gd name="connsiteY6" fmla="*/ 368999 h 442800"/>
                <a:gd name="connsiteX7" fmla="*/ 3421448 w 3443064"/>
                <a:gd name="connsiteY7" fmla="*/ 421184 h 442800"/>
                <a:gd name="connsiteX8" fmla="*/ 3369263 w 3443064"/>
                <a:gd name="connsiteY8" fmla="*/ 442800 h 442800"/>
                <a:gd name="connsiteX9" fmla="*/ 73801 w 3443064"/>
                <a:gd name="connsiteY9" fmla="*/ 442800 h 442800"/>
                <a:gd name="connsiteX10" fmla="*/ 21616 w 3443064"/>
                <a:gd name="connsiteY10" fmla="*/ 421184 h 442800"/>
                <a:gd name="connsiteX11" fmla="*/ 0 w 3443064"/>
                <a:gd name="connsiteY11" fmla="*/ 368999 h 442800"/>
                <a:gd name="connsiteX12" fmla="*/ 0 w 3443064"/>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3064" h="442800">
                  <a:moveTo>
                    <a:pt x="0" y="73801"/>
                  </a:moveTo>
                  <a:cubicBezTo>
                    <a:pt x="0" y="54228"/>
                    <a:pt x="7775" y="35456"/>
                    <a:pt x="21616" y="21616"/>
                  </a:cubicBezTo>
                  <a:cubicBezTo>
                    <a:pt x="35456" y="7776"/>
                    <a:pt x="54228" y="0"/>
                    <a:pt x="73801" y="0"/>
                  </a:cubicBezTo>
                  <a:lnTo>
                    <a:pt x="3369263" y="0"/>
                  </a:lnTo>
                  <a:cubicBezTo>
                    <a:pt x="3388836" y="0"/>
                    <a:pt x="3407608" y="7775"/>
                    <a:pt x="3421448" y="21616"/>
                  </a:cubicBezTo>
                  <a:cubicBezTo>
                    <a:pt x="3435288" y="35456"/>
                    <a:pt x="3443064" y="54228"/>
                    <a:pt x="3443064" y="73801"/>
                  </a:cubicBezTo>
                  <a:lnTo>
                    <a:pt x="3443064" y="368999"/>
                  </a:lnTo>
                  <a:cubicBezTo>
                    <a:pt x="3443064" y="388572"/>
                    <a:pt x="3435289" y="407344"/>
                    <a:pt x="3421448" y="421184"/>
                  </a:cubicBezTo>
                  <a:cubicBezTo>
                    <a:pt x="3407608" y="435024"/>
                    <a:pt x="3388836" y="442800"/>
                    <a:pt x="3369263" y="442800"/>
                  </a:cubicBezTo>
                  <a:lnTo>
                    <a:pt x="73801" y="442800"/>
                  </a:lnTo>
                  <a:cubicBezTo>
                    <a:pt x="54228" y="442800"/>
                    <a:pt x="35456" y="435025"/>
                    <a:pt x="21616" y="421184"/>
                  </a:cubicBezTo>
                  <a:cubicBezTo>
                    <a:pt x="7776" y="407344"/>
                    <a:pt x="0" y="388572"/>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7355" tIns="21616" rIns="127355" bIns="21616" spcCol="1270" anchor="ctr"/>
            <a:lstStyle/>
            <a:p>
              <a:pPr defTabSz="711200" eaLnBrk="0" hangingPunct="0">
                <a:spcAft>
                  <a:spcPct val="35000"/>
                </a:spcAft>
                <a:buFontTx/>
                <a:buNone/>
                <a:defRPr/>
              </a:pPr>
              <a:r>
                <a:rPr lang="zh-CN" altLang="zh-CN" sz="1600" b="1" dirty="0">
                  <a:latin typeface="微软雅黑" panose="020B0503020204020204" pitchFamily="34" charset="-122"/>
                  <a:ea typeface="微软雅黑" panose="020B0503020204020204" pitchFamily="34" charset="-122"/>
                </a:rPr>
                <a:t>“关键少数”</a:t>
              </a:r>
              <a:r>
                <a:rPr lang="zh-CN" altLang="en-US" sz="1600" b="1" dirty="0">
                  <a:latin typeface="微软雅黑" panose="020B0503020204020204" pitchFamily="34" charset="-122"/>
                  <a:ea typeface="微软雅黑" panose="020B0503020204020204" pitchFamily="34" charset="-122"/>
                </a:rPr>
                <a:t>职责落实</a:t>
              </a:r>
              <a:endParaRPr lang="zh-CN" altLang="en-US" sz="1600" b="1" dirty="0">
                <a:latin typeface="微软雅黑" panose="020B0503020204020204" pitchFamily="34" charset="-122"/>
                <a:ea typeface="微软雅黑" panose="020B0503020204020204" pitchFamily="34" charset="-122"/>
              </a:endParaRPr>
            </a:p>
          </p:txBody>
        </p:sp>
        <p:sp>
          <p:nvSpPr>
            <p:cNvPr id="14" name="任意多边形 13"/>
            <p:cNvSpPr/>
            <p:nvPr/>
          </p:nvSpPr>
          <p:spPr>
            <a:xfrm>
              <a:off x="467544" y="2002074"/>
              <a:ext cx="3996444" cy="377819"/>
            </a:xfrm>
            <a:custGeom>
              <a:avLst/>
              <a:gdLst>
                <a:gd name="connsiteX0" fmla="*/ 0 w 3996444"/>
                <a:gd name="connsiteY0" fmla="*/ 0 h 378000"/>
                <a:gd name="connsiteX1" fmla="*/ 3996444 w 3996444"/>
                <a:gd name="connsiteY1" fmla="*/ 0 h 378000"/>
                <a:gd name="connsiteX2" fmla="*/ 3996444 w 3996444"/>
                <a:gd name="connsiteY2" fmla="*/ 378000 h 378000"/>
                <a:gd name="connsiteX3" fmla="*/ 0 w 3996444"/>
                <a:gd name="connsiteY3" fmla="*/ 378000 h 378000"/>
                <a:gd name="connsiteX4" fmla="*/ 0 w 3996444"/>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444" h="378000">
                  <a:moveTo>
                    <a:pt x="0" y="0"/>
                  </a:moveTo>
                  <a:lnTo>
                    <a:pt x="3996444" y="0"/>
                  </a:lnTo>
                  <a:lnTo>
                    <a:pt x="3996444" y="378000"/>
                  </a:lnTo>
                  <a:lnTo>
                    <a:pt x="0" y="378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0168" tIns="312420" rIns="310168"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15" name="任意多边形 14"/>
            <p:cNvSpPr/>
            <p:nvPr/>
          </p:nvSpPr>
          <p:spPr>
            <a:xfrm>
              <a:off x="667604" y="1781415"/>
              <a:ext cx="3329576" cy="442906"/>
            </a:xfrm>
            <a:custGeom>
              <a:avLst/>
              <a:gdLst>
                <a:gd name="connsiteX0" fmla="*/ 0 w 2797510"/>
                <a:gd name="connsiteY0" fmla="*/ 73801 h 442800"/>
                <a:gd name="connsiteX1" fmla="*/ 21616 w 2797510"/>
                <a:gd name="connsiteY1" fmla="*/ 21616 h 442800"/>
                <a:gd name="connsiteX2" fmla="*/ 73801 w 2797510"/>
                <a:gd name="connsiteY2" fmla="*/ 0 h 442800"/>
                <a:gd name="connsiteX3" fmla="*/ 2723709 w 2797510"/>
                <a:gd name="connsiteY3" fmla="*/ 0 h 442800"/>
                <a:gd name="connsiteX4" fmla="*/ 2775894 w 2797510"/>
                <a:gd name="connsiteY4" fmla="*/ 21616 h 442800"/>
                <a:gd name="connsiteX5" fmla="*/ 2797510 w 2797510"/>
                <a:gd name="connsiteY5" fmla="*/ 73801 h 442800"/>
                <a:gd name="connsiteX6" fmla="*/ 2797510 w 2797510"/>
                <a:gd name="connsiteY6" fmla="*/ 368999 h 442800"/>
                <a:gd name="connsiteX7" fmla="*/ 2775894 w 2797510"/>
                <a:gd name="connsiteY7" fmla="*/ 421184 h 442800"/>
                <a:gd name="connsiteX8" fmla="*/ 2723709 w 2797510"/>
                <a:gd name="connsiteY8" fmla="*/ 442800 h 442800"/>
                <a:gd name="connsiteX9" fmla="*/ 73801 w 2797510"/>
                <a:gd name="connsiteY9" fmla="*/ 442800 h 442800"/>
                <a:gd name="connsiteX10" fmla="*/ 21616 w 2797510"/>
                <a:gd name="connsiteY10" fmla="*/ 421184 h 442800"/>
                <a:gd name="connsiteX11" fmla="*/ 0 w 2797510"/>
                <a:gd name="connsiteY11" fmla="*/ 368999 h 442800"/>
                <a:gd name="connsiteX12" fmla="*/ 0 w 2797510"/>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7510" h="442800">
                  <a:moveTo>
                    <a:pt x="0" y="73801"/>
                  </a:moveTo>
                  <a:cubicBezTo>
                    <a:pt x="0" y="54228"/>
                    <a:pt x="7775" y="35456"/>
                    <a:pt x="21616" y="21616"/>
                  </a:cubicBezTo>
                  <a:cubicBezTo>
                    <a:pt x="35456" y="7776"/>
                    <a:pt x="54228" y="0"/>
                    <a:pt x="73801" y="0"/>
                  </a:cubicBezTo>
                  <a:lnTo>
                    <a:pt x="2723709" y="0"/>
                  </a:lnTo>
                  <a:cubicBezTo>
                    <a:pt x="2743282" y="0"/>
                    <a:pt x="2762054" y="7775"/>
                    <a:pt x="2775894" y="21616"/>
                  </a:cubicBezTo>
                  <a:cubicBezTo>
                    <a:pt x="2789734" y="35456"/>
                    <a:pt x="2797510" y="54228"/>
                    <a:pt x="2797510" y="73801"/>
                  </a:cubicBezTo>
                  <a:lnTo>
                    <a:pt x="2797510" y="368999"/>
                  </a:lnTo>
                  <a:cubicBezTo>
                    <a:pt x="2797510" y="388572"/>
                    <a:pt x="2789735" y="407344"/>
                    <a:pt x="2775894" y="421184"/>
                  </a:cubicBezTo>
                  <a:cubicBezTo>
                    <a:pt x="2762054" y="435024"/>
                    <a:pt x="2743282" y="442800"/>
                    <a:pt x="2723709" y="442800"/>
                  </a:cubicBezTo>
                  <a:lnTo>
                    <a:pt x="73801" y="442800"/>
                  </a:lnTo>
                  <a:cubicBezTo>
                    <a:pt x="54228" y="442800"/>
                    <a:pt x="35456" y="435025"/>
                    <a:pt x="21616" y="421184"/>
                  </a:cubicBezTo>
                  <a:cubicBezTo>
                    <a:pt x="7776" y="407344"/>
                    <a:pt x="0" y="388572"/>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7355" tIns="21616" rIns="127355" bIns="21616" spcCol="1270" anchor="ctr"/>
            <a:lstStyle/>
            <a:p>
              <a:pPr defTabSz="800100" eaLnBrk="0" hangingPunct="0">
                <a:spcAft>
                  <a:spcPct val="35000"/>
                </a:spcAft>
                <a:buFontTx/>
                <a:buNone/>
                <a:defRPr/>
              </a:pPr>
              <a:r>
                <a:rPr lang="zh-CN" altLang="zh-CN" sz="1600" b="1" dirty="0">
                  <a:latin typeface="微软雅黑" panose="020B0503020204020204" pitchFamily="34" charset="-122"/>
                  <a:ea typeface="微软雅黑" panose="020B0503020204020204" pitchFamily="34" charset="-122"/>
                </a:rPr>
                <a:t>有限空间</a:t>
              </a:r>
              <a:r>
                <a:rPr lang="zh-CN" altLang="en-US" sz="1600" b="1" dirty="0">
                  <a:latin typeface="微软雅黑" panose="020B0503020204020204" pitchFamily="34" charset="-122"/>
                  <a:ea typeface="微软雅黑" panose="020B0503020204020204" pitchFamily="34" charset="-122"/>
                </a:rPr>
                <a:t>作业</a:t>
              </a:r>
              <a:r>
                <a:rPr lang="zh-CN" altLang="zh-CN" sz="1600" b="1" dirty="0">
                  <a:latin typeface="微软雅黑" panose="020B0503020204020204" pitchFamily="34" charset="-122"/>
                  <a:ea typeface="微软雅黑" panose="020B0503020204020204" pitchFamily="34" charset="-122"/>
                </a:rPr>
                <a:t>安全管理制度</a:t>
              </a:r>
              <a:endParaRPr lang="zh-CN" altLang="en-US" sz="1600" b="1" dirty="0">
                <a:latin typeface="微软雅黑" panose="020B0503020204020204" pitchFamily="34" charset="-122"/>
                <a:ea typeface="微软雅黑" panose="020B0503020204020204" pitchFamily="34" charset="-122"/>
              </a:endParaRPr>
            </a:p>
          </p:txBody>
        </p:sp>
        <p:sp>
          <p:nvSpPr>
            <p:cNvPr id="16" name="任意多边形 15"/>
            <p:cNvSpPr/>
            <p:nvPr/>
          </p:nvSpPr>
          <p:spPr>
            <a:xfrm>
              <a:off x="467544" y="2683101"/>
              <a:ext cx="3996444" cy="377819"/>
            </a:xfrm>
            <a:custGeom>
              <a:avLst/>
              <a:gdLst>
                <a:gd name="connsiteX0" fmla="*/ 0 w 3996444"/>
                <a:gd name="connsiteY0" fmla="*/ 0 h 378000"/>
                <a:gd name="connsiteX1" fmla="*/ 3996444 w 3996444"/>
                <a:gd name="connsiteY1" fmla="*/ 0 h 378000"/>
                <a:gd name="connsiteX2" fmla="*/ 3996444 w 3996444"/>
                <a:gd name="connsiteY2" fmla="*/ 378000 h 378000"/>
                <a:gd name="connsiteX3" fmla="*/ 0 w 3996444"/>
                <a:gd name="connsiteY3" fmla="*/ 378000 h 378000"/>
                <a:gd name="connsiteX4" fmla="*/ 0 w 3996444"/>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444" h="378000">
                  <a:moveTo>
                    <a:pt x="0" y="0"/>
                  </a:moveTo>
                  <a:lnTo>
                    <a:pt x="3996444" y="0"/>
                  </a:lnTo>
                  <a:lnTo>
                    <a:pt x="3996444" y="378000"/>
                  </a:lnTo>
                  <a:lnTo>
                    <a:pt x="0" y="378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0168" tIns="312420" rIns="310168"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17" name="任意多边形 16"/>
            <p:cNvSpPr/>
            <p:nvPr/>
          </p:nvSpPr>
          <p:spPr>
            <a:xfrm>
              <a:off x="667604" y="2460855"/>
              <a:ext cx="3329576" cy="442906"/>
            </a:xfrm>
            <a:custGeom>
              <a:avLst/>
              <a:gdLst>
                <a:gd name="connsiteX0" fmla="*/ 0 w 2797510"/>
                <a:gd name="connsiteY0" fmla="*/ 73801 h 442800"/>
                <a:gd name="connsiteX1" fmla="*/ 21616 w 2797510"/>
                <a:gd name="connsiteY1" fmla="*/ 21616 h 442800"/>
                <a:gd name="connsiteX2" fmla="*/ 73801 w 2797510"/>
                <a:gd name="connsiteY2" fmla="*/ 0 h 442800"/>
                <a:gd name="connsiteX3" fmla="*/ 2723709 w 2797510"/>
                <a:gd name="connsiteY3" fmla="*/ 0 h 442800"/>
                <a:gd name="connsiteX4" fmla="*/ 2775894 w 2797510"/>
                <a:gd name="connsiteY4" fmla="*/ 21616 h 442800"/>
                <a:gd name="connsiteX5" fmla="*/ 2797510 w 2797510"/>
                <a:gd name="connsiteY5" fmla="*/ 73801 h 442800"/>
                <a:gd name="connsiteX6" fmla="*/ 2797510 w 2797510"/>
                <a:gd name="connsiteY6" fmla="*/ 368999 h 442800"/>
                <a:gd name="connsiteX7" fmla="*/ 2775894 w 2797510"/>
                <a:gd name="connsiteY7" fmla="*/ 421184 h 442800"/>
                <a:gd name="connsiteX8" fmla="*/ 2723709 w 2797510"/>
                <a:gd name="connsiteY8" fmla="*/ 442800 h 442800"/>
                <a:gd name="connsiteX9" fmla="*/ 73801 w 2797510"/>
                <a:gd name="connsiteY9" fmla="*/ 442800 h 442800"/>
                <a:gd name="connsiteX10" fmla="*/ 21616 w 2797510"/>
                <a:gd name="connsiteY10" fmla="*/ 421184 h 442800"/>
                <a:gd name="connsiteX11" fmla="*/ 0 w 2797510"/>
                <a:gd name="connsiteY11" fmla="*/ 368999 h 442800"/>
                <a:gd name="connsiteX12" fmla="*/ 0 w 2797510"/>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7510" h="442800">
                  <a:moveTo>
                    <a:pt x="0" y="73801"/>
                  </a:moveTo>
                  <a:cubicBezTo>
                    <a:pt x="0" y="54228"/>
                    <a:pt x="7775" y="35456"/>
                    <a:pt x="21616" y="21616"/>
                  </a:cubicBezTo>
                  <a:cubicBezTo>
                    <a:pt x="35456" y="7776"/>
                    <a:pt x="54228" y="0"/>
                    <a:pt x="73801" y="0"/>
                  </a:cubicBezTo>
                  <a:lnTo>
                    <a:pt x="2723709" y="0"/>
                  </a:lnTo>
                  <a:cubicBezTo>
                    <a:pt x="2743282" y="0"/>
                    <a:pt x="2762054" y="7775"/>
                    <a:pt x="2775894" y="21616"/>
                  </a:cubicBezTo>
                  <a:cubicBezTo>
                    <a:pt x="2789734" y="35456"/>
                    <a:pt x="2797510" y="54228"/>
                    <a:pt x="2797510" y="73801"/>
                  </a:cubicBezTo>
                  <a:lnTo>
                    <a:pt x="2797510" y="368999"/>
                  </a:lnTo>
                  <a:cubicBezTo>
                    <a:pt x="2797510" y="388572"/>
                    <a:pt x="2789735" y="407344"/>
                    <a:pt x="2775894" y="421184"/>
                  </a:cubicBezTo>
                  <a:cubicBezTo>
                    <a:pt x="2762054" y="435024"/>
                    <a:pt x="2743282" y="442800"/>
                    <a:pt x="2723709" y="442800"/>
                  </a:cubicBezTo>
                  <a:lnTo>
                    <a:pt x="73801" y="442800"/>
                  </a:lnTo>
                  <a:cubicBezTo>
                    <a:pt x="54228" y="442800"/>
                    <a:pt x="35456" y="435025"/>
                    <a:pt x="21616" y="421184"/>
                  </a:cubicBezTo>
                  <a:cubicBezTo>
                    <a:pt x="7776" y="407344"/>
                    <a:pt x="0" y="388572"/>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7355" tIns="21616" rIns="127355" bIns="21616" spcCol="1270" anchor="ctr"/>
            <a:lstStyle/>
            <a:p>
              <a:pPr defTabSz="711200" eaLnBrk="0" hangingPunct="0">
                <a:spcAft>
                  <a:spcPct val="35000"/>
                </a:spcAft>
                <a:buFontTx/>
                <a:buNone/>
                <a:defRPr/>
              </a:pPr>
              <a:r>
                <a:rPr lang="zh-CN" altLang="zh-CN" sz="1600" b="1" dirty="0">
                  <a:latin typeface="微软雅黑" panose="020B0503020204020204" pitchFamily="34" charset="-122"/>
                  <a:ea typeface="微软雅黑" panose="020B0503020204020204" pitchFamily="34" charset="-122"/>
                </a:rPr>
                <a:t>有限空间管理台账和安全警示标志</a:t>
              </a:r>
              <a:endParaRPr lang="zh-CN" altLang="en-US" sz="1600" b="1" dirty="0">
                <a:latin typeface="微软雅黑" panose="020B0503020204020204" pitchFamily="34" charset="-122"/>
                <a:ea typeface="微软雅黑" panose="020B0503020204020204" pitchFamily="34" charset="-122"/>
              </a:endParaRPr>
            </a:p>
          </p:txBody>
        </p:sp>
        <p:sp>
          <p:nvSpPr>
            <p:cNvPr id="18" name="任意多边形 17"/>
            <p:cNvSpPr/>
            <p:nvPr/>
          </p:nvSpPr>
          <p:spPr>
            <a:xfrm>
              <a:off x="467544" y="3362541"/>
              <a:ext cx="3996444" cy="377819"/>
            </a:xfrm>
            <a:custGeom>
              <a:avLst/>
              <a:gdLst>
                <a:gd name="connsiteX0" fmla="*/ 0 w 3996444"/>
                <a:gd name="connsiteY0" fmla="*/ 0 h 378000"/>
                <a:gd name="connsiteX1" fmla="*/ 3996444 w 3996444"/>
                <a:gd name="connsiteY1" fmla="*/ 0 h 378000"/>
                <a:gd name="connsiteX2" fmla="*/ 3996444 w 3996444"/>
                <a:gd name="connsiteY2" fmla="*/ 378000 h 378000"/>
                <a:gd name="connsiteX3" fmla="*/ 0 w 3996444"/>
                <a:gd name="connsiteY3" fmla="*/ 378000 h 378000"/>
                <a:gd name="connsiteX4" fmla="*/ 0 w 3996444"/>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444" h="378000">
                  <a:moveTo>
                    <a:pt x="0" y="0"/>
                  </a:moveTo>
                  <a:lnTo>
                    <a:pt x="3996444" y="0"/>
                  </a:lnTo>
                  <a:lnTo>
                    <a:pt x="3996444" y="378000"/>
                  </a:lnTo>
                  <a:lnTo>
                    <a:pt x="0" y="378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0168" tIns="312420" rIns="310168"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19" name="任意多边形 18"/>
            <p:cNvSpPr/>
            <p:nvPr/>
          </p:nvSpPr>
          <p:spPr>
            <a:xfrm>
              <a:off x="667604" y="3141882"/>
              <a:ext cx="3329576" cy="442905"/>
            </a:xfrm>
            <a:custGeom>
              <a:avLst/>
              <a:gdLst>
                <a:gd name="connsiteX0" fmla="*/ 0 w 2797510"/>
                <a:gd name="connsiteY0" fmla="*/ 73801 h 442800"/>
                <a:gd name="connsiteX1" fmla="*/ 21616 w 2797510"/>
                <a:gd name="connsiteY1" fmla="*/ 21616 h 442800"/>
                <a:gd name="connsiteX2" fmla="*/ 73801 w 2797510"/>
                <a:gd name="connsiteY2" fmla="*/ 0 h 442800"/>
                <a:gd name="connsiteX3" fmla="*/ 2723709 w 2797510"/>
                <a:gd name="connsiteY3" fmla="*/ 0 h 442800"/>
                <a:gd name="connsiteX4" fmla="*/ 2775894 w 2797510"/>
                <a:gd name="connsiteY4" fmla="*/ 21616 h 442800"/>
                <a:gd name="connsiteX5" fmla="*/ 2797510 w 2797510"/>
                <a:gd name="connsiteY5" fmla="*/ 73801 h 442800"/>
                <a:gd name="connsiteX6" fmla="*/ 2797510 w 2797510"/>
                <a:gd name="connsiteY6" fmla="*/ 368999 h 442800"/>
                <a:gd name="connsiteX7" fmla="*/ 2775894 w 2797510"/>
                <a:gd name="connsiteY7" fmla="*/ 421184 h 442800"/>
                <a:gd name="connsiteX8" fmla="*/ 2723709 w 2797510"/>
                <a:gd name="connsiteY8" fmla="*/ 442800 h 442800"/>
                <a:gd name="connsiteX9" fmla="*/ 73801 w 2797510"/>
                <a:gd name="connsiteY9" fmla="*/ 442800 h 442800"/>
                <a:gd name="connsiteX10" fmla="*/ 21616 w 2797510"/>
                <a:gd name="connsiteY10" fmla="*/ 421184 h 442800"/>
                <a:gd name="connsiteX11" fmla="*/ 0 w 2797510"/>
                <a:gd name="connsiteY11" fmla="*/ 368999 h 442800"/>
                <a:gd name="connsiteX12" fmla="*/ 0 w 2797510"/>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7510" h="442800">
                  <a:moveTo>
                    <a:pt x="0" y="73801"/>
                  </a:moveTo>
                  <a:cubicBezTo>
                    <a:pt x="0" y="54228"/>
                    <a:pt x="7775" y="35456"/>
                    <a:pt x="21616" y="21616"/>
                  </a:cubicBezTo>
                  <a:cubicBezTo>
                    <a:pt x="35456" y="7776"/>
                    <a:pt x="54228" y="0"/>
                    <a:pt x="73801" y="0"/>
                  </a:cubicBezTo>
                  <a:lnTo>
                    <a:pt x="2723709" y="0"/>
                  </a:lnTo>
                  <a:cubicBezTo>
                    <a:pt x="2743282" y="0"/>
                    <a:pt x="2762054" y="7775"/>
                    <a:pt x="2775894" y="21616"/>
                  </a:cubicBezTo>
                  <a:cubicBezTo>
                    <a:pt x="2789734" y="35456"/>
                    <a:pt x="2797510" y="54228"/>
                    <a:pt x="2797510" y="73801"/>
                  </a:cubicBezTo>
                  <a:lnTo>
                    <a:pt x="2797510" y="368999"/>
                  </a:lnTo>
                  <a:cubicBezTo>
                    <a:pt x="2797510" y="388572"/>
                    <a:pt x="2789735" y="407344"/>
                    <a:pt x="2775894" y="421184"/>
                  </a:cubicBezTo>
                  <a:cubicBezTo>
                    <a:pt x="2762054" y="435024"/>
                    <a:pt x="2743282" y="442800"/>
                    <a:pt x="2723709" y="442800"/>
                  </a:cubicBezTo>
                  <a:lnTo>
                    <a:pt x="73801" y="442800"/>
                  </a:lnTo>
                  <a:cubicBezTo>
                    <a:pt x="54228" y="442800"/>
                    <a:pt x="35456" y="435025"/>
                    <a:pt x="21616" y="421184"/>
                  </a:cubicBezTo>
                  <a:cubicBezTo>
                    <a:pt x="7776" y="407344"/>
                    <a:pt x="0" y="388572"/>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7355" tIns="21616" rIns="127355" bIns="21616" spcCol="1270" anchor="ctr"/>
            <a:lstStyle/>
            <a:p>
              <a:pPr defTabSz="800100" eaLnBrk="0" hangingPunct="0">
                <a:spcAft>
                  <a:spcPct val="35000"/>
                </a:spcAft>
                <a:buFontTx/>
                <a:buNone/>
                <a:defRPr/>
              </a:pPr>
              <a:r>
                <a:rPr lang="zh-CN" altLang="zh-CN" sz="1600" b="1" dirty="0">
                  <a:latin typeface="微软雅黑" panose="020B0503020204020204" pitchFamily="34" charset="-122"/>
                  <a:ea typeface="微软雅黑" panose="020B0503020204020204" pitchFamily="34" charset="-122"/>
                </a:rPr>
                <a:t>有限空间</a:t>
              </a:r>
              <a:r>
                <a:rPr lang="zh-CN" altLang="en-US" sz="1600" b="1" dirty="0">
                  <a:latin typeface="微软雅黑" panose="020B0503020204020204" pitchFamily="34" charset="-122"/>
                  <a:ea typeface="微软雅黑" panose="020B0503020204020204" pitchFamily="34" charset="-122"/>
                </a:rPr>
                <a:t>作业</a:t>
              </a:r>
              <a:r>
                <a:rPr lang="zh-CN" altLang="zh-CN" sz="1600" b="1" dirty="0">
                  <a:latin typeface="微软雅黑" panose="020B0503020204020204" pitchFamily="34" charset="-122"/>
                  <a:ea typeface="微软雅黑" panose="020B0503020204020204" pitchFamily="34" charset="-122"/>
                </a:rPr>
                <a:t>安全培训</a:t>
              </a:r>
              <a:endParaRPr lang="zh-CN" altLang="en-US" sz="1600" b="1" dirty="0">
                <a:latin typeface="微软雅黑" panose="020B0503020204020204" pitchFamily="34" charset="-122"/>
                <a:ea typeface="微软雅黑" panose="020B0503020204020204" pitchFamily="34" charset="-122"/>
              </a:endParaRPr>
            </a:p>
          </p:txBody>
        </p:sp>
        <p:sp>
          <p:nvSpPr>
            <p:cNvPr id="20" name="任意多边形 19"/>
            <p:cNvSpPr/>
            <p:nvPr/>
          </p:nvSpPr>
          <p:spPr>
            <a:xfrm>
              <a:off x="467544" y="4043569"/>
              <a:ext cx="3996444" cy="377819"/>
            </a:xfrm>
            <a:custGeom>
              <a:avLst/>
              <a:gdLst>
                <a:gd name="connsiteX0" fmla="*/ 0 w 3996444"/>
                <a:gd name="connsiteY0" fmla="*/ 0 h 378000"/>
                <a:gd name="connsiteX1" fmla="*/ 3996444 w 3996444"/>
                <a:gd name="connsiteY1" fmla="*/ 0 h 378000"/>
                <a:gd name="connsiteX2" fmla="*/ 3996444 w 3996444"/>
                <a:gd name="connsiteY2" fmla="*/ 378000 h 378000"/>
                <a:gd name="connsiteX3" fmla="*/ 0 w 3996444"/>
                <a:gd name="connsiteY3" fmla="*/ 378000 h 378000"/>
                <a:gd name="connsiteX4" fmla="*/ 0 w 3996444"/>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444" h="378000">
                  <a:moveTo>
                    <a:pt x="0" y="0"/>
                  </a:moveTo>
                  <a:lnTo>
                    <a:pt x="3996444" y="0"/>
                  </a:lnTo>
                  <a:lnTo>
                    <a:pt x="3996444" y="378000"/>
                  </a:lnTo>
                  <a:lnTo>
                    <a:pt x="0" y="378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0168" tIns="312420" rIns="310168"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21" name="任意多边形 20"/>
            <p:cNvSpPr/>
            <p:nvPr/>
          </p:nvSpPr>
          <p:spPr>
            <a:xfrm>
              <a:off x="667604" y="3821322"/>
              <a:ext cx="3329576" cy="442905"/>
            </a:xfrm>
            <a:custGeom>
              <a:avLst/>
              <a:gdLst>
                <a:gd name="connsiteX0" fmla="*/ 0 w 2797510"/>
                <a:gd name="connsiteY0" fmla="*/ 73801 h 442800"/>
                <a:gd name="connsiteX1" fmla="*/ 21616 w 2797510"/>
                <a:gd name="connsiteY1" fmla="*/ 21616 h 442800"/>
                <a:gd name="connsiteX2" fmla="*/ 73801 w 2797510"/>
                <a:gd name="connsiteY2" fmla="*/ 0 h 442800"/>
                <a:gd name="connsiteX3" fmla="*/ 2723709 w 2797510"/>
                <a:gd name="connsiteY3" fmla="*/ 0 h 442800"/>
                <a:gd name="connsiteX4" fmla="*/ 2775894 w 2797510"/>
                <a:gd name="connsiteY4" fmla="*/ 21616 h 442800"/>
                <a:gd name="connsiteX5" fmla="*/ 2797510 w 2797510"/>
                <a:gd name="connsiteY5" fmla="*/ 73801 h 442800"/>
                <a:gd name="connsiteX6" fmla="*/ 2797510 w 2797510"/>
                <a:gd name="connsiteY6" fmla="*/ 368999 h 442800"/>
                <a:gd name="connsiteX7" fmla="*/ 2775894 w 2797510"/>
                <a:gd name="connsiteY7" fmla="*/ 421184 h 442800"/>
                <a:gd name="connsiteX8" fmla="*/ 2723709 w 2797510"/>
                <a:gd name="connsiteY8" fmla="*/ 442800 h 442800"/>
                <a:gd name="connsiteX9" fmla="*/ 73801 w 2797510"/>
                <a:gd name="connsiteY9" fmla="*/ 442800 h 442800"/>
                <a:gd name="connsiteX10" fmla="*/ 21616 w 2797510"/>
                <a:gd name="connsiteY10" fmla="*/ 421184 h 442800"/>
                <a:gd name="connsiteX11" fmla="*/ 0 w 2797510"/>
                <a:gd name="connsiteY11" fmla="*/ 368999 h 442800"/>
                <a:gd name="connsiteX12" fmla="*/ 0 w 2797510"/>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7510" h="442800">
                  <a:moveTo>
                    <a:pt x="0" y="73801"/>
                  </a:moveTo>
                  <a:cubicBezTo>
                    <a:pt x="0" y="54228"/>
                    <a:pt x="7775" y="35456"/>
                    <a:pt x="21616" y="21616"/>
                  </a:cubicBezTo>
                  <a:cubicBezTo>
                    <a:pt x="35456" y="7776"/>
                    <a:pt x="54228" y="0"/>
                    <a:pt x="73801" y="0"/>
                  </a:cubicBezTo>
                  <a:lnTo>
                    <a:pt x="2723709" y="0"/>
                  </a:lnTo>
                  <a:cubicBezTo>
                    <a:pt x="2743282" y="0"/>
                    <a:pt x="2762054" y="7775"/>
                    <a:pt x="2775894" y="21616"/>
                  </a:cubicBezTo>
                  <a:cubicBezTo>
                    <a:pt x="2789734" y="35456"/>
                    <a:pt x="2797510" y="54228"/>
                    <a:pt x="2797510" y="73801"/>
                  </a:cubicBezTo>
                  <a:lnTo>
                    <a:pt x="2797510" y="368999"/>
                  </a:lnTo>
                  <a:cubicBezTo>
                    <a:pt x="2797510" y="388572"/>
                    <a:pt x="2789735" y="407344"/>
                    <a:pt x="2775894" y="421184"/>
                  </a:cubicBezTo>
                  <a:cubicBezTo>
                    <a:pt x="2762054" y="435024"/>
                    <a:pt x="2743282" y="442800"/>
                    <a:pt x="2723709" y="442800"/>
                  </a:cubicBezTo>
                  <a:lnTo>
                    <a:pt x="73801" y="442800"/>
                  </a:lnTo>
                  <a:cubicBezTo>
                    <a:pt x="54228" y="442800"/>
                    <a:pt x="35456" y="435025"/>
                    <a:pt x="21616" y="421184"/>
                  </a:cubicBezTo>
                  <a:cubicBezTo>
                    <a:pt x="7776" y="407344"/>
                    <a:pt x="0" y="388572"/>
                    <a:pt x="0" y="368999"/>
                  </a:cubicBezTo>
                  <a:lnTo>
                    <a:pt x="0" y="738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7355" tIns="21616" rIns="127355" bIns="21616" spcCol="1270" anchor="ctr"/>
            <a:lstStyle/>
            <a:p>
              <a:pPr defTabSz="800100" eaLnBrk="0" hangingPunct="0">
                <a:spcAft>
                  <a:spcPct val="35000"/>
                </a:spcAft>
                <a:buFontTx/>
                <a:buNone/>
                <a:defRPr/>
              </a:pPr>
              <a:r>
                <a:rPr lang="zh-CN" altLang="zh-CN" sz="1600" b="1" dirty="0">
                  <a:latin typeface="微软雅黑" panose="020B0503020204020204" pitchFamily="34" charset="-122"/>
                  <a:ea typeface="微软雅黑" panose="020B0503020204020204" pitchFamily="34" charset="-122"/>
                </a:rPr>
                <a:t>有限空间物理隔离措施</a:t>
              </a:r>
              <a:endParaRPr lang="zh-CN" altLang="en-US" sz="1600" b="1" dirty="0">
                <a:latin typeface="微软雅黑" panose="020B0503020204020204" pitchFamily="34" charset="-122"/>
                <a:ea typeface="微软雅黑" panose="020B0503020204020204" pitchFamily="34" charset="-122"/>
              </a:endParaRPr>
            </a:p>
          </p:txBody>
        </p:sp>
      </p:grpSp>
      <p:grpSp>
        <p:nvGrpSpPr>
          <p:cNvPr id="52238" name="组合 21"/>
          <p:cNvGrpSpPr/>
          <p:nvPr/>
        </p:nvGrpSpPr>
        <p:grpSpPr bwMode="auto">
          <a:xfrm>
            <a:off x="4652963" y="1100138"/>
            <a:ext cx="4000500" cy="3321050"/>
            <a:chOff x="4653079" y="1064384"/>
            <a:chExt cx="4023377" cy="3321000"/>
          </a:xfrm>
        </p:grpSpPr>
        <p:sp>
          <p:nvSpPr>
            <p:cNvPr id="23" name="任意多边形 22"/>
            <p:cNvSpPr/>
            <p:nvPr/>
          </p:nvSpPr>
          <p:spPr>
            <a:xfrm>
              <a:off x="4653079" y="1285043"/>
              <a:ext cx="4023377" cy="379407"/>
            </a:xfrm>
            <a:custGeom>
              <a:avLst/>
              <a:gdLst>
                <a:gd name="connsiteX0" fmla="*/ 0 w 4023377"/>
                <a:gd name="connsiteY0" fmla="*/ 0 h 378000"/>
                <a:gd name="connsiteX1" fmla="*/ 4023377 w 4023377"/>
                <a:gd name="connsiteY1" fmla="*/ 0 h 378000"/>
                <a:gd name="connsiteX2" fmla="*/ 4023377 w 4023377"/>
                <a:gd name="connsiteY2" fmla="*/ 378000 h 378000"/>
                <a:gd name="connsiteX3" fmla="*/ 0 w 4023377"/>
                <a:gd name="connsiteY3" fmla="*/ 378000 h 378000"/>
                <a:gd name="connsiteX4" fmla="*/ 0 w 4023377"/>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77" h="378000">
                  <a:moveTo>
                    <a:pt x="0" y="0"/>
                  </a:moveTo>
                  <a:lnTo>
                    <a:pt x="4023377" y="0"/>
                  </a:lnTo>
                  <a:lnTo>
                    <a:pt x="4023377" y="378000"/>
                  </a:lnTo>
                  <a:lnTo>
                    <a:pt x="0" y="378000"/>
                  </a:lnTo>
                  <a:lnTo>
                    <a:pt x="0" y="0"/>
                  </a:lnTo>
                  <a:close/>
                </a:path>
              </a:pathLst>
            </a:custGeom>
            <a:ln w="28575">
              <a:solidFill>
                <a:srgbClr val="29AFFF"/>
              </a:solidFill>
            </a:ln>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2259" tIns="312420" rIns="312259"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24" name="任意多边形 23"/>
            <p:cNvSpPr/>
            <p:nvPr/>
          </p:nvSpPr>
          <p:spPr>
            <a:xfrm>
              <a:off x="4854248" y="1064384"/>
              <a:ext cx="3330462" cy="442905"/>
            </a:xfrm>
            <a:custGeom>
              <a:avLst/>
              <a:gdLst>
                <a:gd name="connsiteX0" fmla="*/ 0 w 2816363"/>
                <a:gd name="connsiteY0" fmla="*/ 73801 h 442800"/>
                <a:gd name="connsiteX1" fmla="*/ 21616 w 2816363"/>
                <a:gd name="connsiteY1" fmla="*/ 21616 h 442800"/>
                <a:gd name="connsiteX2" fmla="*/ 73801 w 2816363"/>
                <a:gd name="connsiteY2" fmla="*/ 0 h 442800"/>
                <a:gd name="connsiteX3" fmla="*/ 2742562 w 2816363"/>
                <a:gd name="connsiteY3" fmla="*/ 0 h 442800"/>
                <a:gd name="connsiteX4" fmla="*/ 2794747 w 2816363"/>
                <a:gd name="connsiteY4" fmla="*/ 21616 h 442800"/>
                <a:gd name="connsiteX5" fmla="*/ 2816363 w 2816363"/>
                <a:gd name="connsiteY5" fmla="*/ 73801 h 442800"/>
                <a:gd name="connsiteX6" fmla="*/ 2816363 w 2816363"/>
                <a:gd name="connsiteY6" fmla="*/ 368999 h 442800"/>
                <a:gd name="connsiteX7" fmla="*/ 2794747 w 2816363"/>
                <a:gd name="connsiteY7" fmla="*/ 421184 h 442800"/>
                <a:gd name="connsiteX8" fmla="*/ 2742562 w 2816363"/>
                <a:gd name="connsiteY8" fmla="*/ 442800 h 442800"/>
                <a:gd name="connsiteX9" fmla="*/ 73801 w 2816363"/>
                <a:gd name="connsiteY9" fmla="*/ 442800 h 442800"/>
                <a:gd name="connsiteX10" fmla="*/ 21616 w 2816363"/>
                <a:gd name="connsiteY10" fmla="*/ 421184 h 442800"/>
                <a:gd name="connsiteX11" fmla="*/ 0 w 2816363"/>
                <a:gd name="connsiteY11" fmla="*/ 368999 h 442800"/>
                <a:gd name="connsiteX12" fmla="*/ 0 w 2816363"/>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363" h="442800">
                  <a:moveTo>
                    <a:pt x="0" y="73801"/>
                  </a:moveTo>
                  <a:cubicBezTo>
                    <a:pt x="0" y="54228"/>
                    <a:pt x="7775" y="35456"/>
                    <a:pt x="21616" y="21616"/>
                  </a:cubicBezTo>
                  <a:cubicBezTo>
                    <a:pt x="35456" y="7776"/>
                    <a:pt x="54228" y="0"/>
                    <a:pt x="73801" y="0"/>
                  </a:cubicBezTo>
                  <a:lnTo>
                    <a:pt x="2742562" y="0"/>
                  </a:lnTo>
                  <a:cubicBezTo>
                    <a:pt x="2762135" y="0"/>
                    <a:pt x="2780907" y="7775"/>
                    <a:pt x="2794747" y="21616"/>
                  </a:cubicBezTo>
                  <a:cubicBezTo>
                    <a:pt x="2808587" y="35456"/>
                    <a:pt x="2816363" y="54228"/>
                    <a:pt x="2816363" y="73801"/>
                  </a:cubicBezTo>
                  <a:lnTo>
                    <a:pt x="2816363" y="368999"/>
                  </a:lnTo>
                  <a:cubicBezTo>
                    <a:pt x="2816363" y="388572"/>
                    <a:pt x="2808588" y="407344"/>
                    <a:pt x="2794747" y="421184"/>
                  </a:cubicBezTo>
                  <a:cubicBezTo>
                    <a:pt x="2780907" y="435024"/>
                    <a:pt x="2762135" y="442800"/>
                    <a:pt x="2742562" y="442800"/>
                  </a:cubicBezTo>
                  <a:lnTo>
                    <a:pt x="73801" y="442800"/>
                  </a:lnTo>
                  <a:cubicBezTo>
                    <a:pt x="54228" y="442800"/>
                    <a:pt x="35456" y="435025"/>
                    <a:pt x="21616" y="421184"/>
                  </a:cubicBezTo>
                  <a:cubicBezTo>
                    <a:pt x="7776" y="407344"/>
                    <a:pt x="0" y="388572"/>
                    <a:pt x="0" y="368999"/>
                  </a:cubicBezTo>
                  <a:lnTo>
                    <a:pt x="0" y="73801"/>
                  </a:lnTo>
                  <a:close/>
                </a:path>
              </a:pathLst>
            </a:custGeom>
            <a:solidFill>
              <a:srgbClr val="29AFFF"/>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128068" tIns="21616" rIns="128068" bIns="21616" spcCol="1270" anchor="ctr"/>
            <a:lstStyle/>
            <a:p>
              <a:pPr defTabSz="800100" eaLnBrk="0" hangingPunct="0">
                <a:spcAft>
                  <a:spcPct val="35000"/>
                </a:spcAft>
                <a:buFontTx/>
                <a:buNone/>
                <a:defRPr/>
              </a:pPr>
              <a:r>
                <a:rPr lang="zh-CN" altLang="zh-CN" sz="1600" b="1" dirty="0">
                  <a:solidFill>
                    <a:schemeClr val="bg1"/>
                  </a:solidFill>
                  <a:latin typeface="微软雅黑" panose="020B0503020204020204" pitchFamily="34" charset="-122"/>
                  <a:ea typeface="微软雅黑" panose="020B0503020204020204" pitchFamily="34" charset="-122"/>
                </a:rPr>
                <a:t>有限空间作业审批</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sp>
          <p:nvSpPr>
            <p:cNvPr id="25" name="任意多边形 24"/>
            <p:cNvSpPr/>
            <p:nvPr/>
          </p:nvSpPr>
          <p:spPr>
            <a:xfrm>
              <a:off x="4653079" y="1966070"/>
              <a:ext cx="4023377" cy="377819"/>
            </a:xfrm>
            <a:custGeom>
              <a:avLst/>
              <a:gdLst>
                <a:gd name="connsiteX0" fmla="*/ 0 w 4023377"/>
                <a:gd name="connsiteY0" fmla="*/ 0 h 378000"/>
                <a:gd name="connsiteX1" fmla="*/ 4023377 w 4023377"/>
                <a:gd name="connsiteY1" fmla="*/ 0 h 378000"/>
                <a:gd name="connsiteX2" fmla="*/ 4023377 w 4023377"/>
                <a:gd name="connsiteY2" fmla="*/ 378000 h 378000"/>
                <a:gd name="connsiteX3" fmla="*/ 0 w 4023377"/>
                <a:gd name="connsiteY3" fmla="*/ 378000 h 378000"/>
                <a:gd name="connsiteX4" fmla="*/ 0 w 4023377"/>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77" h="378000">
                  <a:moveTo>
                    <a:pt x="0" y="0"/>
                  </a:moveTo>
                  <a:lnTo>
                    <a:pt x="4023377" y="0"/>
                  </a:lnTo>
                  <a:lnTo>
                    <a:pt x="4023377" y="378000"/>
                  </a:lnTo>
                  <a:lnTo>
                    <a:pt x="0" y="378000"/>
                  </a:lnTo>
                  <a:lnTo>
                    <a:pt x="0" y="0"/>
                  </a:lnTo>
                  <a:close/>
                </a:path>
              </a:pathLst>
            </a:custGeom>
            <a:ln w="28575">
              <a:solidFill>
                <a:srgbClr val="29AFFF"/>
              </a:solidFill>
            </a:ln>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2259" tIns="312420" rIns="312259"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26" name="任意多边形 25"/>
            <p:cNvSpPr/>
            <p:nvPr/>
          </p:nvSpPr>
          <p:spPr>
            <a:xfrm>
              <a:off x="4854248" y="1745411"/>
              <a:ext cx="3330462" cy="442906"/>
            </a:xfrm>
            <a:custGeom>
              <a:avLst/>
              <a:gdLst>
                <a:gd name="connsiteX0" fmla="*/ 0 w 2816363"/>
                <a:gd name="connsiteY0" fmla="*/ 73801 h 442800"/>
                <a:gd name="connsiteX1" fmla="*/ 21616 w 2816363"/>
                <a:gd name="connsiteY1" fmla="*/ 21616 h 442800"/>
                <a:gd name="connsiteX2" fmla="*/ 73801 w 2816363"/>
                <a:gd name="connsiteY2" fmla="*/ 0 h 442800"/>
                <a:gd name="connsiteX3" fmla="*/ 2742562 w 2816363"/>
                <a:gd name="connsiteY3" fmla="*/ 0 h 442800"/>
                <a:gd name="connsiteX4" fmla="*/ 2794747 w 2816363"/>
                <a:gd name="connsiteY4" fmla="*/ 21616 h 442800"/>
                <a:gd name="connsiteX5" fmla="*/ 2816363 w 2816363"/>
                <a:gd name="connsiteY5" fmla="*/ 73801 h 442800"/>
                <a:gd name="connsiteX6" fmla="*/ 2816363 w 2816363"/>
                <a:gd name="connsiteY6" fmla="*/ 368999 h 442800"/>
                <a:gd name="connsiteX7" fmla="*/ 2794747 w 2816363"/>
                <a:gd name="connsiteY7" fmla="*/ 421184 h 442800"/>
                <a:gd name="connsiteX8" fmla="*/ 2742562 w 2816363"/>
                <a:gd name="connsiteY8" fmla="*/ 442800 h 442800"/>
                <a:gd name="connsiteX9" fmla="*/ 73801 w 2816363"/>
                <a:gd name="connsiteY9" fmla="*/ 442800 h 442800"/>
                <a:gd name="connsiteX10" fmla="*/ 21616 w 2816363"/>
                <a:gd name="connsiteY10" fmla="*/ 421184 h 442800"/>
                <a:gd name="connsiteX11" fmla="*/ 0 w 2816363"/>
                <a:gd name="connsiteY11" fmla="*/ 368999 h 442800"/>
                <a:gd name="connsiteX12" fmla="*/ 0 w 2816363"/>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363" h="442800">
                  <a:moveTo>
                    <a:pt x="0" y="73801"/>
                  </a:moveTo>
                  <a:cubicBezTo>
                    <a:pt x="0" y="54228"/>
                    <a:pt x="7775" y="35456"/>
                    <a:pt x="21616" y="21616"/>
                  </a:cubicBezTo>
                  <a:cubicBezTo>
                    <a:pt x="35456" y="7776"/>
                    <a:pt x="54228" y="0"/>
                    <a:pt x="73801" y="0"/>
                  </a:cubicBezTo>
                  <a:lnTo>
                    <a:pt x="2742562" y="0"/>
                  </a:lnTo>
                  <a:cubicBezTo>
                    <a:pt x="2762135" y="0"/>
                    <a:pt x="2780907" y="7775"/>
                    <a:pt x="2794747" y="21616"/>
                  </a:cubicBezTo>
                  <a:cubicBezTo>
                    <a:pt x="2808587" y="35456"/>
                    <a:pt x="2816363" y="54228"/>
                    <a:pt x="2816363" y="73801"/>
                  </a:cubicBezTo>
                  <a:lnTo>
                    <a:pt x="2816363" y="368999"/>
                  </a:lnTo>
                  <a:cubicBezTo>
                    <a:pt x="2816363" y="388572"/>
                    <a:pt x="2808588" y="407344"/>
                    <a:pt x="2794747" y="421184"/>
                  </a:cubicBezTo>
                  <a:cubicBezTo>
                    <a:pt x="2780907" y="435024"/>
                    <a:pt x="2762135" y="442800"/>
                    <a:pt x="2742562" y="442800"/>
                  </a:cubicBezTo>
                  <a:lnTo>
                    <a:pt x="73801" y="442800"/>
                  </a:lnTo>
                  <a:cubicBezTo>
                    <a:pt x="54228" y="442800"/>
                    <a:pt x="35456" y="435025"/>
                    <a:pt x="21616" y="421184"/>
                  </a:cubicBezTo>
                  <a:cubicBezTo>
                    <a:pt x="7776" y="407344"/>
                    <a:pt x="0" y="388572"/>
                    <a:pt x="0" y="368999"/>
                  </a:cubicBezTo>
                  <a:lnTo>
                    <a:pt x="0" y="73801"/>
                  </a:lnTo>
                  <a:close/>
                </a:path>
              </a:pathLst>
            </a:custGeom>
            <a:solidFill>
              <a:srgbClr val="29AFFF"/>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128068" tIns="21616" rIns="128068" bIns="21616" spcCol="1270" anchor="ctr"/>
            <a:lstStyle/>
            <a:p>
              <a:pPr defTabSz="800100" eaLnBrk="0" hangingPunct="0">
                <a:spcAft>
                  <a:spcPct val="35000"/>
                </a:spcAft>
                <a:buFontTx/>
                <a:buNone/>
                <a:defRPr/>
              </a:pPr>
              <a:r>
                <a:rPr lang="zh-CN" altLang="zh-CN" sz="1600" b="1" dirty="0">
                  <a:solidFill>
                    <a:schemeClr val="bg1"/>
                  </a:solidFill>
                  <a:latin typeface="微软雅黑" panose="020B0503020204020204" pitchFamily="34" charset="-122"/>
                  <a:ea typeface="微软雅黑" panose="020B0503020204020204" pitchFamily="34" charset="-122"/>
                </a:rPr>
                <a:t>现场条件确认和全程监护</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sp>
          <p:nvSpPr>
            <p:cNvPr id="27" name="任意多边形 26"/>
            <p:cNvSpPr/>
            <p:nvPr/>
          </p:nvSpPr>
          <p:spPr>
            <a:xfrm>
              <a:off x="4653079" y="2647097"/>
              <a:ext cx="4023377" cy="377819"/>
            </a:xfrm>
            <a:custGeom>
              <a:avLst/>
              <a:gdLst>
                <a:gd name="connsiteX0" fmla="*/ 0 w 4023377"/>
                <a:gd name="connsiteY0" fmla="*/ 0 h 378000"/>
                <a:gd name="connsiteX1" fmla="*/ 4023377 w 4023377"/>
                <a:gd name="connsiteY1" fmla="*/ 0 h 378000"/>
                <a:gd name="connsiteX2" fmla="*/ 4023377 w 4023377"/>
                <a:gd name="connsiteY2" fmla="*/ 378000 h 378000"/>
                <a:gd name="connsiteX3" fmla="*/ 0 w 4023377"/>
                <a:gd name="connsiteY3" fmla="*/ 378000 h 378000"/>
                <a:gd name="connsiteX4" fmla="*/ 0 w 4023377"/>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77" h="378000">
                  <a:moveTo>
                    <a:pt x="0" y="0"/>
                  </a:moveTo>
                  <a:lnTo>
                    <a:pt x="4023377" y="0"/>
                  </a:lnTo>
                  <a:lnTo>
                    <a:pt x="4023377" y="378000"/>
                  </a:lnTo>
                  <a:lnTo>
                    <a:pt x="0" y="378000"/>
                  </a:lnTo>
                  <a:lnTo>
                    <a:pt x="0" y="0"/>
                  </a:lnTo>
                  <a:close/>
                </a:path>
              </a:pathLst>
            </a:custGeom>
            <a:ln w="28575">
              <a:solidFill>
                <a:srgbClr val="29AFFF"/>
              </a:solidFill>
            </a:ln>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2259" tIns="312420" rIns="312259"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28" name="任意多边形 27"/>
            <p:cNvSpPr/>
            <p:nvPr/>
          </p:nvSpPr>
          <p:spPr>
            <a:xfrm>
              <a:off x="4854248" y="2424851"/>
              <a:ext cx="3330462" cy="442906"/>
            </a:xfrm>
            <a:custGeom>
              <a:avLst/>
              <a:gdLst>
                <a:gd name="connsiteX0" fmla="*/ 0 w 2816363"/>
                <a:gd name="connsiteY0" fmla="*/ 73801 h 442800"/>
                <a:gd name="connsiteX1" fmla="*/ 21616 w 2816363"/>
                <a:gd name="connsiteY1" fmla="*/ 21616 h 442800"/>
                <a:gd name="connsiteX2" fmla="*/ 73801 w 2816363"/>
                <a:gd name="connsiteY2" fmla="*/ 0 h 442800"/>
                <a:gd name="connsiteX3" fmla="*/ 2742562 w 2816363"/>
                <a:gd name="connsiteY3" fmla="*/ 0 h 442800"/>
                <a:gd name="connsiteX4" fmla="*/ 2794747 w 2816363"/>
                <a:gd name="connsiteY4" fmla="*/ 21616 h 442800"/>
                <a:gd name="connsiteX5" fmla="*/ 2816363 w 2816363"/>
                <a:gd name="connsiteY5" fmla="*/ 73801 h 442800"/>
                <a:gd name="connsiteX6" fmla="*/ 2816363 w 2816363"/>
                <a:gd name="connsiteY6" fmla="*/ 368999 h 442800"/>
                <a:gd name="connsiteX7" fmla="*/ 2794747 w 2816363"/>
                <a:gd name="connsiteY7" fmla="*/ 421184 h 442800"/>
                <a:gd name="connsiteX8" fmla="*/ 2742562 w 2816363"/>
                <a:gd name="connsiteY8" fmla="*/ 442800 h 442800"/>
                <a:gd name="connsiteX9" fmla="*/ 73801 w 2816363"/>
                <a:gd name="connsiteY9" fmla="*/ 442800 h 442800"/>
                <a:gd name="connsiteX10" fmla="*/ 21616 w 2816363"/>
                <a:gd name="connsiteY10" fmla="*/ 421184 h 442800"/>
                <a:gd name="connsiteX11" fmla="*/ 0 w 2816363"/>
                <a:gd name="connsiteY11" fmla="*/ 368999 h 442800"/>
                <a:gd name="connsiteX12" fmla="*/ 0 w 2816363"/>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363" h="442800">
                  <a:moveTo>
                    <a:pt x="0" y="73801"/>
                  </a:moveTo>
                  <a:cubicBezTo>
                    <a:pt x="0" y="54228"/>
                    <a:pt x="7775" y="35456"/>
                    <a:pt x="21616" y="21616"/>
                  </a:cubicBezTo>
                  <a:cubicBezTo>
                    <a:pt x="35456" y="7776"/>
                    <a:pt x="54228" y="0"/>
                    <a:pt x="73801" y="0"/>
                  </a:cubicBezTo>
                  <a:lnTo>
                    <a:pt x="2742562" y="0"/>
                  </a:lnTo>
                  <a:cubicBezTo>
                    <a:pt x="2762135" y="0"/>
                    <a:pt x="2780907" y="7775"/>
                    <a:pt x="2794747" y="21616"/>
                  </a:cubicBezTo>
                  <a:cubicBezTo>
                    <a:pt x="2808587" y="35456"/>
                    <a:pt x="2816363" y="54228"/>
                    <a:pt x="2816363" y="73801"/>
                  </a:cubicBezTo>
                  <a:lnTo>
                    <a:pt x="2816363" y="368999"/>
                  </a:lnTo>
                  <a:cubicBezTo>
                    <a:pt x="2816363" y="388572"/>
                    <a:pt x="2808588" y="407344"/>
                    <a:pt x="2794747" y="421184"/>
                  </a:cubicBezTo>
                  <a:cubicBezTo>
                    <a:pt x="2780907" y="435024"/>
                    <a:pt x="2762135" y="442800"/>
                    <a:pt x="2742562" y="442800"/>
                  </a:cubicBezTo>
                  <a:lnTo>
                    <a:pt x="73801" y="442800"/>
                  </a:lnTo>
                  <a:cubicBezTo>
                    <a:pt x="54228" y="442800"/>
                    <a:pt x="35456" y="435025"/>
                    <a:pt x="21616" y="421184"/>
                  </a:cubicBezTo>
                  <a:cubicBezTo>
                    <a:pt x="7776" y="407344"/>
                    <a:pt x="0" y="388572"/>
                    <a:pt x="0" y="368999"/>
                  </a:cubicBezTo>
                  <a:lnTo>
                    <a:pt x="0" y="73801"/>
                  </a:lnTo>
                  <a:close/>
                </a:path>
              </a:pathLst>
            </a:custGeom>
            <a:solidFill>
              <a:srgbClr val="29AFFF"/>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128068" tIns="21616" rIns="128068" bIns="21616" spcCol="1270" anchor="ctr"/>
            <a:lstStyle/>
            <a:p>
              <a:pPr defTabSz="800100" eaLnBrk="0" hangingPunct="0">
                <a:spcAft>
                  <a:spcPct val="35000"/>
                </a:spcAft>
                <a:buFontTx/>
                <a:buNone/>
                <a:defRPr/>
              </a:pPr>
              <a:r>
                <a:rPr lang="zh-CN" altLang="zh-CN" sz="1600" b="1" dirty="0">
                  <a:solidFill>
                    <a:schemeClr val="bg1"/>
                  </a:solidFill>
                  <a:latin typeface="微软雅黑" panose="020B0503020204020204" pitchFamily="34" charset="-122"/>
                  <a:ea typeface="微软雅黑" panose="020B0503020204020204" pitchFamily="34" charset="-122"/>
                </a:rPr>
                <a:t>防护和应急装备配备与使用</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sp>
          <p:nvSpPr>
            <p:cNvPr id="29" name="任意多边形 28"/>
            <p:cNvSpPr/>
            <p:nvPr/>
          </p:nvSpPr>
          <p:spPr>
            <a:xfrm>
              <a:off x="4653079" y="3326537"/>
              <a:ext cx="4023377" cy="377819"/>
            </a:xfrm>
            <a:custGeom>
              <a:avLst/>
              <a:gdLst>
                <a:gd name="connsiteX0" fmla="*/ 0 w 4023377"/>
                <a:gd name="connsiteY0" fmla="*/ 0 h 378000"/>
                <a:gd name="connsiteX1" fmla="*/ 4023377 w 4023377"/>
                <a:gd name="connsiteY1" fmla="*/ 0 h 378000"/>
                <a:gd name="connsiteX2" fmla="*/ 4023377 w 4023377"/>
                <a:gd name="connsiteY2" fmla="*/ 378000 h 378000"/>
                <a:gd name="connsiteX3" fmla="*/ 0 w 4023377"/>
                <a:gd name="connsiteY3" fmla="*/ 378000 h 378000"/>
                <a:gd name="connsiteX4" fmla="*/ 0 w 4023377"/>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77" h="378000">
                  <a:moveTo>
                    <a:pt x="0" y="0"/>
                  </a:moveTo>
                  <a:lnTo>
                    <a:pt x="4023377" y="0"/>
                  </a:lnTo>
                  <a:lnTo>
                    <a:pt x="4023377" y="378000"/>
                  </a:lnTo>
                  <a:lnTo>
                    <a:pt x="0" y="378000"/>
                  </a:lnTo>
                  <a:lnTo>
                    <a:pt x="0" y="0"/>
                  </a:lnTo>
                  <a:close/>
                </a:path>
              </a:pathLst>
            </a:custGeom>
            <a:ln w="28575">
              <a:solidFill>
                <a:srgbClr val="29AFFF"/>
              </a:solidFill>
            </a:ln>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2259" tIns="312420" rIns="312259"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30" name="任意多边形 29"/>
            <p:cNvSpPr/>
            <p:nvPr/>
          </p:nvSpPr>
          <p:spPr>
            <a:xfrm>
              <a:off x="4854248" y="3105878"/>
              <a:ext cx="3330462" cy="442905"/>
            </a:xfrm>
            <a:custGeom>
              <a:avLst/>
              <a:gdLst>
                <a:gd name="connsiteX0" fmla="*/ 0 w 2816363"/>
                <a:gd name="connsiteY0" fmla="*/ 73801 h 442800"/>
                <a:gd name="connsiteX1" fmla="*/ 21616 w 2816363"/>
                <a:gd name="connsiteY1" fmla="*/ 21616 h 442800"/>
                <a:gd name="connsiteX2" fmla="*/ 73801 w 2816363"/>
                <a:gd name="connsiteY2" fmla="*/ 0 h 442800"/>
                <a:gd name="connsiteX3" fmla="*/ 2742562 w 2816363"/>
                <a:gd name="connsiteY3" fmla="*/ 0 h 442800"/>
                <a:gd name="connsiteX4" fmla="*/ 2794747 w 2816363"/>
                <a:gd name="connsiteY4" fmla="*/ 21616 h 442800"/>
                <a:gd name="connsiteX5" fmla="*/ 2816363 w 2816363"/>
                <a:gd name="connsiteY5" fmla="*/ 73801 h 442800"/>
                <a:gd name="connsiteX6" fmla="*/ 2816363 w 2816363"/>
                <a:gd name="connsiteY6" fmla="*/ 368999 h 442800"/>
                <a:gd name="connsiteX7" fmla="*/ 2794747 w 2816363"/>
                <a:gd name="connsiteY7" fmla="*/ 421184 h 442800"/>
                <a:gd name="connsiteX8" fmla="*/ 2742562 w 2816363"/>
                <a:gd name="connsiteY8" fmla="*/ 442800 h 442800"/>
                <a:gd name="connsiteX9" fmla="*/ 73801 w 2816363"/>
                <a:gd name="connsiteY9" fmla="*/ 442800 h 442800"/>
                <a:gd name="connsiteX10" fmla="*/ 21616 w 2816363"/>
                <a:gd name="connsiteY10" fmla="*/ 421184 h 442800"/>
                <a:gd name="connsiteX11" fmla="*/ 0 w 2816363"/>
                <a:gd name="connsiteY11" fmla="*/ 368999 h 442800"/>
                <a:gd name="connsiteX12" fmla="*/ 0 w 2816363"/>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363" h="442800">
                  <a:moveTo>
                    <a:pt x="0" y="73801"/>
                  </a:moveTo>
                  <a:cubicBezTo>
                    <a:pt x="0" y="54228"/>
                    <a:pt x="7775" y="35456"/>
                    <a:pt x="21616" y="21616"/>
                  </a:cubicBezTo>
                  <a:cubicBezTo>
                    <a:pt x="35456" y="7776"/>
                    <a:pt x="54228" y="0"/>
                    <a:pt x="73801" y="0"/>
                  </a:cubicBezTo>
                  <a:lnTo>
                    <a:pt x="2742562" y="0"/>
                  </a:lnTo>
                  <a:cubicBezTo>
                    <a:pt x="2762135" y="0"/>
                    <a:pt x="2780907" y="7775"/>
                    <a:pt x="2794747" y="21616"/>
                  </a:cubicBezTo>
                  <a:cubicBezTo>
                    <a:pt x="2808587" y="35456"/>
                    <a:pt x="2816363" y="54228"/>
                    <a:pt x="2816363" y="73801"/>
                  </a:cubicBezTo>
                  <a:lnTo>
                    <a:pt x="2816363" y="368999"/>
                  </a:lnTo>
                  <a:cubicBezTo>
                    <a:pt x="2816363" y="388572"/>
                    <a:pt x="2808588" y="407344"/>
                    <a:pt x="2794747" y="421184"/>
                  </a:cubicBezTo>
                  <a:cubicBezTo>
                    <a:pt x="2780907" y="435024"/>
                    <a:pt x="2762135" y="442800"/>
                    <a:pt x="2742562" y="442800"/>
                  </a:cubicBezTo>
                  <a:lnTo>
                    <a:pt x="73801" y="442800"/>
                  </a:lnTo>
                  <a:cubicBezTo>
                    <a:pt x="54228" y="442800"/>
                    <a:pt x="35456" y="435025"/>
                    <a:pt x="21616" y="421184"/>
                  </a:cubicBezTo>
                  <a:cubicBezTo>
                    <a:pt x="7776" y="407344"/>
                    <a:pt x="0" y="388572"/>
                    <a:pt x="0" y="368999"/>
                  </a:cubicBezTo>
                  <a:lnTo>
                    <a:pt x="0" y="73801"/>
                  </a:lnTo>
                  <a:close/>
                </a:path>
              </a:pathLst>
            </a:custGeom>
            <a:solidFill>
              <a:srgbClr val="29AFFF"/>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128068" tIns="21616" rIns="128068" bIns="21616" spcCol="1270" anchor="ctr"/>
            <a:lstStyle/>
            <a:p>
              <a:pPr defTabSz="800100" eaLnBrk="0" hangingPunct="0">
                <a:spcAft>
                  <a:spcPct val="35000"/>
                </a:spcAft>
                <a:buFontTx/>
                <a:buNone/>
                <a:defRPr/>
              </a:pPr>
              <a:r>
                <a:rPr lang="zh-CN" altLang="zh-CN" sz="1600" b="1" dirty="0">
                  <a:solidFill>
                    <a:schemeClr val="bg1"/>
                  </a:solidFill>
                  <a:latin typeface="微软雅黑" panose="020B0503020204020204" pitchFamily="34" charset="-122"/>
                  <a:ea typeface="微软雅黑" panose="020B0503020204020204" pitchFamily="34" charset="-122"/>
                </a:rPr>
                <a:t>承包方安全管理</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sp>
          <p:nvSpPr>
            <p:cNvPr id="31" name="任意多边形 30"/>
            <p:cNvSpPr/>
            <p:nvPr/>
          </p:nvSpPr>
          <p:spPr>
            <a:xfrm>
              <a:off x="4653079" y="4007565"/>
              <a:ext cx="4023377" cy="377819"/>
            </a:xfrm>
            <a:custGeom>
              <a:avLst/>
              <a:gdLst>
                <a:gd name="connsiteX0" fmla="*/ 0 w 4023377"/>
                <a:gd name="connsiteY0" fmla="*/ 0 h 378000"/>
                <a:gd name="connsiteX1" fmla="*/ 4023377 w 4023377"/>
                <a:gd name="connsiteY1" fmla="*/ 0 h 378000"/>
                <a:gd name="connsiteX2" fmla="*/ 4023377 w 4023377"/>
                <a:gd name="connsiteY2" fmla="*/ 378000 h 378000"/>
                <a:gd name="connsiteX3" fmla="*/ 0 w 4023377"/>
                <a:gd name="connsiteY3" fmla="*/ 378000 h 378000"/>
                <a:gd name="connsiteX4" fmla="*/ 0 w 4023377"/>
                <a:gd name="connsiteY4" fmla="*/ 0 h 3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77" h="378000">
                  <a:moveTo>
                    <a:pt x="0" y="0"/>
                  </a:moveTo>
                  <a:lnTo>
                    <a:pt x="4023377" y="0"/>
                  </a:lnTo>
                  <a:lnTo>
                    <a:pt x="4023377" y="378000"/>
                  </a:lnTo>
                  <a:lnTo>
                    <a:pt x="0" y="378000"/>
                  </a:lnTo>
                  <a:lnTo>
                    <a:pt x="0" y="0"/>
                  </a:lnTo>
                  <a:close/>
                </a:path>
              </a:pathLst>
            </a:custGeom>
            <a:ln w="28575">
              <a:solidFill>
                <a:srgbClr val="29AFFF"/>
              </a:solidFill>
            </a:ln>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12259" tIns="312420" rIns="312259" bIns="128016" spcCol="1270"/>
            <a:lstStyle/>
            <a:p>
              <a:pPr marL="171450" lvl="1" indent="-171450" defTabSz="800100" eaLnBrk="0" hangingPunct="0">
                <a:lnSpc>
                  <a:spcPct val="90000"/>
                </a:lnSpc>
                <a:spcAft>
                  <a:spcPct val="15000"/>
                </a:spcAft>
                <a:buFontTx/>
                <a:buChar char="•"/>
                <a:defRPr/>
              </a:pPr>
              <a:endParaRPr dirty="0">
                <a:latin typeface="微软雅黑" panose="020B0503020204020204" pitchFamily="34" charset="-122"/>
                <a:ea typeface="微软雅黑" panose="020B0503020204020204" pitchFamily="34" charset="-122"/>
              </a:endParaRPr>
            </a:p>
          </p:txBody>
        </p:sp>
        <p:sp>
          <p:nvSpPr>
            <p:cNvPr id="32" name="任意多边形 31"/>
            <p:cNvSpPr/>
            <p:nvPr/>
          </p:nvSpPr>
          <p:spPr>
            <a:xfrm>
              <a:off x="4854248" y="3785318"/>
              <a:ext cx="3330462" cy="442905"/>
            </a:xfrm>
            <a:custGeom>
              <a:avLst/>
              <a:gdLst>
                <a:gd name="connsiteX0" fmla="*/ 0 w 2816363"/>
                <a:gd name="connsiteY0" fmla="*/ 73801 h 442800"/>
                <a:gd name="connsiteX1" fmla="*/ 21616 w 2816363"/>
                <a:gd name="connsiteY1" fmla="*/ 21616 h 442800"/>
                <a:gd name="connsiteX2" fmla="*/ 73801 w 2816363"/>
                <a:gd name="connsiteY2" fmla="*/ 0 h 442800"/>
                <a:gd name="connsiteX3" fmla="*/ 2742562 w 2816363"/>
                <a:gd name="connsiteY3" fmla="*/ 0 h 442800"/>
                <a:gd name="connsiteX4" fmla="*/ 2794747 w 2816363"/>
                <a:gd name="connsiteY4" fmla="*/ 21616 h 442800"/>
                <a:gd name="connsiteX5" fmla="*/ 2816363 w 2816363"/>
                <a:gd name="connsiteY5" fmla="*/ 73801 h 442800"/>
                <a:gd name="connsiteX6" fmla="*/ 2816363 w 2816363"/>
                <a:gd name="connsiteY6" fmla="*/ 368999 h 442800"/>
                <a:gd name="connsiteX7" fmla="*/ 2794747 w 2816363"/>
                <a:gd name="connsiteY7" fmla="*/ 421184 h 442800"/>
                <a:gd name="connsiteX8" fmla="*/ 2742562 w 2816363"/>
                <a:gd name="connsiteY8" fmla="*/ 442800 h 442800"/>
                <a:gd name="connsiteX9" fmla="*/ 73801 w 2816363"/>
                <a:gd name="connsiteY9" fmla="*/ 442800 h 442800"/>
                <a:gd name="connsiteX10" fmla="*/ 21616 w 2816363"/>
                <a:gd name="connsiteY10" fmla="*/ 421184 h 442800"/>
                <a:gd name="connsiteX11" fmla="*/ 0 w 2816363"/>
                <a:gd name="connsiteY11" fmla="*/ 368999 h 442800"/>
                <a:gd name="connsiteX12" fmla="*/ 0 w 2816363"/>
                <a:gd name="connsiteY12"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363" h="442800">
                  <a:moveTo>
                    <a:pt x="0" y="73801"/>
                  </a:moveTo>
                  <a:cubicBezTo>
                    <a:pt x="0" y="54228"/>
                    <a:pt x="7775" y="35456"/>
                    <a:pt x="21616" y="21616"/>
                  </a:cubicBezTo>
                  <a:cubicBezTo>
                    <a:pt x="35456" y="7776"/>
                    <a:pt x="54228" y="0"/>
                    <a:pt x="73801" y="0"/>
                  </a:cubicBezTo>
                  <a:lnTo>
                    <a:pt x="2742562" y="0"/>
                  </a:lnTo>
                  <a:cubicBezTo>
                    <a:pt x="2762135" y="0"/>
                    <a:pt x="2780907" y="7775"/>
                    <a:pt x="2794747" y="21616"/>
                  </a:cubicBezTo>
                  <a:cubicBezTo>
                    <a:pt x="2808587" y="35456"/>
                    <a:pt x="2816363" y="54228"/>
                    <a:pt x="2816363" y="73801"/>
                  </a:cubicBezTo>
                  <a:lnTo>
                    <a:pt x="2816363" y="368999"/>
                  </a:lnTo>
                  <a:cubicBezTo>
                    <a:pt x="2816363" y="388572"/>
                    <a:pt x="2808588" y="407344"/>
                    <a:pt x="2794747" y="421184"/>
                  </a:cubicBezTo>
                  <a:cubicBezTo>
                    <a:pt x="2780907" y="435024"/>
                    <a:pt x="2762135" y="442800"/>
                    <a:pt x="2742562" y="442800"/>
                  </a:cubicBezTo>
                  <a:lnTo>
                    <a:pt x="73801" y="442800"/>
                  </a:lnTo>
                  <a:cubicBezTo>
                    <a:pt x="54228" y="442800"/>
                    <a:pt x="35456" y="435025"/>
                    <a:pt x="21616" y="421184"/>
                  </a:cubicBezTo>
                  <a:cubicBezTo>
                    <a:pt x="7776" y="407344"/>
                    <a:pt x="0" y="388572"/>
                    <a:pt x="0" y="368999"/>
                  </a:cubicBezTo>
                  <a:lnTo>
                    <a:pt x="0" y="73801"/>
                  </a:lnTo>
                  <a:close/>
                </a:path>
              </a:pathLst>
            </a:custGeom>
            <a:solidFill>
              <a:srgbClr val="29AFFF"/>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128068" tIns="21616" rIns="128068" bIns="21616" spcCol="1270" anchor="ctr"/>
            <a:lstStyle/>
            <a:p>
              <a:pPr defTabSz="800100" eaLnBrk="0" hangingPunct="0">
                <a:spcAft>
                  <a:spcPct val="35000"/>
                </a:spcAft>
                <a:buFontTx/>
                <a:buNone/>
                <a:defRPr/>
              </a:pPr>
              <a:r>
                <a:rPr lang="zh-CN" altLang="zh-CN" sz="1600" b="1" dirty="0">
                  <a:solidFill>
                    <a:schemeClr val="bg1"/>
                  </a:solidFill>
                  <a:latin typeface="微软雅黑" panose="020B0503020204020204" pitchFamily="34" charset="-122"/>
                  <a:ea typeface="微软雅黑" panose="020B0503020204020204" pitchFamily="34" charset="-122"/>
                </a:rPr>
                <a:t>应急预案与演练</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22"/>
          <p:cNvSpPr txBox="1">
            <a:spLocks noChangeArrowheads="1"/>
          </p:cNvSpPr>
          <p:nvPr/>
        </p:nvSpPr>
        <p:spPr bwMode="auto">
          <a:xfrm>
            <a:off x="355600" y="1096963"/>
            <a:ext cx="8729663" cy="430212"/>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rPr>
              <a:t>企业主要负责人是安全生产第一责任人，应对本企业有限空间作业安全全面负责。</a:t>
            </a:r>
            <a:endParaRPr lang="en-US" altLang="zh-CN" b="1">
              <a:latin typeface="微软雅黑" panose="020B0503020204020204" pitchFamily="34" charset="-122"/>
              <a:ea typeface="微软雅黑" panose="020B0503020204020204" pitchFamily="34" charset="-122"/>
            </a:endParaRPr>
          </a:p>
        </p:txBody>
      </p:sp>
      <p:sp>
        <p:nvSpPr>
          <p:cNvPr id="54274" name="TextBox 14"/>
          <p:cNvSpPr txBox="1">
            <a:spLocks noChangeArrowheads="1"/>
          </p:cNvSpPr>
          <p:nvPr/>
        </p:nvSpPr>
        <p:spPr bwMode="auto">
          <a:xfrm>
            <a:off x="723900" y="1654175"/>
            <a:ext cx="6697663" cy="922338"/>
          </a:xfrm>
          <a:prstGeom prst="rect">
            <a:avLst/>
          </a:prstGeom>
          <a:noFill/>
          <a:ln w="9525">
            <a:noFill/>
            <a:miter lim="800000"/>
          </a:ln>
        </p:spPr>
        <p:txBody>
          <a:bodyPr lIns="68580" tIns="34290" rIns="68580" bIns="34290">
            <a:spAutoFit/>
          </a:bodyPr>
          <a:lstStyle/>
          <a:p>
            <a:pPr marL="257175" indent="-257175" algn="just" eaLnBrk="0" hangingPunct="0">
              <a:lnSpc>
                <a:spcPct val="200000"/>
              </a:lnSpc>
              <a:buClr>
                <a:srgbClr val="C00000"/>
              </a:buClr>
              <a:buFont typeface="Wingdings" panose="05000000000000000000" pitchFamily="2" charset="2"/>
              <a:buChar char="Ø"/>
            </a:pP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掌握本企业</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的有限空间</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底数，特别是</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存在中毒风险</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的有限空间。</a:t>
            </a:r>
            <a:endParaRPr lang="en-US"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熟悉</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本企业</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有限空间作业安全防范措施</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a:t>
            </a:r>
            <a:endParaRPr lang="en-US"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4275" name="TextBox 7"/>
          <p:cNvSpPr txBox="1">
            <a:spLocks noChangeArrowheads="1"/>
          </p:cNvSpPr>
          <p:nvPr/>
        </p:nvSpPr>
        <p:spPr bwMode="auto">
          <a:xfrm>
            <a:off x="698500" y="2571750"/>
            <a:ext cx="7993063" cy="1938338"/>
          </a:xfrm>
          <a:prstGeom prst="rect">
            <a:avLst/>
          </a:prstGeom>
          <a:noFill/>
          <a:ln w="9525">
            <a:noFill/>
            <a:miter lim="800000"/>
          </a:ln>
        </p:spPr>
        <p:txBody>
          <a:bodyPr>
            <a:spAutoFit/>
          </a:bodyPr>
          <a:lstStyle/>
          <a:p>
            <a:pPr marL="257175" indent="-257175" algn="just" eaLnBrk="0" hangingPunct="0">
              <a:lnSpc>
                <a:spcPct val="200000"/>
              </a:lnSpc>
              <a:buClr>
                <a:srgbClr val="C00000"/>
              </a:buClr>
              <a:buFont typeface="Wingdings" panose="05000000000000000000" pitchFamily="2" charset="2"/>
              <a:buChar char="Ø"/>
            </a:pP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组织制定并实施本</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企业有限空间作业管理制度。</a:t>
            </a:r>
            <a:endParaRPr lang="en-US" altLang="zh-CN" sz="1500" dirty="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组织</a:t>
            </a: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制定并实施本</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企业有限空间作业</a:t>
            </a: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安全生产教育和培训计划</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a:t>
            </a:r>
            <a:endParaRPr lang="en-US" altLang="zh-CN" sz="1500" dirty="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保证本企业有限空间作业安全投入的有效实施。</a:t>
            </a:r>
            <a:endParaRPr lang="en-US" altLang="zh-CN" sz="1500" dirty="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组织制定并实施本</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企业有限空间作业</a:t>
            </a: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事故应急救援预案</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a:t>
            </a:r>
            <a:endParaRPr lang="zh-CN" altLang="en-US" sz="15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54276" name="TextBox 5"/>
          <p:cNvSpPr txBox="1">
            <a:spLocks noChangeArrowheads="1"/>
          </p:cNvSpPr>
          <p:nvPr/>
        </p:nvSpPr>
        <p:spPr bwMode="auto">
          <a:xfrm>
            <a:off x="0" y="142875"/>
            <a:ext cx="9144000"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en-US" sz="2400" b="1">
                <a:solidFill>
                  <a:schemeClr val="bg1"/>
                </a:solidFill>
                <a:latin typeface="微软雅黑" panose="020B0503020204020204" pitchFamily="34" charset="-122"/>
                <a:ea typeface="微软雅黑" panose="020B0503020204020204" pitchFamily="34" charset="-122"/>
                <a:sym typeface="+mn-ea"/>
              </a:rPr>
              <a:t>“关键少数”职责落实</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54278"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22"/>
          <p:cNvSpPr txBox="1">
            <a:spLocks noChangeArrowheads="1"/>
          </p:cNvSpPr>
          <p:nvPr/>
        </p:nvSpPr>
        <p:spPr bwMode="auto">
          <a:xfrm>
            <a:off x="414338" y="950913"/>
            <a:ext cx="8550150" cy="790575"/>
          </a:xfrm>
          <a:prstGeom prst="rect">
            <a:avLst/>
          </a:prstGeom>
          <a:noFill/>
          <a:ln w="9525">
            <a:noFill/>
            <a:miter lim="800000"/>
          </a:ln>
        </p:spPr>
        <p:txBody>
          <a:bodyPr wrap="square"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企业主要负责人对有限空间作业风险认识不到位，未依法履行有限空间作业安全管理职责，是导致有限空间作业事故发生的重要原因。</a:t>
            </a:r>
            <a:endParaRPr lang="zh-CN" altLang="en-US" sz="1200" dirty="0">
              <a:latin typeface="微软雅黑" panose="020B0503020204020204" pitchFamily="34" charset="-122"/>
              <a:ea typeface="微软雅黑" panose="020B0503020204020204" pitchFamily="34" charset="-122"/>
            </a:endParaRPr>
          </a:p>
        </p:txBody>
      </p:sp>
      <p:sp>
        <p:nvSpPr>
          <p:cNvPr id="56322" name="矩形 17"/>
          <p:cNvSpPr>
            <a:spLocks noChangeArrowheads="1"/>
          </p:cNvSpPr>
          <p:nvPr/>
        </p:nvSpPr>
        <p:spPr bwMode="auto">
          <a:xfrm>
            <a:off x="468313" y="1762125"/>
            <a:ext cx="8370887" cy="968375"/>
          </a:xfrm>
          <a:prstGeom prst="rect">
            <a:avLst/>
          </a:prstGeom>
          <a:solidFill>
            <a:srgbClr val="FCD5B5"/>
          </a:solidFill>
          <a:ln w="19050">
            <a:noFill/>
            <a:miter lim="800000"/>
          </a:ln>
        </p:spPr>
        <p:txBody>
          <a:bodyPr lIns="68580" tIns="34290" rIns="68580" bIns="34290">
            <a:spAutoFit/>
          </a:bodyPr>
          <a:lstStyle/>
          <a:p>
            <a:pPr algn="just">
              <a:lnSpc>
                <a:spcPct val="150000"/>
              </a:lnSpc>
            </a:pPr>
            <a:r>
              <a:rPr lang="zh-CN" altLang="en-US" sz="1500" dirty="0">
                <a:latin typeface="微软雅黑" panose="020B0503020204020204" pitchFamily="34" charset="-122"/>
                <a:ea typeface="微软雅黑" panose="020B0503020204020204" pitchFamily="34" charset="-122"/>
              </a:rPr>
              <a:t>典型事故：</a:t>
            </a:r>
            <a:r>
              <a:rPr lang="zh-CN" altLang="en-US" sz="1500" dirty="0">
                <a:solidFill>
                  <a:srgbClr val="C00000"/>
                </a:solidFill>
                <a:latin typeface="微软雅黑" panose="020B0503020204020204" pitchFamily="34" charset="-122"/>
                <a:ea typeface="微软雅黑" panose="020B0503020204020204" pitchFamily="34" charset="-122"/>
              </a:rPr>
              <a:t>河北省保定市徐水区延旗羽绒加工厂“</a:t>
            </a:r>
            <a:r>
              <a:rPr lang="en-US" altLang="zh-CN" sz="1500" dirty="0">
                <a:solidFill>
                  <a:srgbClr val="C00000"/>
                </a:solidFill>
                <a:latin typeface="微软雅黑" panose="020B0503020204020204" pitchFamily="34" charset="-122"/>
                <a:ea typeface="微软雅黑" panose="020B0503020204020204" pitchFamily="34" charset="-122"/>
              </a:rPr>
              <a:t>9·11”</a:t>
            </a:r>
            <a:r>
              <a:rPr lang="zh-CN" altLang="en-US" sz="1500" dirty="0">
                <a:solidFill>
                  <a:srgbClr val="C00000"/>
                </a:solidFill>
                <a:latin typeface="微软雅黑" panose="020B0503020204020204" pitchFamily="34" charset="-122"/>
                <a:ea typeface="微软雅黑" panose="020B0503020204020204" pitchFamily="34" charset="-122"/>
              </a:rPr>
              <a:t>较大中毒和窒息事故</a:t>
            </a:r>
            <a:endParaRPr lang="en-US" altLang="zh-CN" sz="1500" dirty="0">
              <a:solidFill>
                <a:srgbClr val="C00000"/>
              </a:solidFill>
              <a:latin typeface="微软雅黑" panose="020B0503020204020204" pitchFamily="34" charset="-122"/>
              <a:ea typeface="微软雅黑" panose="020B0503020204020204" pitchFamily="34" charset="-122"/>
            </a:endParaRPr>
          </a:p>
          <a:p>
            <a:pPr algn="just">
              <a:lnSpc>
                <a:spcPct val="150000"/>
              </a:lnSpc>
            </a:pPr>
            <a:r>
              <a:rPr lang="en-US" altLang="zh-CN" sz="1200" dirty="0">
                <a:latin typeface="微软雅黑" panose="020B0503020204020204" pitchFamily="34" charset="-122"/>
                <a:ea typeface="微软雅黑" panose="020B0503020204020204" pitchFamily="34" charset="-122"/>
              </a:rPr>
              <a:t>2021</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9</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11</a:t>
            </a:r>
            <a:r>
              <a:rPr lang="zh-CN" altLang="en-US" sz="1200" dirty="0">
                <a:latin typeface="微软雅黑" panose="020B0503020204020204" pitchFamily="34" charset="-122"/>
                <a:ea typeface="微软雅黑" panose="020B0503020204020204" pitchFamily="34" charset="-122"/>
              </a:rPr>
              <a:t>日凌晨</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时</a:t>
            </a:r>
            <a:r>
              <a:rPr lang="en-US" altLang="zh-CN" sz="1200" dirty="0">
                <a:latin typeface="微软雅黑" panose="020B0503020204020204" pitchFamily="34" charset="-122"/>
                <a:ea typeface="微软雅黑" panose="020B0503020204020204" pitchFamily="34" charset="-122"/>
              </a:rPr>
              <a:t>20</a:t>
            </a:r>
            <a:r>
              <a:rPr lang="zh-CN" altLang="en-US" sz="1200" dirty="0">
                <a:latin typeface="微软雅黑" panose="020B0503020204020204" pitchFamily="34" charset="-122"/>
                <a:ea typeface="微软雅黑" panose="020B0503020204020204" pitchFamily="34" charset="-122"/>
              </a:rPr>
              <a:t>分，延旗羽绒加工厂作业人员在进入浮渣池内检修污泥潜水泵时，吸入硫化氢等有毒气体导致中毒，施救人员盲目施救导致事故扩大。事故共造成</a:t>
            </a:r>
            <a:r>
              <a:rPr lang="en-US" altLang="zh-CN" sz="1200" dirty="0">
                <a:latin typeface="微软雅黑" panose="020B0503020204020204" pitchFamily="34" charset="-122"/>
                <a:ea typeface="微软雅黑" panose="020B0503020204020204" pitchFamily="34" charset="-122"/>
              </a:rPr>
              <a:t>6</a:t>
            </a:r>
            <a:r>
              <a:rPr lang="zh-CN" altLang="en-US" sz="1200" dirty="0">
                <a:latin typeface="微软雅黑" panose="020B0503020204020204" pitchFamily="34" charset="-122"/>
                <a:ea typeface="微软雅黑" panose="020B0503020204020204" pitchFamily="34" charset="-122"/>
              </a:rPr>
              <a:t>人死亡，</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人受伤，直接经济损失约</a:t>
            </a:r>
            <a:r>
              <a:rPr lang="en-US" altLang="zh-CN" sz="1200" dirty="0">
                <a:latin typeface="微软雅黑" panose="020B0503020204020204" pitchFamily="34" charset="-122"/>
                <a:ea typeface="微软雅黑" panose="020B0503020204020204" pitchFamily="34" charset="-122"/>
              </a:rPr>
              <a:t>700</a:t>
            </a:r>
            <a:r>
              <a:rPr lang="zh-CN" altLang="en-US" sz="1200" dirty="0">
                <a:latin typeface="微软雅黑" panose="020B0503020204020204" pitchFamily="34" charset="-122"/>
                <a:ea typeface="微软雅黑" panose="020B0503020204020204" pitchFamily="34" charset="-122"/>
              </a:rPr>
              <a:t>万元。</a:t>
            </a:r>
            <a:endParaRPr lang="zh-CN" altLang="en-US" sz="1200" dirty="0">
              <a:latin typeface="微软雅黑" panose="020B0503020204020204" pitchFamily="34" charset="-122"/>
              <a:ea typeface="微软雅黑" panose="020B0503020204020204" pitchFamily="34" charset="-122"/>
            </a:endParaRPr>
          </a:p>
        </p:txBody>
      </p:sp>
      <p:sp>
        <p:nvSpPr>
          <p:cNvPr id="19" name="矩形 18"/>
          <p:cNvSpPr/>
          <p:nvPr/>
        </p:nvSpPr>
        <p:spPr>
          <a:xfrm>
            <a:off x="3059113" y="2859088"/>
            <a:ext cx="5761037" cy="1870075"/>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lIns="68580" tIns="34290" rIns="68580" bIns="34290">
            <a:spAutoFit/>
          </a:bodyPr>
          <a:lstStyle/>
          <a:p>
            <a:pPr>
              <a:lnSpc>
                <a:spcPct val="130000"/>
              </a:lnSpc>
              <a:buFontTx/>
              <a:buNone/>
              <a:defRPr/>
            </a:pPr>
            <a:r>
              <a:rPr lang="zh-CN" altLang="en-US" sz="1200" dirty="0">
                <a:latin typeface="微软雅黑" panose="020B0503020204020204" pitchFamily="34" charset="-122"/>
                <a:ea typeface="微软雅黑" panose="020B0503020204020204" pitchFamily="34" charset="-122"/>
              </a:rPr>
              <a:t>    马某义</a:t>
            </a:r>
            <a:r>
              <a:rPr sz="1200" dirty="0">
                <a:latin typeface="微软雅黑" panose="020B0503020204020204" pitchFamily="34" charset="-122"/>
                <a:ea typeface="微软雅黑" panose="020B0503020204020204" pitchFamily="34" charset="-122"/>
              </a:rPr>
              <a:t>，</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主要负责人，未依法履行主要负责人安全生产责任：</a:t>
            </a:r>
            <a:endParaRPr lang="en-US"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179705">
              <a:lnSpc>
                <a:spcPct val="130000"/>
              </a:lnSpc>
              <a:buClr>
                <a:srgbClr val="CC0000"/>
              </a:buClr>
              <a:buFont typeface="Wingdings" panose="05000000000000000000" pitchFamily="2" charset="2"/>
              <a:buChar char="Ø"/>
              <a:defRPr/>
            </a:pPr>
            <a:r>
              <a:rPr lang="zh-CN" altLang="en-US" sz="1200" dirty="0">
                <a:solidFill>
                  <a:schemeClr val="tx1"/>
                </a:solidFill>
                <a:uFill>
                  <a:solidFill>
                    <a:srgbClr val="CC0000"/>
                  </a:solidFill>
                </a:uFill>
                <a:latin typeface="微软雅黑" panose="020B0503020204020204" pitchFamily="34" charset="-122"/>
                <a:ea typeface="微软雅黑" panose="020B0503020204020204" pitchFamily="34" charset="-122"/>
              </a:rPr>
              <a:t>未组织开展</a:t>
            </a:r>
            <a:r>
              <a:rPr lang="zh-CN" altLang="zh-CN" sz="1200" dirty="0">
                <a:solidFill>
                  <a:schemeClr val="tx1"/>
                </a:solidFill>
                <a:uFill>
                  <a:solidFill>
                    <a:srgbClr val="CC0000"/>
                  </a:solidFill>
                </a:uFill>
                <a:latin typeface="微软雅黑" panose="020B0503020204020204" pitchFamily="34" charset="-122"/>
                <a:ea typeface="微软雅黑" panose="020B0503020204020204" pitchFamily="34" charset="-122"/>
              </a:rPr>
              <a:t>有限空间辩识</a:t>
            </a:r>
            <a:r>
              <a:rPr lang="zh-CN" altLang="en-US" sz="1200" dirty="0">
                <a:solidFill>
                  <a:schemeClr val="tx1"/>
                </a:solidFill>
                <a:uFill>
                  <a:solidFill>
                    <a:srgbClr val="CC0000"/>
                  </a:solidFill>
                </a:uFill>
                <a:latin typeface="微软雅黑" panose="020B0503020204020204" pitchFamily="34" charset="-122"/>
                <a:ea typeface="微软雅黑" panose="020B0503020204020204" pitchFamily="34" charset="-122"/>
              </a:rPr>
              <a:t>。</a:t>
            </a:r>
            <a:endParaRPr lang="en-US" altLang="zh-CN" sz="1200" dirty="0">
              <a:solidFill>
                <a:schemeClr val="tx1"/>
              </a:solidFill>
              <a:uFill>
                <a:solidFill>
                  <a:srgbClr val="CC0000"/>
                </a:solidFill>
              </a:uFill>
              <a:latin typeface="微软雅黑" panose="020B0503020204020204" pitchFamily="34" charset="-122"/>
              <a:ea typeface="微软雅黑" panose="020B0503020204020204" pitchFamily="34" charset="-122"/>
            </a:endParaRPr>
          </a:p>
          <a:p>
            <a:pPr marL="179705">
              <a:lnSpc>
                <a:spcPct val="130000"/>
              </a:lnSpc>
              <a:buClr>
                <a:srgbClr val="CC0000"/>
              </a:buClr>
              <a:buFont typeface="Wingdings" panose="05000000000000000000" pitchFamily="2" charset="2"/>
              <a:buChar char="Ø"/>
              <a:defRPr/>
            </a:pPr>
            <a:r>
              <a:rPr lang="zh-CN" altLang="en-US" sz="1200" dirty="0">
                <a:solidFill>
                  <a:schemeClr val="tx1"/>
                </a:solidFill>
                <a:uFill>
                  <a:solidFill>
                    <a:srgbClr val="CC0000"/>
                  </a:solidFill>
                </a:uFill>
                <a:latin typeface="微软雅黑" panose="020B0503020204020204" pitchFamily="34" charset="-122"/>
                <a:ea typeface="微软雅黑" panose="020B0503020204020204" pitchFamily="34" charset="-122"/>
              </a:rPr>
              <a:t>未建立健全和落实本单位有限空间作业安全生产规章制度和操作规程。</a:t>
            </a:r>
            <a:endParaRPr lang="en-US" altLang="zh-CN" sz="1200" dirty="0">
              <a:solidFill>
                <a:schemeClr val="tx1"/>
              </a:solidFill>
              <a:uFill>
                <a:solidFill>
                  <a:srgbClr val="CC0000"/>
                </a:solidFill>
              </a:uFill>
              <a:latin typeface="微软雅黑" panose="020B0503020204020204" pitchFamily="34" charset="-122"/>
              <a:ea typeface="微软雅黑" panose="020B0503020204020204" pitchFamily="34" charset="-122"/>
            </a:endParaRPr>
          </a:p>
          <a:p>
            <a:pPr marL="179705">
              <a:lnSpc>
                <a:spcPct val="130000"/>
              </a:lnSpc>
              <a:buClr>
                <a:srgbClr val="CC0000"/>
              </a:buClr>
              <a:buFont typeface="Wingdings" panose="05000000000000000000" pitchFamily="2" charset="2"/>
              <a:buChar char="Ø"/>
              <a:defRPr/>
            </a:pPr>
            <a:r>
              <a:rPr lang="zh-CN" altLang="en-US" sz="1200" dirty="0">
                <a:solidFill>
                  <a:schemeClr val="tx1"/>
                </a:solidFill>
                <a:uFill>
                  <a:solidFill>
                    <a:srgbClr val="CC0000"/>
                  </a:solidFill>
                </a:uFill>
                <a:latin typeface="微软雅黑" panose="020B0503020204020204" pitchFamily="34" charset="-122"/>
                <a:ea typeface="微软雅黑" panose="020B0503020204020204" pitchFamily="34" charset="-122"/>
              </a:rPr>
              <a:t>未组织实施本单位有限空间作业安全生产教育培训。</a:t>
            </a:r>
            <a:endParaRPr lang="en-US" altLang="zh-CN" sz="1200" dirty="0">
              <a:solidFill>
                <a:schemeClr val="tx1"/>
              </a:solidFill>
              <a:uFill>
                <a:solidFill>
                  <a:srgbClr val="CC0000"/>
                </a:solidFill>
              </a:uFill>
              <a:latin typeface="微软雅黑" panose="020B0503020204020204" pitchFamily="34" charset="-122"/>
              <a:ea typeface="微软雅黑" panose="020B0503020204020204" pitchFamily="34" charset="-122"/>
            </a:endParaRPr>
          </a:p>
          <a:p>
            <a:pPr marL="179705">
              <a:lnSpc>
                <a:spcPct val="130000"/>
              </a:lnSpc>
              <a:buClr>
                <a:srgbClr val="CC0000"/>
              </a:buClr>
              <a:buFont typeface="Wingdings" panose="05000000000000000000" pitchFamily="2" charset="2"/>
              <a:buChar char="Ø"/>
              <a:defRPr/>
            </a:pPr>
            <a:r>
              <a:rPr lang="zh-CN" altLang="en-US" sz="1200" dirty="0">
                <a:solidFill>
                  <a:schemeClr val="tx1"/>
                </a:solidFill>
                <a:uFill>
                  <a:solidFill>
                    <a:srgbClr val="CC0000"/>
                  </a:solidFill>
                </a:uFill>
                <a:latin typeface="微软雅黑" panose="020B0503020204020204" pitchFamily="34" charset="-122"/>
                <a:ea typeface="微软雅黑" panose="020B0503020204020204" pitchFamily="34" charset="-122"/>
              </a:rPr>
              <a:t>未保证本单位有限空间作业安全生产投入，</a:t>
            </a:r>
            <a:r>
              <a:rPr lang="zh-CN" altLang="zh-CN" sz="1200" dirty="0">
                <a:solidFill>
                  <a:schemeClr val="tx1"/>
                </a:solidFill>
                <a:uFill>
                  <a:solidFill>
                    <a:srgbClr val="CC0000"/>
                  </a:solidFill>
                </a:uFill>
                <a:latin typeface="微软雅黑" panose="020B0503020204020204" pitchFamily="34" charset="-122"/>
                <a:ea typeface="微软雅黑" panose="020B0503020204020204" pitchFamily="34" charset="-122"/>
              </a:rPr>
              <a:t>未配备安全防护</a:t>
            </a:r>
            <a:r>
              <a:rPr lang="zh-CN" altLang="en-US" sz="1200" dirty="0">
                <a:solidFill>
                  <a:schemeClr val="tx1"/>
                </a:solidFill>
                <a:uFill>
                  <a:solidFill>
                    <a:srgbClr val="CC0000"/>
                  </a:solidFill>
                </a:uFill>
                <a:latin typeface="微软雅黑" panose="020B0503020204020204" pitchFamily="34" charset="-122"/>
                <a:ea typeface="微软雅黑" panose="020B0503020204020204" pitchFamily="34" charset="-122"/>
              </a:rPr>
              <a:t>和应急救援设备。</a:t>
            </a:r>
            <a:endParaRPr lang="en-US" altLang="zh-CN" sz="1200" dirty="0">
              <a:solidFill>
                <a:schemeClr val="tx1"/>
              </a:solidFill>
              <a:uFill>
                <a:solidFill>
                  <a:srgbClr val="CC0000"/>
                </a:solidFill>
              </a:uFill>
              <a:latin typeface="微软雅黑" panose="020B0503020204020204" pitchFamily="34" charset="-122"/>
              <a:ea typeface="微软雅黑" panose="020B0503020204020204" pitchFamily="34" charset="-122"/>
            </a:endParaRPr>
          </a:p>
          <a:p>
            <a:pPr marL="179705">
              <a:lnSpc>
                <a:spcPct val="130000"/>
              </a:lnSpc>
              <a:buClr>
                <a:srgbClr val="CC0000"/>
              </a:buClr>
              <a:buFont typeface="Wingdings" panose="05000000000000000000" pitchFamily="2" charset="2"/>
              <a:buChar char="Ø"/>
              <a:defRPr/>
            </a:pPr>
            <a:r>
              <a:rPr lang="zh-CN" altLang="en-US" sz="1200" dirty="0">
                <a:solidFill>
                  <a:schemeClr val="tx1"/>
                </a:solidFill>
                <a:uFill>
                  <a:solidFill>
                    <a:srgbClr val="CC0000"/>
                  </a:solidFill>
                </a:uFill>
                <a:latin typeface="微软雅黑" panose="020B0503020204020204" pitchFamily="34" charset="-122"/>
                <a:ea typeface="微软雅黑" panose="020B0503020204020204" pitchFamily="34" charset="-122"/>
              </a:rPr>
              <a:t>未组织制定本单位有限空间作业事故应急救援预案并开展应急演练。</a:t>
            </a:r>
            <a:endParaRPr lang="en-US" altLang="zh-CN" sz="1200" dirty="0">
              <a:solidFill>
                <a:schemeClr val="tx1"/>
              </a:solidFill>
              <a:uFill>
                <a:solidFill>
                  <a:srgbClr val="CC0000"/>
                </a:solidFill>
              </a:uFill>
              <a:latin typeface="微软雅黑" panose="020B0503020204020204" pitchFamily="34" charset="-122"/>
              <a:ea typeface="微软雅黑" panose="020B0503020204020204" pitchFamily="34" charset="-122"/>
            </a:endParaRPr>
          </a:p>
          <a:p>
            <a:pPr>
              <a:lnSpc>
                <a:spcPct val="130000"/>
              </a:lnSpc>
              <a:buFontTx/>
              <a:buNone/>
              <a:defRPr/>
            </a:pPr>
            <a:r>
              <a:rPr lang="zh-CN" altLang="en-US" sz="15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涉嫌重大责任事故罪，移交司法机关追究刑事责任！</a:t>
            </a:r>
            <a:endParaRPr lang="zh-CN" altLang="en-US" sz="15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6324" name="图片 4" descr="02bcc9169d15d94dd12a6d027eef0ce"/>
          <p:cNvPicPr>
            <a:picLocks noChangeAspect="1" noChangeArrowheads="1"/>
          </p:cNvPicPr>
          <p:nvPr/>
        </p:nvPicPr>
        <p:blipFill>
          <a:blip r:embed="rId1" cstate="print"/>
          <a:srcRect/>
          <a:stretch>
            <a:fillRect/>
          </a:stretch>
        </p:blipFill>
        <p:spPr bwMode="auto">
          <a:xfrm>
            <a:off x="827088" y="2860675"/>
            <a:ext cx="1822450" cy="1820863"/>
          </a:xfrm>
          <a:prstGeom prst="rect">
            <a:avLst/>
          </a:prstGeom>
          <a:noFill/>
          <a:ln w="9525">
            <a:noFill/>
            <a:miter lim="800000"/>
            <a:headEnd/>
            <a:tailEnd/>
          </a:ln>
        </p:spPr>
      </p:pic>
      <p:sp>
        <p:nvSpPr>
          <p:cNvPr id="56325" name="文本框 16"/>
          <p:cNvSpPr txBox="1">
            <a:spLocks noChangeArrowheads="1"/>
          </p:cNvSpPr>
          <p:nvPr/>
        </p:nvSpPr>
        <p:spPr bwMode="auto">
          <a:xfrm>
            <a:off x="1331913" y="4732338"/>
            <a:ext cx="936625" cy="253916"/>
          </a:xfrm>
          <a:prstGeom prst="rect">
            <a:avLst/>
          </a:prstGeom>
          <a:noFill/>
          <a:ln w="9525">
            <a:noFill/>
            <a:miter lim="800000"/>
          </a:ln>
        </p:spPr>
        <p:txBody>
          <a:bodyPr lIns="68580" tIns="34290" rIns="68580" bIns="34290">
            <a:spAutoFit/>
          </a:bodyPr>
          <a:lstStyle/>
          <a:p>
            <a:pPr algn="ctr"/>
            <a:r>
              <a:rPr lang="zh-CN" altLang="en-US" sz="1200" dirty="0">
                <a:latin typeface="微软雅黑" panose="020B0503020204020204" pitchFamily="34" charset="-122"/>
                <a:ea typeface="微软雅黑" panose="020B0503020204020204" pitchFamily="34" charset="-122"/>
                <a:sym typeface="+mn-ea"/>
              </a:rPr>
              <a:t>涉事浮渣池</a:t>
            </a:r>
            <a:endParaRPr lang="zh-CN" altLang="en-US" sz="1200" dirty="0">
              <a:latin typeface="微软雅黑" panose="020B0503020204020204" pitchFamily="34" charset="-122"/>
              <a:ea typeface="微软雅黑" panose="020B0503020204020204" pitchFamily="34" charset="-122"/>
              <a:sym typeface="+mn-ea"/>
            </a:endParaRPr>
          </a:p>
        </p:txBody>
      </p:sp>
      <p:sp>
        <p:nvSpPr>
          <p:cNvPr id="56326" name="TextBox 5"/>
          <p:cNvSpPr txBox="1">
            <a:spLocks noChangeArrowheads="1"/>
          </p:cNvSpPr>
          <p:nvPr/>
        </p:nvSpPr>
        <p:spPr bwMode="auto">
          <a:xfrm>
            <a:off x="0" y="142875"/>
            <a:ext cx="9144000"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en-US" sz="2400" b="1">
                <a:solidFill>
                  <a:schemeClr val="bg1"/>
                </a:solidFill>
                <a:latin typeface="微软雅黑" panose="020B0503020204020204" pitchFamily="34" charset="-122"/>
                <a:ea typeface="微软雅黑" panose="020B0503020204020204" pitchFamily="34" charset="-122"/>
                <a:sym typeface="+mn-ea"/>
              </a:rPr>
              <a:t>“关键少数”职责落实</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56328"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矩形 1"/>
          <p:cNvSpPr>
            <a:spLocks noChangeArrowheads="1"/>
          </p:cNvSpPr>
          <p:nvPr/>
        </p:nvSpPr>
        <p:spPr bwMode="auto">
          <a:xfrm>
            <a:off x="1768475" y="1708150"/>
            <a:ext cx="5875338" cy="2678113"/>
          </a:xfrm>
          <a:prstGeom prst="rect">
            <a:avLst/>
          </a:prstGeom>
          <a:noFill/>
          <a:ln w="9525">
            <a:noFill/>
            <a:miter lim="800000"/>
          </a:ln>
        </p:spPr>
        <p:txBody>
          <a:bodyPr>
            <a:spAutoFit/>
          </a:bodyPr>
          <a:lstStyle/>
          <a:p>
            <a:pPr eaLnBrk="0" hangingPunct="0">
              <a:lnSpc>
                <a:spcPct val="200000"/>
              </a:lnSpc>
            </a:pPr>
            <a:r>
              <a:rPr lang="zh-CN" altLang="en-US" sz="2800" b="1">
                <a:latin typeface="微软雅黑" panose="020B0503020204020204" pitchFamily="34" charset="-122"/>
                <a:ea typeface="微软雅黑" panose="020B0503020204020204" pitchFamily="34" charset="-122"/>
              </a:rPr>
              <a:t>一、</a:t>
            </a:r>
            <a:r>
              <a:rPr lang="en-US" altLang="zh-CN" sz="2800" b="1">
                <a:latin typeface="微软雅黑" panose="020B0503020204020204" pitchFamily="34" charset="-122"/>
                <a:ea typeface="微软雅黑" panose="020B0503020204020204" pitchFamily="34" charset="-122"/>
              </a:rPr>
              <a:t>2023</a:t>
            </a:r>
            <a:r>
              <a:rPr lang="zh-CN" altLang="en-US" sz="2800" b="1">
                <a:latin typeface="微软雅黑" panose="020B0503020204020204" pitchFamily="34" charset="-122"/>
                <a:ea typeface="微软雅黑" panose="020B0503020204020204" pitchFamily="34" charset="-122"/>
              </a:rPr>
              <a:t>年专家指导服务工作安排</a:t>
            </a:r>
            <a:endParaRPr lang="en-US" altLang="zh-CN" sz="2800" b="1">
              <a:latin typeface="微软雅黑" panose="020B0503020204020204" pitchFamily="34" charset="-122"/>
              <a:ea typeface="微软雅黑" panose="020B0503020204020204" pitchFamily="34" charset="-122"/>
            </a:endParaRPr>
          </a:p>
          <a:p>
            <a:pPr eaLnBrk="0" hangingPunct="0">
              <a:lnSpc>
                <a:spcPct val="200000"/>
              </a:lnSpc>
            </a:pPr>
            <a:r>
              <a:rPr lang="zh-CN" altLang="en-US" sz="2800" b="1">
                <a:latin typeface="微软雅黑" panose="020B0503020204020204" pitchFamily="34" charset="-122"/>
                <a:ea typeface="微软雅黑" panose="020B0503020204020204" pitchFamily="34" charset="-122"/>
              </a:rPr>
              <a:t>二、有限空间作业安全基础知识</a:t>
            </a:r>
            <a:endParaRPr lang="en-US" altLang="zh-CN" sz="2800" b="1">
              <a:latin typeface="微软雅黑" panose="020B0503020204020204" pitchFamily="34" charset="-122"/>
              <a:ea typeface="微软雅黑" panose="020B0503020204020204" pitchFamily="34" charset="-122"/>
            </a:endParaRPr>
          </a:p>
          <a:p>
            <a:pPr eaLnBrk="0" hangingPunct="0">
              <a:lnSpc>
                <a:spcPct val="200000"/>
              </a:lnSpc>
            </a:pPr>
            <a:r>
              <a:rPr lang="zh-CN" altLang="en-US" sz="2800" b="1">
                <a:latin typeface="微软雅黑" panose="020B0503020204020204" pitchFamily="34" charset="-122"/>
                <a:ea typeface="微软雅黑" panose="020B0503020204020204" pitchFamily="34" charset="-122"/>
              </a:rPr>
              <a:t>三、专家指导服务重点事项 </a:t>
            </a:r>
            <a:endParaRPr lang="zh-CN" altLang="zh-CN" sz="2800" b="1">
              <a:latin typeface="微软雅黑" panose="020B0503020204020204" pitchFamily="34" charset="-122"/>
              <a:ea typeface="微软雅黑" panose="020B0503020204020204" pitchFamily="34" charset="-122"/>
            </a:endParaRPr>
          </a:p>
        </p:txBody>
      </p:sp>
      <p:sp>
        <p:nvSpPr>
          <p:cNvPr id="28674" name="MH_Others_1"/>
          <p:cNvSpPr txBox="1">
            <a:spLocks noChangeArrowheads="1"/>
          </p:cNvSpPr>
          <p:nvPr>
            <p:custDataLst>
              <p:tags r:id="rId1"/>
            </p:custDataLst>
          </p:nvPr>
        </p:nvSpPr>
        <p:spPr bwMode="auto">
          <a:xfrm>
            <a:off x="3240088" y="1276350"/>
            <a:ext cx="2663825" cy="554038"/>
          </a:xfrm>
          <a:prstGeom prst="rect">
            <a:avLst/>
          </a:prstGeom>
          <a:noFill/>
          <a:ln w="9525">
            <a:noFill/>
            <a:miter lim="800000"/>
          </a:ln>
        </p:spPr>
        <p:txBody>
          <a:bodyPr lIns="0" tIns="0" rIns="0" bIns="0" anchor="ctr">
            <a:spAutoFit/>
          </a:bodyPr>
          <a:lstStyle/>
          <a:p>
            <a:pPr algn="ctr" eaLnBrk="0" hangingPunct="0"/>
            <a:r>
              <a:rPr lang="zh-CN" altLang="en-US" sz="3600" b="1">
                <a:solidFill>
                  <a:srgbClr val="FF0000"/>
                </a:solidFill>
                <a:ea typeface="微软雅黑" panose="020B0503020204020204" pitchFamily="34" charset="-122"/>
                <a:sym typeface="Arial" panose="020B0604020202020204" pitchFamily="34" charset="0"/>
              </a:rPr>
              <a:t>主要内容</a:t>
            </a:r>
            <a:endParaRPr lang="zh-CN" altLang="en-US" sz="3600" b="1">
              <a:solidFill>
                <a:srgbClr val="FF0000"/>
              </a:solidFill>
              <a:ea typeface="微软雅黑" panose="020B0503020204020204" pitchFamily="34" charset="-122"/>
              <a:sym typeface="Arial" panose="020B0604020202020204" pitchFamily="34" charset="0"/>
            </a:endParaRPr>
          </a:p>
        </p:txBody>
      </p:sp>
      <p:pic>
        <p:nvPicPr>
          <p:cNvPr id="28675" name="Picture 5"/>
          <p:cNvPicPr>
            <a:picLocks noChangeAspect="1" noChangeArrowheads="1"/>
          </p:cNvPicPr>
          <p:nvPr/>
        </p:nvPicPr>
        <p:blipFill>
          <a:blip r:embed="rId2" cstate="print"/>
          <a:srcRect/>
          <a:stretch>
            <a:fillRect/>
          </a:stretch>
        </p:blipFill>
        <p:spPr bwMode="auto">
          <a:xfrm>
            <a:off x="0" y="0"/>
            <a:ext cx="9144000" cy="989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22"/>
          <p:cNvSpPr txBox="1">
            <a:spLocks noChangeArrowheads="1"/>
          </p:cNvSpPr>
          <p:nvPr/>
        </p:nvSpPr>
        <p:spPr bwMode="auto">
          <a:xfrm>
            <a:off x="131763" y="942975"/>
            <a:ext cx="9012237" cy="428625"/>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rPr>
              <a:t>监护人员是企业有限空间作业安全的 “明白人”，其职责贯穿有限空间作业全过程。</a:t>
            </a:r>
            <a:endParaRPr lang="zh-CN" altLang="en-US" sz="1200">
              <a:latin typeface="微软雅黑" panose="020B0503020204020204" pitchFamily="34" charset="-122"/>
              <a:ea typeface="微软雅黑" panose="020B0503020204020204" pitchFamily="34" charset="-122"/>
            </a:endParaRPr>
          </a:p>
        </p:txBody>
      </p:sp>
      <p:sp>
        <p:nvSpPr>
          <p:cNvPr id="58370" name="TextBox 17"/>
          <p:cNvSpPr txBox="1">
            <a:spLocks noChangeArrowheads="1"/>
          </p:cNvSpPr>
          <p:nvPr/>
        </p:nvSpPr>
        <p:spPr bwMode="auto">
          <a:xfrm>
            <a:off x="749300" y="1439863"/>
            <a:ext cx="8070850" cy="1384300"/>
          </a:xfrm>
          <a:prstGeom prst="rect">
            <a:avLst/>
          </a:prstGeom>
          <a:noFill/>
          <a:ln w="9525">
            <a:noFill/>
            <a:miter lim="800000"/>
          </a:ln>
        </p:spPr>
        <p:txBody>
          <a:bodyPr lIns="68580" tIns="34290" rIns="68580" bIns="34290">
            <a:spAutoFit/>
          </a:bodyPr>
          <a:lstStyle/>
          <a:p>
            <a:pPr marL="257175" indent="-257175" algn="just" eaLnBrk="0" hangingPunct="0">
              <a:lnSpc>
                <a:spcPct val="200000"/>
              </a:lnSpc>
              <a:buClr>
                <a:srgbClr val="C00000"/>
              </a:buClr>
              <a:buFont typeface="Wingdings" panose="05000000000000000000" pitchFamily="2" charset="2"/>
              <a:buChar char="Ø"/>
            </a:pP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企业应当明确专门的</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监护人</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员负责有限空间作业安全。</a:t>
            </a:r>
            <a:endParaRPr lang="en-US"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监护人员</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应当</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掌握</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有限空间作业安全知识</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，并能正确选用</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气体检测报警</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仪</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、机械通风</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设备</a:t>
            </a:r>
            <a:r>
              <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、呼吸防护</a:t>
            </a:r>
            <a:r>
              <a:rPr lang="zh-CN" altLang="en-US"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用品等安全防护设备和应急救援装备。</a:t>
            </a:r>
            <a:endParaRPr lang="zh-CN" altLang="zh-CN" sz="15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371" name="TextBox 9"/>
          <p:cNvSpPr txBox="1">
            <a:spLocks noChangeArrowheads="1"/>
          </p:cNvSpPr>
          <p:nvPr/>
        </p:nvSpPr>
        <p:spPr bwMode="auto">
          <a:xfrm>
            <a:off x="749300" y="2763838"/>
            <a:ext cx="7854950" cy="1938337"/>
          </a:xfrm>
          <a:prstGeom prst="rect">
            <a:avLst/>
          </a:prstGeom>
          <a:noFill/>
          <a:ln w="9525">
            <a:noFill/>
            <a:miter lim="800000"/>
          </a:ln>
        </p:spPr>
        <p:txBody>
          <a:bodyPr>
            <a:spAutoFit/>
          </a:bodyPr>
          <a:lstStyle/>
          <a:p>
            <a:pPr marL="257175" indent="-257175" algn="just" eaLnBrk="0" hangingPunct="0">
              <a:lnSpc>
                <a:spcPct val="200000"/>
              </a:lnSpc>
              <a:buClr>
                <a:srgbClr val="C00000"/>
              </a:buClr>
              <a:buFont typeface="Wingdings" panose="05000000000000000000" pitchFamily="2" charset="2"/>
              <a:buChar char="Ø"/>
            </a:pPr>
            <a:r>
              <a:rPr lang="zh-CN" altLang="zh-CN" sz="1500">
                <a:latin typeface="微软雅黑" panose="020B0503020204020204" pitchFamily="34" charset="-122"/>
                <a:ea typeface="微软雅黑" panose="020B0503020204020204" pitchFamily="34" charset="-122"/>
                <a:sym typeface="宋体" panose="02010600030101010101" pitchFamily="2" charset="-122"/>
              </a:rPr>
              <a:t>作业前</a:t>
            </a:r>
            <a:r>
              <a:rPr lang="zh-CN" altLang="en-US" sz="1500">
                <a:latin typeface="微软雅黑" panose="020B0503020204020204" pitchFamily="34" charset="-122"/>
                <a:ea typeface="微软雅黑" panose="020B0503020204020204" pitchFamily="34" charset="-122"/>
                <a:sym typeface="宋体" panose="02010600030101010101" pitchFamily="2" charset="-122"/>
              </a:rPr>
              <a:t>，</a:t>
            </a:r>
            <a:r>
              <a:rPr lang="zh-CN" altLang="zh-CN" sz="1500">
                <a:latin typeface="微软雅黑" panose="020B0503020204020204" pitchFamily="34" charset="-122"/>
                <a:ea typeface="微软雅黑" panose="020B0503020204020204" pitchFamily="34" charset="-122"/>
                <a:sym typeface="宋体" panose="02010600030101010101" pitchFamily="2" charset="-122"/>
              </a:rPr>
              <a:t>监护人员</a:t>
            </a:r>
            <a:r>
              <a:rPr lang="zh-CN" altLang="en-US" sz="1500">
                <a:latin typeface="微软雅黑" panose="020B0503020204020204" pitchFamily="34" charset="-122"/>
                <a:ea typeface="微软雅黑" panose="020B0503020204020204" pitchFamily="34" charset="-122"/>
                <a:sym typeface="宋体" panose="02010600030101010101" pitchFamily="2" charset="-122"/>
              </a:rPr>
              <a:t>应当对</a:t>
            </a:r>
            <a:r>
              <a:rPr lang="zh-CN" altLang="zh-CN" sz="1500">
                <a:latin typeface="微软雅黑" panose="020B0503020204020204" pitchFamily="34" charset="-122"/>
                <a:ea typeface="微软雅黑" panose="020B0503020204020204" pitchFamily="34" charset="-122"/>
                <a:sym typeface="宋体" panose="02010600030101010101" pitchFamily="2" charset="-122"/>
              </a:rPr>
              <a:t>通风、检测等风险管控措施逐项进行确认，</a:t>
            </a:r>
            <a:r>
              <a:rPr lang="zh-CN" altLang="en-US" sz="1500">
                <a:latin typeface="微软雅黑" panose="020B0503020204020204" pitchFamily="34" charset="-122"/>
                <a:ea typeface="微软雅黑" panose="020B0503020204020204" pitchFamily="34" charset="-122"/>
                <a:sym typeface="宋体" panose="02010600030101010101" pitchFamily="2" charset="-122"/>
              </a:rPr>
              <a:t>确保各项风险管控措施落实到位</a:t>
            </a:r>
            <a:r>
              <a:rPr lang="zh-CN" altLang="zh-CN" sz="1500">
                <a:latin typeface="微软雅黑" panose="020B0503020204020204" pitchFamily="34" charset="-122"/>
                <a:ea typeface="微软雅黑" panose="020B0503020204020204" pitchFamily="34" charset="-122"/>
                <a:sym typeface="宋体" panose="02010600030101010101" pitchFamily="2" charset="-122"/>
              </a:rPr>
              <a:t>。</a:t>
            </a:r>
            <a:endParaRPr lang="zh-CN" altLang="zh-CN" sz="150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zh-CN" sz="1500">
                <a:latin typeface="微软雅黑" panose="020B0503020204020204" pitchFamily="34" charset="-122"/>
                <a:ea typeface="微软雅黑" panose="020B0503020204020204" pitchFamily="34" charset="-122"/>
                <a:sym typeface="宋体" panose="02010600030101010101" pitchFamily="2" charset="-122"/>
              </a:rPr>
              <a:t>作业过程中</a:t>
            </a:r>
            <a:r>
              <a:rPr lang="zh-CN" altLang="en-US" sz="1500">
                <a:latin typeface="微软雅黑" panose="020B0503020204020204" pitchFamily="34" charset="-122"/>
                <a:ea typeface="微软雅黑" panose="020B0503020204020204" pitchFamily="34" charset="-122"/>
                <a:sym typeface="宋体" panose="02010600030101010101" pitchFamily="2" charset="-122"/>
              </a:rPr>
              <a:t>，</a:t>
            </a:r>
            <a:r>
              <a:rPr lang="zh-CN" altLang="zh-CN" sz="1500">
                <a:latin typeface="微软雅黑" panose="020B0503020204020204" pitchFamily="34" charset="-122"/>
                <a:ea typeface="微软雅黑" panose="020B0503020204020204" pitchFamily="34" charset="-122"/>
                <a:sym typeface="宋体" panose="02010600030101010101" pitchFamily="2" charset="-122"/>
              </a:rPr>
              <a:t>监护人员</a:t>
            </a:r>
            <a:r>
              <a:rPr lang="zh-CN" altLang="en-US" sz="1500">
                <a:latin typeface="微软雅黑" panose="020B0503020204020204" pitchFamily="34" charset="-122"/>
                <a:ea typeface="微软雅黑" panose="020B0503020204020204" pitchFamily="34" charset="-122"/>
                <a:sym typeface="宋体" panose="02010600030101010101" pitchFamily="2" charset="-122"/>
              </a:rPr>
              <a:t>应当</a:t>
            </a:r>
            <a:r>
              <a:rPr lang="zh-CN" altLang="zh-CN" sz="1500">
                <a:latin typeface="微软雅黑" panose="020B0503020204020204" pitchFamily="34" charset="-122"/>
                <a:ea typeface="微软雅黑" panose="020B0503020204020204" pitchFamily="34" charset="-122"/>
                <a:sym typeface="宋体" panose="02010600030101010101" pitchFamily="2" charset="-122"/>
              </a:rPr>
              <a:t>全程进行监护，持续检测气体浓度并进行机械通风。</a:t>
            </a:r>
            <a:endParaRPr lang="zh-CN" altLang="zh-CN" sz="150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zh-CN" sz="1500">
                <a:latin typeface="微软雅黑" panose="020B0503020204020204" pitchFamily="34" charset="-122"/>
                <a:ea typeface="微软雅黑" panose="020B0503020204020204" pitchFamily="34" charset="-122"/>
                <a:sym typeface="宋体" panose="02010600030101010101" pitchFamily="2" charset="-122"/>
              </a:rPr>
              <a:t>当发现异常情况时</a:t>
            </a:r>
            <a:r>
              <a:rPr lang="zh-CN" altLang="en-US" sz="1500">
                <a:latin typeface="微软雅黑" panose="020B0503020204020204" pitchFamily="34" charset="-122"/>
                <a:ea typeface="微软雅黑" panose="020B0503020204020204" pitchFamily="34" charset="-122"/>
                <a:sym typeface="宋体" panose="02010600030101010101" pitchFamily="2" charset="-122"/>
              </a:rPr>
              <a:t>，</a:t>
            </a:r>
            <a:r>
              <a:rPr lang="zh-CN" altLang="zh-CN" sz="1500">
                <a:latin typeface="微软雅黑" panose="020B0503020204020204" pitchFamily="34" charset="-122"/>
                <a:ea typeface="微软雅黑" panose="020B0503020204020204" pitchFamily="34" charset="-122"/>
                <a:sym typeface="宋体" panose="02010600030101010101" pitchFamily="2" charset="-122"/>
              </a:rPr>
              <a:t>监护人员</a:t>
            </a:r>
            <a:r>
              <a:rPr lang="zh-CN" altLang="en-US" sz="1500">
                <a:latin typeface="微软雅黑" panose="020B0503020204020204" pitchFamily="34" charset="-122"/>
                <a:ea typeface="微软雅黑" panose="020B0503020204020204" pitchFamily="34" charset="-122"/>
                <a:sym typeface="宋体" panose="02010600030101010101" pitchFamily="2" charset="-122"/>
              </a:rPr>
              <a:t>应当</a:t>
            </a:r>
            <a:r>
              <a:rPr lang="zh-CN" altLang="zh-CN" sz="1500">
                <a:latin typeface="微软雅黑" panose="020B0503020204020204" pitchFamily="34" charset="-122"/>
                <a:ea typeface="微软雅黑" panose="020B0503020204020204" pitchFamily="34" charset="-122"/>
                <a:sym typeface="宋体" panose="02010600030101010101" pitchFamily="2" charset="-122"/>
              </a:rPr>
              <a:t>立即组织作业人员撤离现场</a:t>
            </a:r>
            <a:r>
              <a:rPr lang="zh-CN" altLang="en-US" sz="1500">
                <a:latin typeface="微软雅黑" panose="020B0503020204020204" pitchFamily="34" charset="-122"/>
                <a:ea typeface="微软雅黑" panose="020B0503020204020204" pitchFamily="34" charset="-122"/>
                <a:sym typeface="宋体" panose="02010600030101010101" pitchFamily="2" charset="-122"/>
              </a:rPr>
              <a:t>，阻止盲目施救。</a:t>
            </a:r>
            <a:endParaRPr lang="zh-CN" altLang="en-US"/>
          </a:p>
        </p:txBody>
      </p:sp>
      <p:sp>
        <p:nvSpPr>
          <p:cNvPr id="58372" name="TextBox 5"/>
          <p:cNvSpPr txBox="1">
            <a:spLocks noChangeArrowheads="1"/>
          </p:cNvSpPr>
          <p:nvPr/>
        </p:nvSpPr>
        <p:spPr bwMode="auto">
          <a:xfrm>
            <a:off x="0" y="142875"/>
            <a:ext cx="9144000"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en-US" sz="2400" b="1">
                <a:solidFill>
                  <a:schemeClr val="bg1"/>
                </a:solidFill>
                <a:latin typeface="微软雅黑" panose="020B0503020204020204" pitchFamily="34" charset="-122"/>
                <a:ea typeface="微软雅黑" panose="020B0503020204020204" pitchFamily="34" charset="-122"/>
                <a:sym typeface="+mn-ea"/>
              </a:rPr>
              <a:t>“关键少数”职责落实</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58374"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文本框 2"/>
          <p:cNvSpPr txBox="1">
            <a:spLocks noChangeArrowheads="1"/>
          </p:cNvSpPr>
          <p:nvPr/>
        </p:nvSpPr>
        <p:spPr bwMode="auto">
          <a:xfrm>
            <a:off x="196850" y="1004888"/>
            <a:ext cx="3536950" cy="374650"/>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latin typeface="微软雅黑" panose="020B0503020204020204" pitchFamily="34" charset="-122"/>
                <a:ea typeface="微软雅黑" panose="020B0503020204020204" pitchFamily="34" charset="-122"/>
              </a:rPr>
              <a:t>方式方法</a:t>
            </a:r>
            <a:endParaRPr lang="en-US" altLang="zh-CN">
              <a:latin typeface="微软雅黑" panose="020B0503020204020204" pitchFamily="34" charset="-122"/>
              <a:ea typeface="微软雅黑" panose="020B0503020204020204" pitchFamily="34" charset="-122"/>
            </a:endParaRPr>
          </a:p>
        </p:txBody>
      </p:sp>
      <p:sp>
        <p:nvSpPr>
          <p:cNvPr id="9" name="矩形: 圆角 3"/>
          <p:cNvSpPr/>
          <p:nvPr>
            <p:custDataLst>
              <p:tags r:id="rId1"/>
            </p:custDataLst>
          </p:nvPr>
        </p:nvSpPr>
        <p:spPr>
          <a:xfrm>
            <a:off x="1377950" y="1774825"/>
            <a:ext cx="1177925" cy="379413"/>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查阅资料</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矩形: 圆角 18"/>
          <p:cNvSpPr/>
          <p:nvPr>
            <p:custDataLst>
              <p:tags r:id="rId2"/>
            </p:custDataLst>
          </p:nvPr>
        </p:nvSpPr>
        <p:spPr>
          <a:xfrm>
            <a:off x="1381125" y="3435350"/>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沟通交流</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圆角 27"/>
          <p:cNvSpPr/>
          <p:nvPr>
            <p:custDataLst>
              <p:tags r:id="rId3"/>
            </p:custDataLst>
          </p:nvPr>
        </p:nvSpPr>
        <p:spPr>
          <a:xfrm>
            <a:off x="2836863" y="1492250"/>
            <a:ext cx="5254625" cy="863600"/>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60421" name="文本框 19"/>
          <p:cNvSpPr txBox="1">
            <a:spLocks noChangeArrowheads="1"/>
          </p:cNvSpPr>
          <p:nvPr>
            <p:custDataLst>
              <p:tags r:id="rId4"/>
            </p:custDataLst>
          </p:nvPr>
        </p:nvSpPr>
        <p:spPr bwMode="auto">
          <a:xfrm>
            <a:off x="2927350" y="1566863"/>
            <a:ext cx="5067300" cy="738187"/>
          </a:xfrm>
          <a:prstGeom prst="rect">
            <a:avLst/>
          </a:prstGeom>
          <a:noFill/>
          <a:ln w="9525">
            <a:noFill/>
            <a:miter lim="800000"/>
          </a:ln>
        </p:spPr>
        <p:txBody>
          <a:bodyPr>
            <a:spAutoFit/>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宋体" panose="02010600030101010101" pitchFamily="2" charset="-122"/>
              </a:rPr>
              <a:t>主要负责人是否依法履行有限空间作业安全管理职责。</a:t>
            </a:r>
            <a:endParaRPr lang="zh-CN" altLang="en-US" sz="1400">
              <a:latin typeface="微软雅黑" panose="020B0503020204020204" pitchFamily="34" charset="-122"/>
              <a:ea typeface="微软雅黑" panose="020B0503020204020204" pitchFamily="34" charset="-122"/>
            </a:endParaRPr>
          </a:p>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宋体" panose="02010600030101010101" pitchFamily="2" charset="-122"/>
              </a:rPr>
              <a:t>监护人是否落实有限空间作业现场安全管理职责。</a:t>
            </a:r>
            <a:endParaRPr lang="zh-CN" altLang="en-US" sz="1400">
              <a:latin typeface="宋体" panose="02010600030101010101" pitchFamily="2" charset="-122"/>
            </a:endParaRPr>
          </a:p>
        </p:txBody>
      </p:sp>
      <p:sp>
        <p:nvSpPr>
          <p:cNvPr id="18" name="矩形: 圆角 28"/>
          <p:cNvSpPr/>
          <p:nvPr>
            <p:custDataLst>
              <p:tags r:id="rId5"/>
            </p:custDataLst>
          </p:nvPr>
        </p:nvSpPr>
        <p:spPr>
          <a:xfrm>
            <a:off x="2836863" y="2500313"/>
            <a:ext cx="5289550" cy="2303462"/>
          </a:xfrm>
          <a:prstGeom prst="roundRect">
            <a:avLst>
              <a:gd name="adj" fmla="val 7631"/>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19" name="等腰三角形 18"/>
          <p:cNvSpPr/>
          <p:nvPr>
            <p:custDataLst>
              <p:tags r:id="rId6"/>
            </p:custDataLst>
          </p:nvPr>
        </p:nvSpPr>
        <p:spPr>
          <a:xfrm rot="16200000">
            <a:off x="2653506" y="1881982"/>
            <a:ext cx="198437"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20" name="等腰三角形 19"/>
          <p:cNvSpPr/>
          <p:nvPr>
            <p:custDataLst>
              <p:tags r:id="rId7"/>
            </p:custDataLst>
          </p:nvPr>
        </p:nvSpPr>
        <p:spPr>
          <a:xfrm rot="16200000">
            <a:off x="2652712" y="3538538"/>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60425" name="文本框 21"/>
          <p:cNvSpPr txBox="1">
            <a:spLocks noChangeArrowheads="1"/>
          </p:cNvSpPr>
          <p:nvPr>
            <p:custDataLst>
              <p:tags r:id="rId8"/>
            </p:custDataLst>
          </p:nvPr>
        </p:nvSpPr>
        <p:spPr bwMode="auto">
          <a:xfrm>
            <a:off x="2946400" y="2640013"/>
            <a:ext cx="5041900" cy="1990725"/>
          </a:xfrm>
          <a:prstGeom prst="rect">
            <a:avLst/>
          </a:prstGeom>
          <a:noFill/>
          <a:ln w="9525">
            <a:noFill/>
            <a:miter lim="800000"/>
          </a:ln>
        </p:spPr>
        <p:txBody>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宋体" panose="02010600030101010101" pitchFamily="2" charset="-122"/>
              </a:rPr>
              <a:t>与主要负责人沟通，了解其对有限空间作业安全风险认知，以及存在中毒风险有限空间作业的风险管控情况。</a:t>
            </a:r>
            <a:endParaRPr lang="zh-CN" altLang="en-US" sz="1400">
              <a:latin typeface="微软雅黑" panose="020B0503020204020204" pitchFamily="34" charset="-122"/>
              <a:ea typeface="微软雅黑" panose="020B0503020204020204" pitchFamily="34" charset="-122"/>
            </a:endParaRPr>
          </a:p>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宋体" panose="02010600030101010101" pitchFamily="2" charset="-122"/>
              </a:rPr>
              <a:t>与监护人沟通，了解其对有限空间作业安全知识、防护设备操作技能掌握以及职责落实情况。</a:t>
            </a:r>
            <a:endParaRPr lang="en-US" altLang="zh-CN" sz="1400">
              <a:latin typeface="微软雅黑" panose="020B0503020204020204" pitchFamily="34" charset="-122"/>
              <a:ea typeface="微软雅黑" panose="020B0503020204020204" pitchFamily="34" charset="-122"/>
            </a:endParaRPr>
          </a:p>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宋体" panose="02010600030101010101" pitchFamily="2" charset="-122"/>
              </a:rPr>
              <a:t>与作业人员沟通，了解企业主要负责人、监护人履行安全生产职责的情况。</a:t>
            </a:r>
            <a:endParaRPr lang="zh-CN" altLang="en-US" sz="1400">
              <a:latin typeface="宋体" panose="02010600030101010101" pitchFamily="2" charset="-122"/>
            </a:endParaRPr>
          </a:p>
        </p:txBody>
      </p:sp>
      <p:sp>
        <p:nvSpPr>
          <p:cNvPr id="60426" name="TextBox 5"/>
          <p:cNvSpPr txBox="1">
            <a:spLocks noChangeArrowheads="1"/>
          </p:cNvSpPr>
          <p:nvPr/>
        </p:nvSpPr>
        <p:spPr bwMode="auto">
          <a:xfrm>
            <a:off x="0" y="142875"/>
            <a:ext cx="9144000"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en-US" sz="2400" b="1">
                <a:solidFill>
                  <a:schemeClr val="bg1"/>
                </a:solidFill>
                <a:latin typeface="微软雅黑" panose="020B0503020204020204" pitchFamily="34" charset="-122"/>
                <a:ea typeface="微软雅黑" panose="020B0503020204020204" pitchFamily="34" charset="-122"/>
                <a:sym typeface="+mn-ea"/>
              </a:rPr>
              <a:t>“关键少数”职责落实</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60428"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22"/>
          <p:cNvSpPr txBox="1">
            <a:spLocks noChangeArrowheads="1"/>
          </p:cNvSpPr>
          <p:nvPr/>
        </p:nvSpPr>
        <p:spPr bwMode="auto">
          <a:xfrm>
            <a:off x="539750" y="949325"/>
            <a:ext cx="7974013" cy="754063"/>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sym typeface="+mn-ea"/>
              </a:rPr>
              <a:t>有限空间作业安全管理制度是建立和维护企业有限空间作业安全生产秩序，确保有限空间作业规范性和有序性的基本保障。</a:t>
            </a:r>
            <a:endParaRPr lang="zh-CN" altLang="en-US" sz="1300">
              <a:latin typeface="微软雅黑" panose="020B0503020204020204" pitchFamily="34" charset="-122"/>
              <a:ea typeface="微软雅黑" panose="020B0503020204020204" pitchFamily="34" charset="-122"/>
            </a:endParaRPr>
          </a:p>
        </p:txBody>
      </p:sp>
      <p:sp>
        <p:nvSpPr>
          <p:cNvPr id="62466" name="TextBox 13"/>
          <p:cNvSpPr txBox="1">
            <a:spLocks noChangeArrowheads="1"/>
          </p:cNvSpPr>
          <p:nvPr/>
        </p:nvSpPr>
        <p:spPr bwMode="auto">
          <a:xfrm>
            <a:off x="576263" y="1765300"/>
            <a:ext cx="8142287" cy="1454150"/>
          </a:xfrm>
          <a:prstGeom prst="rect">
            <a:avLst/>
          </a:prstGeom>
          <a:noFill/>
          <a:ln w="9525">
            <a:noFill/>
            <a:miter lim="800000"/>
          </a:ln>
        </p:spPr>
        <p:txBody>
          <a:bodyPr lIns="68580" tIns="34290" rIns="68580" bIns="34290">
            <a:spAutoFit/>
          </a:bodyPr>
          <a:lstStyle/>
          <a:p>
            <a:pPr marL="257175" indent="-257175" algn="just" eaLnBrk="0" hangingPunct="0">
              <a:lnSpc>
                <a:spcPct val="200000"/>
              </a:lnSpc>
              <a:buClr>
                <a:srgbClr val="C00000"/>
              </a:buClr>
              <a:buFont typeface="Wingdings" panose="05000000000000000000" pitchFamily="2" charset="2"/>
              <a:buChar char="Ø"/>
            </a:pPr>
            <a:r>
              <a:rPr lang="zh-CN" altLang="zh-CN" sz="1500">
                <a:latin typeface="微软雅黑" panose="020B0503020204020204" pitchFamily="34" charset="-122"/>
                <a:ea typeface="微软雅黑" panose="020B0503020204020204" pitchFamily="34" charset="-122"/>
                <a:sym typeface="宋体" panose="02010600030101010101" pitchFamily="2" charset="-122"/>
              </a:rPr>
              <a:t>企业应当制定有限空间</a:t>
            </a:r>
            <a:r>
              <a:rPr lang="zh-CN" altLang="en-US" sz="1500">
                <a:latin typeface="微软雅黑" panose="020B0503020204020204" pitchFamily="34" charset="-122"/>
                <a:ea typeface="微软雅黑" panose="020B0503020204020204" pitchFamily="34" charset="-122"/>
                <a:sym typeface="宋体" panose="02010600030101010101" pitchFamily="2" charset="-122"/>
              </a:rPr>
              <a:t>作业</a:t>
            </a:r>
            <a:r>
              <a:rPr lang="zh-CN" altLang="zh-CN" sz="1500">
                <a:latin typeface="微软雅黑" panose="020B0503020204020204" pitchFamily="34" charset="-122"/>
                <a:ea typeface="微软雅黑" panose="020B0503020204020204" pitchFamily="34" charset="-122"/>
                <a:sym typeface="宋体" panose="02010600030101010101" pitchFamily="2" charset="-122"/>
              </a:rPr>
              <a:t>安全管理制度，明确安全培训、作业审批、操作规程和应急</a:t>
            </a:r>
            <a:r>
              <a:rPr lang="zh-CN" altLang="en-US" sz="1500">
                <a:latin typeface="微软雅黑" panose="020B0503020204020204" pitchFamily="34" charset="-122"/>
                <a:ea typeface="微软雅黑" panose="020B0503020204020204" pitchFamily="34" charset="-122"/>
                <a:sym typeface="宋体" panose="02010600030101010101" pitchFamily="2" charset="-122"/>
              </a:rPr>
              <a:t>管理</a:t>
            </a:r>
            <a:r>
              <a:rPr lang="zh-CN" altLang="zh-CN" sz="1500">
                <a:latin typeface="微软雅黑" panose="020B0503020204020204" pitchFamily="34" charset="-122"/>
                <a:ea typeface="微软雅黑" panose="020B0503020204020204" pitchFamily="34" charset="-122"/>
                <a:sym typeface="宋体" panose="02010600030101010101" pitchFamily="2" charset="-122"/>
              </a:rPr>
              <a:t>等方面的要求。</a:t>
            </a:r>
            <a:endParaRPr lang="zh-CN" altLang="zh-CN" sz="150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zh-CN" sz="1500">
                <a:latin typeface="微软雅黑" panose="020B0503020204020204" pitchFamily="34" charset="-122"/>
                <a:ea typeface="微软雅黑" panose="020B0503020204020204" pitchFamily="34" charset="-122"/>
                <a:sym typeface="宋体" panose="02010600030101010101" pitchFamily="2" charset="-122"/>
              </a:rPr>
              <a:t>有限空间</a:t>
            </a:r>
            <a:r>
              <a:rPr lang="zh-CN" altLang="en-US" sz="1500">
                <a:latin typeface="微软雅黑" panose="020B0503020204020204" pitchFamily="34" charset="-122"/>
                <a:ea typeface="微软雅黑" panose="020B0503020204020204" pitchFamily="34" charset="-122"/>
                <a:sym typeface="宋体" panose="02010600030101010101" pitchFamily="2" charset="-122"/>
              </a:rPr>
              <a:t>作业</a:t>
            </a:r>
            <a:r>
              <a:rPr lang="zh-CN" altLang="zh-CN" sz="1500">
                <a:latin typeface="微软雅黑" panose="020B0503020204020204" pitchFamily="34" charset="-122"/>
                <a:ea typeface="微软雅黑" panose="020B0503020204020204" pitchFamily="34" charset="-122"/>
                <a:sym typeface="宋体" panose="02010600030101010101" pitchFamily="2" charset="-122"/>
              </a:rPr>
              <a:t>安全管理制度应当符合企业实际情况，具</a:t>
            </a:r>
            <a:r>
              <a:rPr lang="zh-CN" altLang="en-US" sz="1500">
                <a:latin typeface="微软雅黑" panose="020B0503020204020204" pitchFamily="34" charset="-122"/>
                <a:ea typeface="微软雅黑" panose="020B0503020204020204" pitchFamily="34" charset="-122"/>
                <a:sym typeface="宋体" panose="02010600030101010101" pitchFamily="2" charset="-122"/>
              </a:rPr>
              <a:t>有</a:t>
            </a:r>
            <a:r>
              <a:rPr lang="zh-CN" altLang="zh-CN" sz="1500">
                <a:latin typeface="微软雅黑" panose="020B0503020204020204" pitchFamily="34" charset="-122"/>
                <a:ea typeface="微软雅黑" panose="020B0503020204020204" pitchFamily="34" charset="-122"/>
                <a:sym typeface="宋体" panose="02010600030101010101" pitchFamily="2" charset="-122"/>
              </a:rPr>
              <a:t>科学性、针对性和可操作性。</a:t>
            </a:r>
            <a:endParaRPr lang="zh-CN" altLang="zh-CN" sz="1500">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任意多边形 9"/>
          <p:cNvSpPr/>
          <p:nvPr>
            <p:custDataLst>
              <p:tags r:id="rId1"/>
            </p:custDataLst>
          </p:nvPr>
        </p:nvSpPr>
        <p:spPr>
          <a:xfrm>
            <a:off x="1408113" y="3411538"/>
            <a:ext cx="2174875" cy="1400175"/>
          </a:xfrm>
          <a:custGeom>
            <a:avLst/>
            <a:gdLst>
              <a:gd name="connsiteX0" fmla="*/ 2809648 w 2917172"/>
              <a:gd name="connsiteY0" fmla="*/ 458124 h 2293671"/>
              <a:gd name="connsiteX1" fmla="*/ 2781501 w 2917172"/>
              <a:gd name="connsiteY1" fmla="*/ 486271 h 2293671"/>
              <a:gd name="connsiteX2" fmla="*/ 2809648 w 2917172"/>
              <a:gd name="connsiteY2" fmla="*/ 514418 h 2293671"/>
              <a:gd name="connsiteX3" fmla="*/ 2837795 w 2917172"/>
              <a:gd name="connsiteY3" fmla="*/ 486271 h 2293671"/>
              <a:gd name="connsiteX4" fmla="*/ 2809648 w 2917172"/>
              <a:gd name="connsiteY4" fmla="*/ 458124 h 2293671"/>
              <a:gd name="connsiteX5" fmla="*/ 2697060 w 2917172"/>
              <a:gd name="connsiteY5" fmla="*/ 458124 h 2293671"/>
              <a:gd name="connsiteX6" fmla="*/ 2668913 w 2917172"/>
              <a:gd name="connsiteY6" fmla="*/ 486271 h 2293671"/>
              <a:gd name="connsiteX7" fmla="*/ 2697060 w 2917172"/>
              <a:gd name="connsiteY7" fmla="*/ 514418 h 2293671"/>
              <a:gd name="connsiteX8" fmla="*/ 2725207 w 2917172"/>
              <a:gd name="connsiteY8" fmla="*/ 486271 h 2293671"/>
              <a:gd name="connsiteX9" fmla="*/ 2697060 w 2917172"/>
              <a:gd name="connsiteY9" fmla="*/ 458124 h 2293671"/>
              <a:gd name="connsiteX10" fmla="*/ 2584471 w 2917172"/>
              <a:gd name="connsiteY10" fmla="*/ 458124 h 2293671"/>
              <a:gd name="connsiteX11" fmla="*/ 2556324 w 2917172"/>
              <a:gd name="connsiteY11" fmla="*/ 486271 h 2293671"/>
              <a:gd name="connsiteX12" fmla="*/ 2584471 w 2917172"/>
              <a:gd name="connsiteY12" fmla="*/ 514418 h 2293671"/>
              <a:gd name="connsiteX13" fmla="*/ 2612618 w 2917172"/>
              <a:gd name="connsiteY13" fmla="*/ 486271 h 2293671"/>
              <a:gd name="connsiteX14" fmla="*/ 2584471 w 2917172"/>
              <a:gd name="connsiteY14" fmla="*/ 458124 h 2293671"/>
              <a:gd name="connsiteX15" fmla="*/ 2471883 w 2917172"/>
              <a:gd name="connsiteY15" fmla="*/ 458124 h 2293671"/>
              <a:gd name="connsiteX16" fmla="*/ 2443736 w 2917172"/>
              <a:gd name="connsiteY16" fmla="*/ 486271 h 2293671"/>
              <a:gd name="connsiteX17" fmla="*/ 2471883 w 2917172"/>
              <a:gd name="connsiteY17" fmla="*/ 514418 h 2293671"/>
              <a:gd name="connsiteX18" fmla="*/ 2500029 w 2917172"/>
              <a:gd name="connsiteY18" fmla="*/ 486271 h 2293671"/>
              <a:gd name="connsiteX19" fmla="*/ 2471883 w 2917172"/>
              <a:gd name="connsiteY19" fmla="*/ 458124 h 2293671"/>
              <a:gd name="connsiteX20" fmla="*/ 2359294 w 2917172"/>
              <a:gd name="connsiteY20" fmla="*/ 458124 h 2293671"/>
              <a:gd name="connsiteX21" fmla="*/ 2331147 w 2917172"/>
              <a:gd name="connsiteY21" fmla="*/ 486271 h 2293671"/>
              <a:gd name="connsiteX22" fmla="*/ 2359294 w 2917172"/>
              <a:gd name="connsiteY22" fmla="*/ 514418 h 2293671"/>
              <a:gd name="connsiteX23" fmla="*/ 2387441 w 2917172"/>
              <a:gd name="connsiteY23" fmla="*/ 486271 h 2293671"/>
              <a:gd name="connsiteX24" fmla="*/ 2359294 w 2917172"/>
              <a:gd name="connsiteY24" fmla="*/ 458124 h 2293671"/>
              <a:gd name="connsiteX25" fmla="*/ 2246705 w 2917172"/>
              <a:gd name="connsiteY25" fmla="*/ 458124 h 2293671"/>
              <a:gd name="connsiteX26" fmla="*/ 2218559 w 2917172"/>
              <a:gd name="connsiteY26" fmla="*/ 486271 h 2293671"/>
              <a:gd name="connsiteX27" fmla="*/ 2246705 w 2917172"/>
              <a:gd name="connsiteY27" fmla="*/ 514418 h 2293671"/>
              <a:gd name="connsiteX28" fmla="*/ 2274852 w 2917172"/>
              <a:gd name="connsiteY28" fmla="*/ 486271 h 2293671"/>
              <a:gd name="connsiteX29" fmla="*/ 2246705 w 2917172"/>
              <a:gd name="connsiteY29" fmla="*/ 458124 h 2293671"/>
              <a:gd name="connsiteX30" fmla="*/ 2134117 w 2917172"/>
              <a:gd name="connsiteY30" fmla="*/ 458124 h 2293671"/>
              <a:gd name="connsiteX31" fmla="*/ 2105970 w 2917172"/>
              <a:gd name="connsiteY31" fmla="*/ 486271 h 2293671"/>
              <a:gd name="connsiteX32" fmla="*/ 2134117 w 2917172"/>
              <a:gd name="connsiteY32" fmla="*/ 514418 h 2293671"/>
              <a:gd name="connsiteX33" fmla="*/ 2162264 w 2917172"/>
              <a:gd name="connsiteY33" fmla="*/ 486271 h 2293671"/>
              <a:gd name="connsiteX34" fmla="*/ 2134117 w 2917172"/>
              <a:gd name="connsiteY34" fmla="*/ 458124 h 2293671"/>
              <a:gd name="connsiteX35" fmla="*/ 2021528 w 2917172"/>
              <a:gd name="connsiteY35" fmla="*/ 458124 h 2293671"/>
              <a:gd name="connsiteX36" fmla="*/ 1993382 w 2917172"/>
              <a:gd name="connsiteY36" fmla="*/ 486271 h 2293671"/>
              <a:gd name="connsiteX37" fmla="*/ 2021528 w 2917172"/>
              <a:gd name="connsiteY37" fmla="*/ 514418 h 2293671"/>
              <a:gd name="connsiteX38" fmla="*/ 2049675 w 2917172"/>
              <a:gd name="connsiteY38" fmla="*/ 486271 h 2293671"/>
              <a:gd name="connsiteX39" fmla="*/ 2021528 w 2917172"/>
              <a:gd name="connsiteY39" fmla="*/ 458124 h 2293671"/>
              <a:gd name="connsiteX40" fmla="*/ 1908940 w 2917172"/>
              <a:gd name="connsiteY40" fmla="*/ 458124 h 2293671"/>
              <a:gd name="connsiteX41" fmla="*/ 1880793 w 2917172"/>
              <a:gd name="connsiteY41" fmla="*/ 486271 h 2293671"/>
              <a:gd name="connsiteX42" fmla="*/ 1908940 w 2917172"/>
              <a:gd name="connsiteY42" fmla="*/ 514418 h 2293671"/>
              <a:gd name="connsiteX43" fmla="*/ 1937087 w 2917172"/>
              <a:gd name="connsiteY43" fmla="*/ 486271 h 2293671"/>
              <a:gd name="connsiteX44" fmla="*/ 1908940 w 2917172"/>
              <a:gd name="connsiteY44" fmla="*/ 458124 h 2293671"/>
              <a:gd name="connsiteX45" fmla="*/ 1796351 w 2917172"/>
              <a:gd name="connsiteY45" fmla="*/ 458124 h 2293671"/>
              <a:gd name="connsiteX46" fmla="*/ 1768204 w 2917172"/>
              <a:gd name="connsiteY46" fmla="*/ 486271 h 2293671"/>
              <a:gd name="connsiteX47" fmla="*/ 1796351 w 2917172"/>
              <a:gd name="connsiteY47" fmla="*/ 514418 h 2293671"/>
              <a:gd name="connsiteX48" fmla="*/ 1824498 w 2917172"/>
              <a:gd name="connsiteY48" fmla="*/ 486271 h 2293671"/>
              <a:gd name="connsiteX49" fmla="*/ 1796351 w 2917172"/>
              <a:gd name="connsiteY49" fmla="*/ 458124 h 2293671"/>
              <a:gd name="connsiteX50" fmla="*/ 1683763 w 2917172"/>
              <a:gd name="connsiteY50" fmla="*/ 458124 h 2293671"/>
              <a:gd name="connsiteX51" fmla="*/ 1655616 w 2917172"/>
              <a:gd name="connsiteY51" fmla="*/ 486271 h 2293671"/>
              <a:gd name="connsiteX52" fmla="*/ 1683763 w 2917172"/>
              <a:gd name="connsiteY52" fmla="*/ 514418 h 2293671"/>
              <a:gd name="connsiteX53" fmla="*/ 1711910 w 2917172"/>
              <a:gd name="connsiteY53" fmla="*/ 486271 h 2293671"/>
              <a:gd name="connsiteX54" fmla="*/ 1683763 w 2917172"/>
              <a:gd name="connsiteY54" fmla="*/ 458124 h 2293671"/>
              <a:gd name="connsiteX55" fmla="*/ 1571174 w 2917172"/>
              <a:gd name="connsiteY55" fmla="*/ 458124 h 2293671"/>
              <a:gd name="connsiteX56" fmla="*/ 1543027 w 2917172"/>
              <a:gd name="connsiteY56" fmla="*/ 486271 h 2293671"/>
              <a:gd name="connsiteX57" fmla="*/ 1571174 w 2917172"/>
              <a:gd name="connsiteY57" fmla="*/ 514418 h 2293671"/>
              <a:gd name="connsiteX58" fmla="*/ 1599321 w 2917172"/>
              <a:gd name="connsiteY58" fmla="*/ 486271 h 2293671"/>
              <a:gd name="connsiteX59" fmla="*/ 1571174 w 2917172"/>
              <a:gd name="connsiteY59" fmla="*/ 458124 h 2293671"/>
              <a:gd name="connsiteX60" fmla="*/ 1458586 w 2917172"/>
              <a:gd name="connsiteY60" fmla="*/ 458124 h 2293671"/>
              <a:gd name="connsiteX61" fmla="*/ 1430439 w 2917172"/>
              <a:gd name="connsiteY61" fmla="*/ 486271 h 2293671"/>
              <a:gd name="connsiteX62" fmla="*/ 1458586 w 2917172"/>
              <a:gd name="connsiteY62" fmla="*/ 514418 h 2293671"/>
              <a:gd name="connsiteX63" fmla="*/ 1486733 w 2917172"/>
              <a:gd name="connsiteY63" fmla="*/ 486271 h 2293671"/>
              <a:gd name="connsiteX64" fmla="*/ 1458586 w 2917172"/>
              <a:gd name="connsiteY64" fmla="*/ 458124 h 2293671"/>
              <a:gd name="connsiteX65" fmla="*/ 1345997 w 2917172"/>
              <a:gd name="connsiteY65" fmla="*/ 458124 h 2293671"/>
              <a:gd name="connsiteX66" fmla="*/ 1317850 w 2917172"/>
              <a:gd name="connsiteY66" fmla="*/ 486271 h 2293671"/>
              <a:gd name="connsiteX67" fmla="*/ 1345997 w 2917172"/>
              <a:gd name="connsiteY67" fmla="*/ 514418 h 2293671"/>
              <a:gd name="connsiteX68" fmla="*/ 1374144 w 2917172"/>
              <a:gd name="connsiteY68" fmla="*/ 486271 h 2293671"/>
              <a:gd name="connsiteX69" fmla="*/ 1345997 w 2917172"/>
              <a:gd name="connsiteY69" fmla="*/ 458124 h 2293671"/>
              <a:gd name="connsiteX70" fmla="*/ 1233409 w 2917172"/>
              <a:gd name="connsiteY70" fmla="*/ 458124 h 2293671"/>
              <a:gd name="connsiteX71" fmla="*/ 1205262 w 2917172"/>
              <a:gd name="connsiteY71" fmla="*/ 486271 h 2293671"/>
              <a:gd name="connsiteX72" fmla="*/ 1233409 w 2917172"/>
              <a:gd name="connsiteY72" fmla="*/ 514418 h 2293671"/>
              <a:gd name="connsiteX73" fmla="*/ 1261556 w 2917172"/>
              <a:gd name="connsiteY73" fmla="*/ 486271 h 2293671"/>
              <a:gd name="connsiteX74" fmla="*/ 1233409 w 2917172"/>
              <a:gd name="connsiteY74" fmla="*/ 458124 h 2293671"/>
              <a:gd name="connsiteX75" fmla="*/ 1120820 w 2917172"/>
              <a:gd name="connsiteY75" fmla="*/ 458124 h 2293671"/>
              <a:gd name="connsiteX76" fmla="*/ 1092673 w 2917172"/>
              <a:gd name="connsiteY76" fmla="*/ 486271 h 2293671"/>
              <a:gd name="connsiteX77" fmla="*/ 1120820 w 2917172"/>
              <a:gd name="connsiteY77" fmla="*/ 514418 h 2293671"/>
              <a:gd name="connsiteX78" fmla="*/ 1148967 w 2917172"/>
              <a:gd name="connsiteY78" fmla="*/ 486271 h 2293671"/>
              <a:gd name="connsiteX79" fmla="*/ 1120820 w 2917172"/>
              <a:gd name="connsiteY79" fmla="*/ 458124 h 2293671"/>
              <a:gd name="connsiteX80" fmla="*/ 1008232 w 2917172"/>
              <a:gd name="connsiteY80" fmla="*/ 458124 h 2293671"/>
              <a:gd name="connsiteX81" fmla="*/ 980085 w 2917172"/>
              <a:gd name="connsiteY81" fmla="*/ 486271 h 2293671"/>
              <a:gd name="connsiteX82" fmla="*/ 1008232 w 2917172"/>
              <a:gd name="connsiteY82" fmla="*/ 514418 h 2293671"/>
              <a:gd name="connsiteX83" fmla="*/ 1036379 w 2917172"/>
              <a:gd name="connsiteY83" fmla="*/ 486271 h 2293671"/>
              <a:gd name="connsiteX84" fmla="*/ 1008232 w 2917172"/>
              <a:gd name="connsiteY84" fmla="*/ 458124 h 2293671"/>
              <a:gd name="connsiteX85" fmla="*/ 895643 w 2917172"/>
              <a:gd name="connsiteY85" fmla="*/ 458124 h 2293671"/>
              <a:gd name="connsiteX86" fmla="*/ 867496 w 2917172"/>
              <a:gd name="connsiteY86" fmla="*/ 486271 h 2293671"/>
              <a:gd name="connsiteX87" fmla="*/ 895643 w 2917172"/>
              <a:gd name="connsiteY87" fmla="*/ 514418 h 2293671"/>
              <a:gd name="connsiteX88" fmla="*/ 923790 w 2917172"/>
              <a:gd name="connsiteY88" fmla="*/ 486271 h 2293671"/>
              <a:gd name="connsiteX89" fmla="*/ 895643 w 2917172"/>
              <a:gd name="connsiteY89" fmla="*/ 458124 h 2293671"/>
              <a:gd name="connsiteX90" fmla="*/ 783055 w 2917172"/>
              <a:gd name="connsiteY90" fmla="*/ 458124 h 2293671"/>
              <a:gd name="connsiteX91" fmla="*/ 754908 w 2917172"/>
              <a:gd name="connsiteY91" fmla="*/ 486271 h 2293671"/>
              <a:gd name="connsiteX92" fmla="*/ 783055 w 2917172"/>
              <a:gd name="connsiteY92" fmla="*/ 514418 h 2293671"/>
              <a:gd name="connsiteX93" fmla="*/ 811202 w 2917172"/>
              <a:gd name="connsiteY93" fmla="*/ 486271 h 2293671"/>
              <a:gd name="connsiteX94" fmla="*/ 783055 w 2917172"/>
              <a:gd name="connsiteY94" fmla="*/ 458124 h 2293671"/>
              <a:gd name="connsiteX95" fmla="*/ 670467 w 2917172"/>
              <a:gd name="connsiteY95" fmla="*/ 458124 h 2293671"/>
              <a:gd name="connsiteX96" fmla="*/ 642320 w 2917172"/>
              <a:gd name="connsiteY96" fmla="*/ 486271 h 2293671"/>
              <a:gd name="connsiteX97" fmla="*/ 670467 w 2917172"/>
              <a:gd name="connsiteY97" fmla="*/ 514418 h 2293671"/>
              <a:gd name="connsiteX98" fmla="*/ 698614 w 2917172"/>
              <a:gd name="connsiteY98" fmla="*/ 486271 h 2293671"/>
              <a:gd name="connsiteX99" fmla="*/ 670467 w 2917172"/>
              <a:gd name="connsiteY99" fmla="*/ 458124 h 2293671"/>
              <a:gd name="connsiteX100" fmla="*/ 557878 w 2917172"/>
              <a:gd name="connsiteY100" fmla="*/ 458124 h 2293671"/>
              <a:gd name="connsiteX101" fmla="*/ 529732 w 2917172"/>
              <a:gd name="connsiteY101" fmla="*/ 486271 h 2293671"/>
              <a:gd name="connsiteX102" fmla="*/ 557878 w 2917172"/>
              <a:gd name="connsiteY102" fmla="*/ 514418 h 2293671"/>
              <a:gd name="connsiteX103" fmla="*/ 586025 w 2917172"/>
              <a:gd name="connsiteY103" fmla="*/ 486271 h 2293671"/>
              <a:gd name="connsiteX104" fmla="*/ 557878 w 2917172"/>
              <a:gd name="connsiteY104" fmla="*/ 458124 h 2293671"/>
              <a:gd name="connsiteX105" fmla="*/ 445290 w 2917172"/>
              <a:gd name="connsiteY105" fmla="*/ 458124 h 2293671"/>
              <a:gd name="connsiteX106" fmla="*/ 417143 w 2917172"/>
              <a:gd name="connsiteY106" fmla="*/ 486271 h 2293671"/>
              <a:gd name="connsiteX107" fmla="*/ 445290 w 2917172"/>
              <a:gd name="connsiteY107" fmla="*/ 514418 h 2293671"/>
              <a:gd name="connsiteX108" fmla="*/ 473437 w 2917172"/>
              <a:gd name="connsiteY108" fmla="*/ 486271 h 2293671"/>
              <a:gd name="connsiteX109" fmla="*/ 445290 w 2917172"/>
              <a:gd name="connsiteY109" fmla="*/ 458124 h 2293671"/>
              <a:gd name="connsiteX110" fmla="*/ 332701 w 2917172"/>
              <a:gd name="connsiteY110" fmla="*/ 458124 h 2293671"/>
              <a:gd name="connsiteX111" fmla="*/ 304554 w 2917172"/>
              <a:gd name="connsiteY111" fmla="*/ 486271 h 2293671"/>
              <a:gd name="connsiteX112" fmla="*/ 332701 w 2917172"/>
              <a:gd name="connsiteY112" fmla="*/ 514418 h 2293671"/>
              <a:gd name="connsiteX113" fmla="*/ 360848 w 2917172"/>
              <a:gd name="connsiteY113" fmla="*/ 486271 h 2293671"/>
              <a:gd name="connsiteX114" fmla="*/ 332701 w 2917172"/>
              <a:gd name="connsiteY114" fmla="*/ 458124 h 2293671"/>
              <a:gd name="connsiteX115" fmla="*/ 220113 w 2917172"/>
              <a:gd name="connsiteY115" fmla="*/ 458124 h 2293671"/>
              <a:gd name="connsiteX116" fmla="*/ 191966 w 2917172"/>
              <a:gd name="connsiteY116" fmla="*/ 486271 h 2293671"/>
              <a:gd name="connsiteX117" fmla="*/ 220113 w 2917172"/>
              <a:gd name="connsiteY117" fmla="*/ 514418 h 2293671"/>
              <a:gd name="connsiteX118" fmla="*/ 248260 w 2917172"/>
              <a:gd name="connsiteY118" fmla="*/ 486271 h 2293671"/>
              <a:gd name="connsiteX119" fmla="*/ 220113 w 2917172"/>
              <a:gd name="connsiteY119" fmla="*/ 458124 h 2293671"/>
              <a:gd name="connsiteX120" fmla="*/ 107525 w 2917172"/>
              <a:gd name="connsiteY120" fmla="*/ 458124 h 2293671"/>
              <a:gd name="connsiteX121" fmla="*/ 79378 w 2917172"/>
              <a:gd name="connsiteY121" fmla="*/ 486271 h 2293671"/>
              <a:gd name="connsiteX122" fmla="*/ 107525 w 2917172"/>
              <a:gd name="connsiteY122" fmla="*/ 514418 h 2293671"/>
              <a:gd name="connsiteX123" fmla="*/ 135672 w 2917172"/>
              <a:gd name="connsiteY123" fmla="*/ 486271 h 2293671"/>
              <a:gd name="connsiteX124" fmla="*/ 107525 w 2917172"/>
              <a:gd name="connsiteY124" fmla="*/ 458124 h 2293671"/>
              <a:gd name="connsiteX125" fmla="*/ 0 w 2917172"/>
              <a:gd name="connsiteY125" fmla="*/ 0 h 2293671"/>
              <a:gd name="connsiteX126" fmla="*/ 2916000 w 2917172"/>
              <a:gd name="connsiteY126" fmla="*/ 0 h 2293671"/>
              <a:gd name="connsiteX127" fmla="*/ 2916000 w 2917172"/>
              <a:gd name="connsiteY127" fmla="*/ 142874 h 2293671"/>
              <a:gd name="connsiteX128" fmla="*/ 2917172 w 2917172"/>
              <a:gd name="connsiteY128" fmla="*/ 142874 h 2293671"/>
              <a:gd name="connsiteX129" fmla="*/ 2917172 w 2917172"/>
              <a:gd name="connsiteY129" fmla="*/ 244204 h 2293671"/>
              <a:gd name="connsiteX130" fmla="*/ 2917172 w 2917172"/>
              <a:gd name="connsiteY130" fmla="*/ 304439 h 2293671"/>
              <a:gd name="connsiteX131" fmla="*/ 2917172 w 2917172"/>
              <a:gd name="connsiteY131" fmla="*/ 460222 h 2293671"/>
              <a:gd name="connsiteX132" fmla="*/ 2902334 w 2917172"/>
              <a:gd name="connsiteY132" fmla="*/ 466368 h 2293671"/>
              <a:gd name="connsiteX133" fmla="*/ 2894090 w 2917172"/>
              <a:gd name="connsiteY133" fmla="*/ 486271 h 2293671"/>
              <a:gd name="connsiteX134" fmla="*/ 2902334 w 2917172"/>
              <a:gd name="connsiteY134" fmla="*/ 506174 h 2293671"/>
              <a:gd name="connsiteX135" fmla="*/ 2917172 w 2917172"/>
              <a:gd name="connsiteY135" fmla="*/ 512321 h 2293671"/>
              <a:gd name="connsiteX136" fmla="*/ 2917172 w 2917172"/>
              <a:gd name="connsiteY136" fmla="*/ 2246668 h 2293671"/>
              <a:gd name="connsiteX137" fmla="*/ 2905193 w 2917172"/>
              <a:gd name="connsiteY137" fmla="*/ 2249087 h 2293671"/>
              <a:gd name="connsiteX138" fmla="*/ 2876883 w 2917172"/>
              <a:gd name="connsiteY138" fmla="*/ 2277398 h 2293671"/>
              <a:gd name="connsiteX139" fmla="*/ 2873597 w 2917172"/>
              <a:gd name="connsiteY139" fmla="*/ 2293671 h 2293671"/>
              <a:gd name="connsiteX140" fmla="*/ 2824605 w 2917172"/>
              <a:gd name="connsiteY140" fmla="*/ 2293671 h 2293671"/>
              <a:gd name="connsiteX141" fmla="*/ 2821320 w 2917172"/>
              <a:gd name="connsiteY141" fmla="*/ 2277398 h 2293671"/>
              <a:gd name="connsiteX142" fmla="*/ 2772302 w 2917172"/>
              <a:gd name="connsiteY142" fmla="*/ 2244906 h 2293671"/>
              <a:gd name="connsiteX143" fmla="*/ 2723284 w 2917172"/>
              <a:gd name="connsiteY143" fmla="*/ 2277398 h 2293671"/>
              <a:gd name="connsiteX144" fmla="*/ 2719998 w 2917172"/>
              <a:gd name="connsiteY144" fmla="*/ 2293671 h 2293671"/>
              <a:gd name="connsiteX145" fmla="*/ 2671010 w 2917172"/>
              <a:gd name="connsiteY145" fmla="*/ 2293671 h 2293671"/>
              <a:gd name="connsiteX146" fmla="*/ 2667725 w 2917172"/>
              <a:gd name="connsiteY146" fmla="*/ 2277398 h 2293671"/>
              <a:gd name="connsiteX147" fmla="*/ 2618707 w 2917172"/>
              <a:gd name="connsiteY147" fmla="*/ 2244906 h 2293671"/>
              <a:gd name="connsiteX148" fmla="*/ 2569690 w 2917172"/>
              <a:gd name="connsiteY148" fmla="*/ 2277398 h 2293671"/>
              <a:gd name="connsiteX149" fmla="*/ 2566404 w 2917172"/>
              <a:gd name="connsiteY149" fmla="*/ 2293671 h 2293671"/>
              <a:gd name="connsiteX150" fmla="*/ 2517416 w 2917172"/>
              <a:gd name="connsiteY150" fmla="*/ 2293671 h 2293671"/>
              <a:gd name="connsiteX151" fmla="*/ 2514131 w 2917172"/>
              <a:gd name="connsiteY151" fmla="*/ 2277398 h 2293671"/>
              <a:gd name="connsiteX152" fmla="*/ 2465113 w 2917172"/>
              <a:gd name="connsiteY152" fmla="*/ 2244906 h 2293671"/>
              <a:gd name="connsiteX153" fmla="*/ 2416095 w 2917172"/>
              <a:gd name="connsiteY153" fmla="*/ 2277398 h 2293671"/>
              <a:gd name="connsiteX154" fmla="*/ 2412810 w 2917172"/>
              <a:gd name="connsiteY154" fmla="*/ 2293671 h 2293671"/>
              <a:gd name="connsiteX155" fmla="*/ 2363821 w 2917172"/>
              <a:gd name="connsiteY155" fmla="*/ 2293671 h 2293671"/>
              <a:gd name="connsiteX156" fmla="*/ 2360536 w 2917172"/>
              <a:gd name="connsiteY156" fmla="*/ 2277398 h 2293671"/>
              <a:gd name="connsiteX157" fmla="*/ 2311518 w 2917172"/>
              <a:gd name="connsiteY157" fmla="*/ 2244906 h 2293671"/>
              <a:gd name="connsiteX158" fmla="*/ 2262501 w 2917172"/>
              <a:gd name="connsiteY158" fmla="*/ 2277398 h 2293671"/>
              <a:gd name="connsiteX159" fmla="*/ 2259215 w 2917172"/>
              <a:gd name="connsiteY159" fmla="*/ 2293671 h 2293671"/>
              <a:gd name="connsiteX160" fmla="*/ 2210227 w 2917172"/>
              <a:gd name="connsiteY160" fmla="*/ 2293671 h 2293671"/>
              <a:gd name="connsiteX161" fmla="*/ 2206941 w 2917172"/>
              <a:gd name="connsiteY161" fmla="*/ 2277398 h 2293671"/>
              <a:gd name="connsiteX162" fmla="*/ 2157923 w 2917172"/>
              <a:gd name="connsiteY162" fmla="*/ 2244906 h 2293671"/>
              <a:gd name="connsiteX163" fmla="*/ 2108906 w 2917172"/>
              <a:gd name="connsiteY163" fmla="*/ 2277398 h 2293671"/>
              <a:gd name="connsiteX164" fmla="*/ 2105620 w 2917172"/>
              <a:gd name="connsiteY164" fmla="*/ 2293671 h 2293671"/>
              <a:gd name="connsiteX165" fmla="*/ 2056632 w 2917172"/>
              <a:gd name="connsiteY165" fmla="*/ 2293671 h 2293671"/>
              <a:gd name="connsiteX166" fmla="*/ 2053346 w 2917172"/>
              <a:gd name="connsiteY166" fmla="*/ 2277398 h 2293671"/>
              <a:gd name="connsiteX167" fmla="*/ 2004329 w 2917172"/>
              <a:gd name="connsiteY167" fmla="*/ 2244906 h 2293671"/>
              <a:gd name="connsiteX168" fmla="*/ 1955312 w 2917172"/>
              <a:gd name="connsiteY168" fmla="*/ 2277398 h 2293671"/>
              <a:gd name="connsiteX169" fmla="*/ 1952026 w 2917172"/>
              <a:gd name="connsiteY169" fmla="*/ 2293671 h 2293671"/>
              <a:gd name="connsiteX170" fmla="*/ 1903038 w 2917172"/>
              <a:gd name="connsiteY170" fmla="*/ 2293671 h 2293671"/>
              <a:gd name="connsiteX171" fmla="*/ 1899752 w 2917172"/>
              <a:gd name="connsiteY171" fmla="*/ 2277398 h 2293671"/>
              <a:gd name="connsiteX172" fmla="*/ 1850734 w 2917172"/>
              <a:gd name="connsiteY172" fmla="*/ 2244906 h 2293671"/>
              <a:gd name="connsiteX173" fmla="*/ 1801717 w 2917172"/>
              <a:gd name="connsiteY173" fmla="*/ 2277398 h 2293671"/>
              <a:gd name="connsiteX174" fmla="*/ 1798431 w 2917172"/>
              <a:gd name="connsiteY174" fmla="*/ 2293671 h 2293671"/>
              <a:gd name="connsiteX175" fmla="*/ 1749443 w 2917172"/>
              <a:gd name="connsiteY175" fmla="*/ 2293671 h 2293671"/>
              <a:gd name="connsiteX176" fmla="*/ 1746158 w 2917172"/>
              <a:gd name="connsiteY176" fmla="*/ 2277398 h 2293671"/>
              <a:gd name="connsiteX177" fmla="*/ 1697140 w 2917172"/>
              <a:gd name="connsiteY177" fmla="*/ 2244906 h 2293671"/>
              <a:gd name="connsiteX178" fmla="*/ 1648123 w 2917172"/>
              <a:gd name="connsiteY178" fmla="*/ 2277398 h 2293671"/>
              <a:gd name="connsiteX179" fmla="*/ 1644837 w 2917172"/>
              <a:gd name="connsiteY179" fmla="*/ 2293671 h 2293671"/>
              <a:gd name="connsiteX180" fmla="*/ 1595849 w 2917172"/>
              <a:gd name="connsiteY180" fmla="*/ 2293671 h 2293671"/>
              <a:gd name="connsiteX181" fmla="*/ 1592563 w 2917172"/>
              <a:gd name="connsiteY181" fmla="*/ 2277398 h 2293671"/>
              <a:gd name="connsiteX182" fmla="*/ 1543545 w 2917172"/>
              <a:gd name="connsiteY182" fmla="*/ 2244906 h 2293671"/>
              <a:gd name="connsiteX183" fmla="*/ 1494528 w 2917172"/>
              <a:gd name="connsiteY183" fmla="*/ 2277398 h 2293671"/>
              <a:gd name="connsiteX184" fmla="*/ 1491242 w 2917172"/>
              <a:gd name="connsiteY184" fmla="*/ 2293671 h 2293671"/>
              <a:gd name="connsiteX185" fmla="*/ 1442254 w 2917172"/>
              <a:gd name="connsiteY185" fmla="*/ 2293671 h 2293671"/>
              <a:gd name="connsiteX186" fmla="*/ 1438969 w 2917172"/>
              <a:gd name="connsiteY186" fmla="*/ 2277398 h 2293671"/>
              <a:gd name="connsiteX187" fmla="*/ 1389951 w 2917172"/>
              <a:gd name="connsiteY187" fmla="*/ 2244906 h 2293671"/>
              <a:gd name="connsiteX188" fmla="*/ 1340933 w 2917172"/>
              <a:gd name="connsiteY188" fmla="*/ 2277398 h 2293671"/>
              <a:gd name="connsiteX189" fmla="*/ 1337648 w 2917172"/>
              <a:gd name="connsiteY189" fmla="*/ 2293671 h 2293671"/>
              <a:gd name="connsiteX190" fmla="*/ 1288659 w 2917172"/>
              <a:gd name="connsiteY190" fmla="*/ 2293671 h 2293671"/>
              <a:gd name="connsiteX191" fmla="*/ 1285374 w 2917172"/>
              <a:gd name="connsiteY191" fmla="*/ 2277398 h 2293671"/>
              <a:gd name="connsiteX192" fmla="*/ 1236356 w 2917172"/>
              <a:gd name="connsiteY192" fmla="*/ 2244906 h 2293671"/>
              <a:gd name="connsiteX193" fmla="*/ 1187339 w 2917172"/>
              <a:gd name="connsiteY193" fmla="*/ 2277398 h 2293671"/>
              <a:gd name="connsiteX194" fmla="*/ 1184053 w 2917172"/>
              <a:gd name="connsiteY194" fmla="*/ 2293671 h 2293671"/>
              <a:gd name="connsiteX195" fmla="*/ 1135065 w 2917172"/>
              <a:gd name="connsiteY195" fmla="*/ 2293671 h 2293671"/>
              <a:gd name="connsiteX196" fmla="*/ 1131780 w 2917172"/>
              <a:gd name="connsiteY196" fmla="*/ 2277398 h 2293671"/>
              <a:gd name="connsiteX197" fmla="*/ 1082762 w 2917172"/>
              <a:gd name="connsiteY197" fmla="*/ 2244906 h 2293671"/>
              <a:gd name="connsiteX198" fmla="*/ 1033744 w 2917172"/>
              <a:gd name="connsiteY198" fmla="*/ 2277398 h 2293671"/>
              <a:gd name="connsiteX199" fmla="*/ 1030458 w 2917172"/>
              <a:gd name="connsiteY199" fmla="*/ 2293671 h 2293671"/>
              <a:gd name="connsiteX200" fmla="*/ 981470 w 2917172"/>
              <a:gd name="connsiteY200" fmla="*/ 2293671 h 2293671"/>
              <a:gd name="connsiteX201" fmla="*/ 978185 w 2917172"/>
              <a:gd name="connsiteY201" fmla="*/ 2277398 h 2293671"/>
              <a:gd name="connsiteX202" fmla="*/ 929167 w 2917172"/>
              <a:gd name="connsiteY202" fmla="*/ 2244906 h 2293671"/>
              <a:gd name="connsiteX203" fmla="*/ 880150 w 2917172"/>
              <a:gd name="connsiteY203" fmla="*/ 2277398 h 2293671"/>
              <a:gd name="connsiteX204" fmla="*/ 876864 w 2917172"/>
              <a:gd name="connsiteY204" fmla="*/ 2293671 h 2293671"/>
              <a:gd name="connsiteX205" fmla="*/ 827876 w 2917172"/>
              <a:gd name="connsiteY205" fmla="*/ 2293671 h 2293671"/>
              <a:gd name="connsiteX206" fmla="*/ 824591 w 2917172"/>
              <a:gd name="connsiteY206" fmla="*/ 2277398 h 2293671"/>
              <a:gd name="connsiteX207" fmla="*/ 775573 w 2917172"/>
              <a:gd name="connsiteY207" fmla="*/ 2244906 h 2293671"/>
              <a:gd name="connsiteX208" fmla="*/ 726556 w 2917172"/>
              <a:gd name="connsiteY208" fmla="*/ 2277398 h 2293671"/>
              <a:gd name="connsiteX209" fmla="*/ 723270 w 2917172"/>
              <a:gd name="connsiteY209" fmla="*/ 2293671 h 2293671"/>
              <a:gd name="connsiteX210" fmla="*/ 674282 w 2917172"/>
              <a:gd name="connsiteY210" fmla="*/ 2293671 h 2293671"/>
              <a:gd name="connsiteX211" fmla="*/ 670997 w 2917172"/>
              <a:gd name="connsiteY211" fmla="*/ 2277398 h 2293671"/>
              <a:gd name="connsiteX212" fmla="*/ 621979 w 2917172"/>
              <a:gd name="connsiteY212" fmla="*/ 2244906 h 2293671"/>
              <a:gd name="connsiteX213" fmla="*/ 572961 w 2917172"/>
              <a:gd name="connsiteY213" fmla="*/ 2277398 h 2293671"/>
              <a:gd name="connsiteX214" fmla="*/ 569675 w 2917172"/>
              <a:gd name="connsiteY214" fmla="*/ 2293671 h 2293671"/>
              <a:gd name="connsiteX215" fmla="*/ 520687 w 2917172"/>
              <a:gd name="connsiteY215" fmla="*/ 2293671 h 2293671"/>
              <a:gd name="connsiteX216" fmla="*/ 517401 w 2917172"/>
              <a:gd name="connsiteY216" fmla="*/ 2277398 h 2293671"/>
              <a:gd name="connsiteX217" fmla="*/ 468384 w 2917172"/>
              <a:gd name="connsiteY217" fmla="*/ 2244906 h 2293671"/>
              <a:gd name="connsiteX218" fmla="*/ 419367 w 2917172"/>
              <a:gd name="connsiteY218" fmla="*/ 2277398 h 2293671"/>
              <a:gd name="connsiteX219" fmla="*/ 416081 w 2917172"/>
              <a:gd name="connsiteY219" fmla="*/ 2293671 h 2293671"/>
              <a:gd name="connsiteX220" fmla="*/ 367093 w 2917172"/>
              <a:gd name="connsiteY220" fmla="*/ 2293671 h 2293671"/>
              <a:gd name="connsiteX221" fmla="*/ 363807 w 2917172"/>
              <a:gd name="connsiteY221" fmla="*/ 2277398 h 2293671"/>
              <a:gd name="connsiteX222" fmla="*/ 314790 w 2917172"/>
              <a:gd name="connsiteY222" fmla="*/ 2244906 h 2293671"/>
              <a:gd name="connsiteX223" fmla="*/ 265772 w 2917172"/>
              <a:gd name="connsiteY223" fmla="*/ 2277398 h 2293671"/>
              <a:gd name="connsiteX224" fmla="*/ 262486 w 2917172"/>
              <a:gd name="connsiteY224" fmla="*/ 2293671 h 2293671"/>
              <a:gd name="connsiteX225" fmla="*/ 213498 w 2917172"/>
              <a:gd name="connsiteY225" fmla="*/ 2293671 h 2293671"/>
              <a:gd name="connsiteX226" fmla="*/ 210213 w 2917172"/>
              <a:gd name="connsiteY226" fmla="*/ 2277398 h 2293671"/>
              <a:gd name="connsiteX227" fmla="*/ 161196 w 2917172"/>
              <a:gd name="connsiteY227" fmla="*/ 2244906 h 2293671"/>
              <a:gd name="connsiteX228" fmla="*/ 112178 w 2917172"/>
              <a:gd name="connsiteY228" fmla="*/ 2277398 h 2293671"/>
              <a:gd name="connsiteX229" fmla="*/ 108892 w 2917172"/>
              <a:gd name="connsiteY229" fmla="*/ 2293671 h 2293671"/>
              <a:gd name="connsiteX230" fmla="*/ 59904 w 2917172"/>
              <a:gd name="connsiteY230" fmla="*/ 2293671 h 2293671"/>
              <a:gd name="connsiteX231" fmla="*/ 56618 w 2917172"/>
              <a:gd name="connsiteY231" fmla="*/ 2277398 h 2293671"/>
              <a:gd name="connsiteX232" fmla="*/ 7600 w 2917172"/>
              <a:gd name="connsiteY232" fmla="*/ 2244906 h 2293671"/>
              <a:gd name="connsiteX233" fmla="*/ 0 w 2917172"/>
              <a:gd name="connsiteY233" fmla="*/ 2246441 h 2293671"/>
              <a:gd name="connsiteX234" fmla="*/ 0 w 2917172"/>
              <a:gd name="connsiteY234" fmla="*/ 512321 h 2293671"/>
              <a:gd name="connsiteX235" fmla="*/ 14839 w 2917172"/>
              <a:gd name="connsiteY235" fmla="*/ 506174 h 2293671"/>
              <a:gd name="connsiteX236" fmla="*/ 23083 w 2917172"/>
              <a:gd name="connsiteY236" fmla="*/ 486271 h 2293671"/>
              <a:gd name="connsiteX237" fmla="*/ 14839 w 2917172"/>
              <a:gd name="connsiteY237" fmla="*/ 466368 h 2293671"/>
              <a:gd name="connsiteX238" fmla="*/ 0 w 2917172"/>
              <a:gd name="connsiteY238" fmla="*/ 460222 h 2293671"/>
              <a:gd name="connsiteX239" fmla="*/ 0 w 2917172"/>
              <a:gd name="connsiteY239" fmla="*/ 371475 h 2293671"/>
              <a:gd name="connsiteX240" fmla="*/ 0 w 2917172"/>
              <a:gd name="connsiteY240" fmla="*/ 304439 h 2293671"/>
              <a:gd name="connsiteX241" fmla="*/ 0 w 2917172"/>
              <a:gd name="connsiteY241" fmla="*/ 244204 h 2293671"/>
              <a:gd name="connsiteX242" fmla="*/ 0 w 2917172"/>
              <a:gd name="connsiteY242" fmla="*/ 142874 h 22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17172" h="2293671">
                <a:moveTo>
                  <a:pt x="2809648" y="458124"/>
                </a:moveTo>
                <a:cubicBezTo>
                  <a:pt x="2794103" y="458124"/>
                  <a:pt x="2781501" y="470726"/>
                  <a:pt x="2781501" y="486271"/>
                </a:cubicBezTo>
                <a:cubicBezTo>
                  <a:pt x="2781501" y="501817"/>
                  <a:pt x="2794103" y="514418"/>
                  <a:pt x="2809648" y="514418"/>
                </a:cubicBezTo>
                <a:cubicBezTo>
                  <a:pt x="2825193" y="514418"/>
                  <a:pt x="2837795" y="501817"/>
                  <a:pt x="2837795" y="486271"/>
                </a:cubicBezTo>
                <a:cubicBezTo>
                  <a:pt x="2837795" y="470726"/>
                  <a:pt x="2825193" y="458124"/>
                  <a:pt x="2809648" y="458124"/>
                </a:cubicBezTo>
                <a:close/>
                <a:moveTo>
                  <a:pt x="2697060" y="458124"/>
                </a:moveTo>
                <a:cubicBezTo>
                  <a:pt x="2681514" y="458124"/>
                  <a:pt x="2668913" y="470726"/>
                  <a:pt x="2668913" y="486271"/>
                </a:cubicBezTo>
                <a:cubicBezTo>
                  <a:pt x="2668913" y="501817"/>
                  <a:pt x="2681514" y="514418"/>
                  <a:pt x="2697060" y="514418"/>
                </a:cubicBezTo>
                <a:cubicBezTo>
                  <a:pt x="2712605" y="514418"/>
                  <a:pt x="2725207" y="501817"/>
                  <a:pt x="2725207" y="486271"/>
                </a:cubicBezTo>
                <a:cubicBezTo>
                  <a:pt x="2725207" y="470726"/>
                  <a:pt x="2712605" y="458124"/>
                  <a:pt x="2697060" y="458124"/>
                </a:cubicBezTo>
                <a:close/>
                <a:moveTo>
                  <a:pt x="2584471" y="458124"/>
                </a:moveTo>
                <a:cubicBezTo>
                  <a:pt x="2568926" y="458124"/>
                  <a:pt x="2556324" y="470726"/>
                  <a:pt x="2556324" y="486271"/>
                </a:cubicBezTo>
                <a:cubicBezTo>
                  <a:pt x="2556324" y="501817"/>
                  <a:pt x="2568926" y="514418"/>
                  <a:pt x="2584471" y="514418"/>
                </a:cubicBezTo>
                <a:cubicBezTo>
                  <a:pt x="2600016" y="514418"/>
                  <a:pt x="2612618" y="501817"/>
                  <a:pt x="2612618" y="486271"/>
                </a:cubicBezTo>
                <a:cubicBezTo>
                  <a:pt x="2612618" y="470726"/>
                  <a:pt x="2600016" y="458124"/>
                  <a:pt x="2584471" y="458124"/>
                </a:cubicBezTo>
                <a:close/>
                <a:moveTo>
                  <a:pt x="2471883" y="458124"/>
                </a:moveTo>
                <a:cubicBezTo>
                  <a:pt x="2456337" y="458124"/>
                  <a:pt x="2443736" y="470726"/>
                  <a:pt x="2443736" y="486271"/>
                </a:cubicBezTo>
                <a:cubicBezTo>
                  <a:pt x="2443736" y="501817"/>
                  <a:pt x="2456337" y="514418"/>
                  <a:pt x="2471883" y="514418"/>
                </a:cubicBezTo>
                <a:cubicBezTo>
                  <a:pt x="2487428" y="514418"/>
                  <a:pt x="2500029" y="501817"/>
                  <a:pt x="2500029" y="486271"/>
                </a:cubicBezTo>
                <a:cubicBezTo>
                  <a:pt x="2500029" y="470726"/>
                  <a:pt x="2487428" y="458124"/>
                  <a:pt x="2471883" y="458124"/>
                </a:cubicBezTo>
                <a:close/>
                <a:moveTo>
                  <a:pt x="2359294" y="458124"/>
                </a:moveTo>
                <a:cubicBezTo>
                  <a:pt x="2343749" y="458124"/>
                  <a:pt x="2331147" y="470726"/>
                  <a:pt x="2331147" y="486271"/>
                </a:cubicBezTo>
                <a:cubicBezTo>
                  <a:pt x="2331147" y="501817"/>
                  <a:pt x="2343749" y="514418"/>
                  <a:pt x="2359294" y="514418"/>
                </a:cubicBezTo>
                <a:cubicBezTo>
                  <a:pt x="2374839" y="514418"/>
                  <a:pt x="2387441" y="501817"/>
                  <a:pt x="2387441" y="486271"/>
                </a:cubicBezTo>
                <a:cubicBezTo>
                  <a:pt x="2387441" y="470726"/>
                  <a:pt x="2374839" y="458124"/>
                  <a:pt x="2359294" y="458124"/>
                </a:cubicBezTo>
                <a:close/>
                <a:moveTo>
                  <a:pt x="2246705" y="458124"/>
                </a:moveTo>
                <a:cubicBezTo>
                  <a:pt x="2231160" y="458124"/>
                  <a:pt x="2218559" y="470726"/>
                  <a:pt x="2218559" y="486271"/>
                </a:cubicBezTo>
                <a:cubicBezTo>
                  <a:pt x="2218559" y="501817"/>
                  <a:pt x="2231160" y="514418"/>
                  <a:pt x="2246705" y="514418"/>
                </a:cubicBezTo>
                <a:cubicBezTo>
                  <a:pt x="2262251" y="514418"/>
                  <a:pt x="2274852" y="501817"/>
                  <a:pt x="2274852" y="486271"/>
                </a:cubicBezTo>
                <a:cubicBezTo>
                  <a:pt x="2274852" y="470726"/>
                  <a:pt x="2262251" y="458124"/>
                  <a:pt x="2246705" y="458124"/>
                </a:cubicBezTo>
                <a:close/>
                <a:moveTo>
                  <a:pt x="2134117" y="458124"/>
                </a:moveTo>
                <a:cubicBezTo>
                  <a:pt x="2118572" y="458124"/>
                  <a:pt x="2105970" y="470726"/>
                  <a:pt x="2105970" y="486271"/>
                </a:cubicBezTo>
                <a:cubicBezTo>
                  <a:pt x="2105970" y="501817"/>
                  <a:pt x="2118572" y="514418"/>
                  <a:pt x="2134117" y="514418"/>
                </a:cubicBezTo>
                <a:cubicBezTo>
                  <a:pt x="2149662" y="514418"/>
                  <a:pt x="2162264" y="501817"/>
                  <a:pt x="2162264" y="486271"/>
                </a:cubicBezTo>
                <a:cubicBezTo>
                  <a:pt x="2162264" y="470726"/>
                  <a:pt x="2149662" y="458124"/>
                  <a:pt x="2134117" y="458124"/>
                </a:cubicBezTo>
                <a:close/>
                <a:moveTo>
                  <a:pt x="2021528" y="458124"/>
                </a:moveTo>
                <a:cubicBezTo>
                  <a:pt x="2005983" y="458124"/>
                  <a:pt x="1993382" y="470726"/>
                  <a:pt x="1993382" y="486271"/>
                </a:cubicBezTo>
                <a:cubicBezTo>
                  <a:pt x="1993382" y="501817"/>
                  <a:pt x="2005983" y="514418"/>
                  <a:pt x="2021528" y="514418"/>
                </a:cubicBezTo>
                <a:cubicBezTo>
                  <a:pt x="2037074" y="514418"/>
                  <a:pt x="2049675" y="501817"/>
                  <a:pt x="2049675" y="486271"/>
                </a:cubicBezTo>
                <a:cubicBezTo>
                  <a:pt x="2049675" y="470726"/>
                  <a:pt x="2037074" y="458124"/>
                  <a:pt x="2021528" y="458124"/>
                </a:cubicBezTo>
                <a:close/>
                <a:moveTo>
                  <a:pt x="1908940" y="458124"/>
                </a:moveTo>
                <a:cubicBezTo>
                  <a:pt x="1893395" y="458124"/>
                  <a:pt x="1880793" y="470726"/>
                  <a:pt x="1880793" y="486271"/>
                </a:cubicBezTo>
                <a:cubicBezTo>
                  <a:pt x="1880793" y="501817"/>
                  <a:pt x="1893395" y="514418"/>
                  <a:pt x="1908940" y="514418"/>
                </a:cubicBezTo>
                <a:cubicBezTo>
                  <a:pt x="1924485" y="514418"/>
                  <a:pt x="1937087" y="501817"/>
                  <a:pt x="1937087" y="486271"/>
                </a:cubicBezTo>
                <a:cubicBezTo>
                  <a:pt x="1937087" y="470726"/>
                  <a:pt x="1924485" y="458124"/>
                  <a:pt x="1908940" y="458124"/>
                </a:cubicBezTo>
                <a:close/>
                <a:moveTo>
                  <a:pt x="1796351" y="458124"/>
                </a:moveTo>
                <a:cubicBezTo>
                  <a:pt x="1780806" y="458124"/>
                  <a:pt x="1768204" y="470726"/>
                  <a:pt x="1768204" y="486271"/>
                </a:cubicBezTo>
                <a:cubicBezTo>
                  <a:pt x="1768204" y="501817"/>
                  <a:pt x="1780806" y="514418"/>
                  <a:pt x="1796351" y="514418"/>
                </a:cubicBezTo>
                <a:cubicBezTo>
                  <a:pt x="1811897" y="514418"/>
                  <a:pt x="1824498" y="501817"/>
                  <a:pt x="1824498" y="486271"/>
                </a:cubicBezTo>
                <a:cubicBezTo>
                  <a:pt x="1824498" y="470726"/>
                  <a:pt x="1811897" y="458124"/>
                  <a:pt x="1796351" y="458124"/>
                </a:cubicBezTo>
                <a:close/>
                <a:moveTo>
                  <a:pt x="1683763" y="458124"/>
                </a:moveTo>
                <a:cubicBezTo>
                  <a:pt x="1668218" y="458124"/>
                  <a:pt x="1655616" y="470726"/>
                  <a:pt x="1655616" y="486271"/>
                </a:cubicBezTo>
                <a:cubicBezTo>
                  <a:pt x="1655616" y="501817"/>
                  <a:pt x="1668218" y="514418"/>
                  <a:pt x="1683763" y="514418"/>
                </a:cubicBezTo>
                <a:cubicBezTo>
                  <a:pt x="1699308" y="514418"/>
                  <a:pt x="1711910" y="501817"/>
                  <a:pt x="1711910" y="486271"/>
                </a:cubicBezTo>
                <a:cubicBezTo>
                  <a:pt x="1711910" y="470726"/>
                  <a:pt x="1699308" y="458124"/>
                  <a:pt x="1683763" y="458124"/>
                </a:cubicBezTo>
                <a:close/>
                <a:moveTo>
                  <a:pt x="1571174" y="458124"/>
                </a:moveTo>
                <a:cubicBezTo>
                  <a:pt x="1555629" y="458124"/>
                  <a:pt x="1543027" y="470726"/>
                  <a:pt x="1543027" y="486271"/>
                </a:cubicBezTo>
                <a:cubicBezTo>
                  <a:pt x="1543027" y="501817"/>
                  <a:pt x="1555629" y="514418"/>
                  <a:pt x="1571174" y="514418"/>
                </a:cubicBezTo>
                <a:cubicBezTo>
                  <a:pt x="1586720" y="514418"/>
                  <a:pt x="1599321" y="501817"/>
                  <a:pt x="1599321" y="486271"/>
                </a:cubicBezTo>
                <a:cubicBezTo>
                  <a:pt x="1599321" y="470726"/>
                  <a:pt x="1586720" y="458124"/>
                  <a:pt x="1571174" y="458124"/>
                </a:cubicBezTo>
                <a:close/>
                <a:moveTo>
                  <a:pt x="1458586" y="458124"/>
                </a:moveTo>
                <a:cubicBezTo>
                  <a:pt x="1443041" y="458124"/>
                  <a:pt x="1430439" y="470726"/>
                  <a:pt x="1430439" y="486271"/>
                </a:cubicBezTo>
                <a:cubicBezTo>
                  <a:pt x="1430439" y="501817"/>
                  <a:pt x="1443041" y="514418"/>
                  <a:pt x="1458586" y="514418"/>
                </a:cubicBezTo>
                <a:cubicBezTo>
                  <a:pt x="1474131" y="514418"/>
                  <a:pt x="1486733" y="501817"/>
                  <a:pt x="1486733" y="486271"/>
                </a:cubicBezTo>
                <a:cubicBezTo>
                  <a:pt x="1486733" y="470726"/>
                  <a:pt x="1474131" y="458124"/>
                  <a:pt x="1458586" y="458124"/>
                </a:cubicBezTo>
                <a:close/>
                <a:moveTo>
                  <a:pt x="1345997" y="458124"/>
                </a:moveTo>
                <a:cubicBezTo>
                  <a:pt x="1330452" y="458124"/>
                  <a:pt x="1317850" y="470726"/>
                  <a:pt x="1317850" y="486271"/>
                </a:cubicBezTo>
                <a:cubicBezTo>
                  <a:pt x="1317850" y="501817"/>
                  <a:pt x="1330452" y="514418"/>
                  <a:pt x="1345997" y="514418"/>
                </a:cubicBezTo>
                <a:cubicBezTo>
                  <a:pt x="1361543" y="514418"/>
                  <a:pt x="1374144" y="501817"/>
                  <a:pt x="1374144" y="486271"/>
                </a:cubicBezTo>
                <a:cubicBezTo>
                  <a:pt x="1374144" y="470726"/>
                  <a:pt x="1361543" y="458124"/>
                  <a:pt x="1345997" y="458124"/>
                </a:cubicBezTo>
                <a:close/>
                <a:moveTo>
                  <a:pt x="1233409" y="458124"/>
                </a:moveTo>
                <a:cubicBezTo>
                  <a:pt x="1217863" y="458124"/>
                  <a:pt x="1205262" y="470726"/>
                  <a:pt x="1205262" y="486271"/>
                </a:cubicBezTo>
                <a:cubicBezTo>
                  <a:pt x="1205262" y="501817"/>
                  <a:pt x="1217863" y="514418"/>
                  <a:pt x="1233409" y="514418"/>
                </a:cubicBezTo>
                <a:cubicBezTo>
                  <a:pt x="1248954" y="514418"/>
                  <a:pt x="1261556" y="501817"/>
                  <a:pt x="1261556" y="486271"/>
                </a:cubicBezTo>
                <a:cubicBezTo>
                  <a:pt x="1261556" y="470726"/>
                  <a:pt x="1248954" y="458124"/>
                  <a:pt x="1233409" y="458124"/>
                </a:cubicBezTo>
                <a:close/>
                <a:moveTo>
                  <a:pt x="1120820" y="458124"/>
                </a:moveTo>
                <a:cubicBezTo>
                  <a:pt x="1105275" y="458124"/>
                  <a:pt x="1092673" y="470726"/>
                  <a:pt x="1092673" y="486271"/>
                </a:cubicBezTo>
                <a:cubicBezTo>
                  <a:pt x="1092673" y="501817"/>
                  <a:pt x="1105275" y="514418"/>
                  <a:pt x="1120820" y="514418"/>
                </a:cubicBezTo>
                <a:cubicBezTo>
                  <a:pt x="1136365" y="514418"/>
                  <a:pt x="1148967" y="501817"/>
                  <a:pt x="1148967" y="486271"/>
                </a:cubicBezTo>
                <a:cubicBezTo>
                  <a:pt x="1148967" y="470726"/>
                  <a:pt x="1136365" y="458124"/>
                  <a:pt x="1120820" y="458124"/>
                </a:cubicBezTo>
                <a:close/>
                <a:moveTo>
                  <a:pt x="1008232" y="458124"/>
                </a:moveTo>
                <a:cubicBezTo>
                  <a:pt x="992686" y="458124"/>
                  <a:pt x="980085" y="470726"/>
                  <a:pt x="980085" y="486271"/>
                </a:cubicBezTo>
                <a:cubicBezTo>
                  <a:pt x="980085" y="501817"/>
                  <a:pt x="992686" y="514418"/>
                  <a:pt x="1008232" y="514418"/>
                </a:cubicBezTo>
                <a:cubicBezTo>
                  <a:pt x="1023777" y="514418"/>
                  <a:pt x="1036379" y="501817"/>
                  <a:pt x="1036379" y="486271"/>
                </a:cubicBezTo>
                <a:cubicBezTo>
                  <a:pt x="1036379" y="470726"/>
                  <a:pt x="1023777" y="458124"/>
                  <a:pt x="1008232" y="458124"/>
                </a:cubicBezTo>
                <a:close/>
                <a:moveTo>
                  <a:pt x="895643" y="458124"/>
                </a:moveTo>
                <a:cubicBezTo>
                  <a:pt x="880098" y="458124"/>
                  <a:pt x="867496" y="470726"/>
                  <a:pt x="867496" y="486271"/>
                </a:cubicBezTo>
                <a:cubicBezTo>
                  <a:pt x="867496" y="501817"/>
                  <a:pt x="880098" y="514418"/>
                  <a:pt x="895643" y="514418"/>
                </a:cubicBezTo>
                <a:cubicBezTo>
                  <a:pt x="911188" y="514418"/>
                  <a:pt x="923790" y="501817"/>
                  <a:pt x="923790" y="486271"/>
                </a:cubicBezTo>
                <a:cubicBezTo>
                  <a:pt x="923790" y="470726"/>
                  <a:pt x="911188" y="458124"/>
                  <a:pt x="895643" y="458124"/>
                </a:cubicBezTo>
                <a:close/>
                <a:moveTo>
                  <a:pt x="783055" y="458124"/>
                </a:moveTo>
                <a:cubicBezTo>
                  <a:pt x="767510" y="458124"/>
                  <a:pt x="754908" y="470726"/>
                  <a:pt x="754908" y="486271"/>
                </a:cubicBezTo>
                <a:cubicBezTo>
                  <a:pt x="754908" y="501817"/>
                  <a:pt x="767510" y="514418"/>
                  <a:pt x="783055" y="514418"/>
                </a:cubicBezTo>
                <a:cubicBezTo>
                  <a:pt x="798600" y="514418"/>
                  <a:pt x="811202" y="501817"/>
                  <a:pt x="811202" y="486271"/>
                </a:cubicBezTo>
                <a:cubicBezTo>
                  <a:pt x="811202" y="470726"/>
                  <a:pt x="798600" y="458124"/>
                  <a:pt x="783055" y="458124"/>
                </a:cubicBezTo>
                <a:close/>
                <a:moveTo>
                  <a:pt x="670467" y="458124"/>
                </a:moveTo>
                <a:cubicBezTo>
                  <a:pt x="654922" y="458124"/>
                  <a:pt x="642320" y="470726"/>
                  <a:pt x="642320" y="486271"/>
                </a:cubicBezTo>
                <a:cubicBezTo>
                  <a:pt x="642320" y="501817"/>
                  <a:pt x="654922" y="514418"/>
                  <a:pt x="670467" y="514418"/>
                </a:cubicBezTo>
                <a:cubicBezTo>
                  <a:pt x="686012" y="514418"/>
                  <a:pt x="698614" y="501817"/>
                  <a:pt x="698614" y="486271"/>
                </a:cubicBezTo>
                <a:cubicBezTo>
                  <a:pt x="698614" y="470726"/>
                  <a:pt x="686012" y="458124"/>
                  <a:pt x="670467" y="458124"/>
                </a:cubicBezTo>
                <a:close/>
                <a:moveTo>
                  <a:pt x="557878" y="458124"/>
                </a:moveTo>
                <a:cubicBezTo>
                  <a:pt x="542333" y="458124"/>
                  <a:pt x="529732" y="470726"/>
                  <a:pt x="529732" y="486271"/>
                </a:cubicBezTo>
                <a:cubicBezTo>
                  <a:pt x="529732" y="501817"/>
                  <a:pt x="542333" y="514418"/>
                  <a:pt x="557878" y="514418"/>
                </a:cubicBezTo>
                <a:cubicBezTo>
                  <a:pt x="573423" y="514418"/>
                  <a:pt x="586025" y="501817"/>
                  <a:pt x="586025" y="486271"/>
                </a:cubicBezTo>
                <a:cubicBezTo>
                  <a:pt x="586025" y="470726"/>
                  <a:pt x="573423" y="458124"/>
                  <a:pt x="557878" y="458124"/>
                </a:cubicBezTo>
                <a:close/>
                <a:moveTo>
                  <a:pt x="445290" y="458124"/>
                </a:moveTo>
                <a:cubicBezTo>
                  <a:pt x="429744" y="458124"/>
                  <a:pt x="417143" y="470726"/>
                  <a:pt x="417143" y="486271"/>
                </a:cubicBezTo>
                <a:cubicBezTo>
                  <a:pt x="417143" y="501817"/>
                  <a:pt x="429744" y="514418"/>
                  <a:pt x="445290" y="514418"/>
                </a:cubicBezTo>
                <a:cubicBezTo>
                  <a:pt x="460836" y="514418"/>
                  <a:pt x="473437" y="501817"/>
                  <a:pt x="473437" y="486271"/>
                </a:cubicBezTo>
                <a:cubicBezTo>
                  <a:pt x="473437" y="470726"/>
                  <a:pt x="460836" y="458124"/>
                  <a:pt x="445290" y="458124"/>
                </a:cubicBezTo>
                <a:close/>
                <a:moveTo>
                  <a:pt x="332701" y="458124"/>
                </a:moveTo>
                <a:cubicBezTo>
                  <a:pt x="317156" y="458124"/>
                  <a:pt x="304554" y="470726"/>
                  <a:pt x="304554" y="486271"/>
                </a:cubicBezTo>
                <a:cubicBezTo>
                  <a:pt x="304554" y="501817"/>
                  <a:pt x="317156" y="514418"/>
                  <a:pt x="332701" y="514418"/>
                </a:cubicBezTo>
                <a:cubicBezTo>
                  <a:pt x="348247" y="514418"/>
                  <a:pt x="360848" y="501817"/>
                  <a:pt x="360848" y="486271"/>
                </a:cubicBezTo>
                <a:cubicBezTo>
                  <a:pt x="360848" y="470726"/>
                  <a:pt x="348247" y="458124"/>
                  <a:pt x="332701" y="458124"/>
                </a:cubicBezTo>
                <a:close/>
                <a:moveTo>
                  <a:pt x="220113" y="458124"/>
                </a:moveTo>
                <a:cubicBezTo>
                  <a:pt x="204568" y="458124"/>
                  <a:pt x="191966" y="470726"/>
                  <a:pt x="191966" y="486271"/>
                </a:cubicBezTo>
                <a:cubicBezTo>
                  <a:pt x="191966" y="501817"/>
                  <a:pt x="204568" y="514418"/>
                  <a:pt x="220113" y="514418"/>
                </a:cubicBezTo>
                <a:cubicBezTo>
                  <a:pt x="235659" y="514418"/>
                  <a:pt x="248260" y="501817"/>
                  <a:pt x="248260" y="486271"/>
                </a:cubicBezTo>
                <a:cubicBezTo>
                  <a:pt x="248260" y="470726"/>
                  <a:pt x="235659" y="458124"/>
                  <a:pt x="220113" y="458124"/>
                </a:cubicBezTo>
                <a:close/>
                <a:moveTo>
                  <a:pt x="107525" y="458124"/>
                </a:moveTo>
                <a:cubicBezTo>
                  <a:pt x="91980" y="458124"/>
                  <a:pt x="79378" y="470726"/>
                  <a:pt x="79378" y="486271"/>
                </a:cubicBezTo>
                <a:cubicBezTo>
                  <a:pt x="79378" y="501817"/>
                  <a:pt x="91980" y="514418"/>
                  <a:pt x="107525" y="514418"/>
                </a:cubicBezTo>
                <a:cubicBezTo>
                  <a:pt x="123070" y="514418"/>
                  <a:pt x="135672" y="501817"/>
                  <a:pt x="135672" y="486271"/>
                </a:cubicBezTo>
                <a:cubicBezTo>
                  <a:pt x="135672" y="470726"/>
                  <a:pt x="123070" y="458124"/>
                  <a:pt x="107525" y="458124"/>
                </a:cubicBezTo>
                <a:close/>
                <a:moveTo>
                  <a:pt x="0" y="0"/>
                </a:moveTo>
                <a:lnTo>
                  <a:pt x="2916000" y="0"/>
                </a:lnTo>
                <a:lnTo>
                  <a:pt x="2916000" y="142874"/>
                </a:lnTo>
                <a:lnTo>
                  <a:pt x="2917172" y="142874"/>
                </a:lnTo>
                <a:lnTo>
                  <a:pt x="2917172" y="244204"/>
                </a:lnTo>
                <a:lnTo>
                  <a:pt x="2917172" y="304439"/>
                </a:lnTo>
                <a:lnTo>
                  <a:pt x="2917172" y="460222"/>
                </a:lnTo>
                <a:lnTo>
                  <a:pt x="2902334" y="466368"/>
                </a:lnTo>
                <a:cubicBezTo>
                  <a:pt x="2897241" y="471462"/>
                  <a:pt x="2894090" y="478499"/>
                  <a:pt x="2894090" y="486271"/>
                </a:cubicBezTo>
                <a:cubicBezTo>
                  <a:pt x="2894090" y="494044"/>
                  <a:pt x="2897241" y="501081"/>
                  <a:pt x="2902334" y="506174"/>
                </a:cubicBezTo>
                <a:lnTo>
                  <a:pt x="2917172" y="512321"/>
                </a:lnTo>
                <a:lnTo>
                  <a:pt x="2917172" y="2246668"/>
                </a:lnTo>
                <a:lnTo>
                  <a:pt x="2905193" y="2249087"/>
                </a:lnTo>
                <a:cubicBezTo>
                  <a:pt x="2892464" y="2254471"/>
                  <a:pt x="2882267" y="2264668"/>
                  <a:pt x="2876883" y="2277398"/>
                </a:cubicBezTo>
                <a:lnTo>
                  <a:pt x="2873597" y="2293671"/>
                </a:lnTo>
                <a:lnTo>
                  <a:pt x="2824605" y="2293671"/>
                </a:lnTo>
                <a:lnTo>
                  <a:pt x="2821320" y="2277398"/>
                </a:lnTo>
                <a:cubicBezTo>
                  <a:pt x="2813243" y="2258304"/>
                  <a:pt x="2794337" y="2244906"/>
                  <a:pt x="2772302" y="2244906"/>
                </a:cubicBezTo>
                <a:cubicBezTo>
                  <a:pt x="2750266" y="2244906"/>
                  <a:pt x="2731360" y="2258304"/>
                  <a:pt x="2723284" y="2277398"/>
                </a:cubicBezTo>
                <a:lnTo>
                  <a:pt x="2719998" y="2293671"/>
                </a:lnTo>
                <a:lnTo>
                  <a:pt x="2671010" y="2293671"/>
                </a:lnTo>
                <a:lnTo>
                  <a:pt x="2667725" y="2277398"/>
                </a:lnTo>
                <a:cubicBezTo>
                  <a:pt x="2659649" y="2258304"/>
                  <a:pt x="2640742" y="2244906"/>
                  <a:pt x="2618707" y="2244906"/>
                </a:cubicBezTo>
                <a:cubicBezTo>
                  <a:pt x="2596672" y="2244906"/>
                  <a:pt x="2577766" y="2258304"/>
                  <a:pt x="2569690" y="2277398"/>
                </a:cubicBezTo>
                <a:lnTo>
                  <a:pt x="2566404" y="2293671"/>
                </a:lnTo>
                <a:lnTo>
                  <a:pt x="2517416" y="2293671"/>
                </a:lnTo>
                <a:lnTo>
                  <a:pt x="2514131" y="2277398"/>
                </a:lnTo>
                <a:cubicBezTo>
                  <a:pt x="2506054" y="2258304"/>
                  <a:pt x="2487148" y="2244906"/>
                  <a:pt x="2465113" y="2244906"/>
                </a:cubicBezTo>
                <a:cubicBezTo>
                  <a:pt x="2443077" y="2244906"/>
                  <a:pt x="2424171" y="2258304"/>
                  <a:pt x="2416095" y="2277398"/>
                </a:cubicBezTo>
                <a:lnTo>
                  <a:pt x="2412810" y="2293671"/>
                </a:lnTo>
                <a:lnTo>
                  <a:pt x="2363821" y="2293671"/>
                </a:lnTo>
                <a:lnTo>
                  <a:pt x="2360536" y="2277398"/>
                </a:lnTo>
                <a:cubicBezTo>
                  <a:pt x="2352460" y="2258304"/>
                  <a:pt x="2333553" y="2244906"/>
                  <a:pt x="2311518" y="2244906"/>
                </a:cubicBezTo>
                <a:cubicBezTo>
                  <a:pt x="2289483" y="2244906"/>
                  <a:pt x="2270577" y="2258304"/>
                  <a:pt x="2262501" y="2277398"/>
                </a:cubicBezTo>
                <a:lnTo>
                  <a:pt x="2259215" y="2293671"/>
                </a:lnTo>
                <a:lnTo>
                  <a:pt x="2210227" y="2293671"/>
                </a:lnTo>
                <a:lnTo>
                  <a:pt x="2206941" y="2277398"/>
                </a:lnTo>
                <a:cubicBezTo>
                  <a:pt x="2198865" y="2258304"/>
                  <a:pt x="2179959" y="2244906"/>
                  <a:pt x="2157923" y="2244906"/>
                </a:cubicBezTo>
                <a:cubicBezTo>
                  <a:pt x="2135888" y="2244906"/>
                  <a:pt x="2116982" y="2258304"/>
                  <a:pt x="2108906" y="2277398"/>
                </a:cubicBezTo>
                <a:lnTo>
                  <a:pt x="2105620" y="2293671"/>
                </a:lnTo>
                <a:lnTo>
                  <a:pt x="2056632" y="2293671"/>
                </a:lnTo>
                <a:lnTo>
                  <a:pt x="2053346" y="2277398"/>
                </a:lnTo>
                <a:cubicBezTo>
                  <a:pt x="2045271" y="2258304"/>
                  <a:pt x="2026364" y="2244906"/>
                  <a:pt x="2004329" y="2244906"/>
                </a:cubicBezTo>
                <a:cubicBezTo>
                  <a:pt x="1982294" y="2244906"/>
                  <a:pt x="1963387" y="2258304"/>
                  <a:pt x="1955312" y="2277398"/>
                </a:cubicBezTo>
                <a:lnTo>
                  <a:pt x="1952026" y="2293671"/>
                </a:lnTo>
                <a:lnTo>
                  <a:pt x="1903038" y="2293671"/>
                </a:lnTo>
                <a:lnTo>
                  <a:pt x="1899752" y="2277398"/>
                </a:lnTo>
                <a:cubicBezTo>
                  <a:pt x="1891676" y="2258304"/>
                  <a:pt x="1872770" y="2244906"/>
                  <a:pt x="1850734" y="2244906"/>
                </a:cubicBezTo>
                <a:cubicBezTo>
                  <a:pt x="1828699" y="2244906"/>
                  <a:pt x="1809793" y="2258304"/>
                  <a:pt x="1801717" y="2277398"/>
                </a:cubicBezTo>
                <a:lnTo>
                  <a:pt x="1798431" y="2293671"/>
                </a:lnTo>
                <a:lnTo>
                  <a:pt x="1749443" y="2293671"/>
                </a:lnTo>
                <a:lnTo>
                  <a:pt x="1746158" y="2277398"/>
                </a:lnTo>
                <a:cubicBezTo>
                  <a:pt x="1738081" y="2258304"/>
                  <a:pt x="1719175" y="2244906"/>
                  <a:pt x="1697140" y="2244906"/>
                </a:cubicBezTo>
                <a:cubicBezTo>
                  <a:pt x="1675105" y="2244906"/>
                  <a:pt x="1656198" y="2258304"/>
                  <a:pt x="1648123" y="2277398"/>
                </a:cubicBezTo>
                <a:lnTo>
                  <a:pt x="1644837" y="2293671"/>
                </a:lnTo>
                <a:lnTo>
                  <a:pt x="1595849" y="2293671"/>
                </a:lnTo>
                <a:lnTo>
                  <a:pt x="1592563" y="2277398"/>
                </a:lnTo>
                <a:cubicBezTo>
                  <a:pt x="1584487" y="2258304"/>
                  <a:pt x="1565581" y="2244906"/>
                  <a:pt x="1543545" y="2244906"/>
                </a:cubicBezTo>
                <a:cubicBezTo>
                  <a:pt x="1521510" y="2244906"/>
                  <a:pt x="1502604" y="2258304"/>
                  <a:pt x="1494528" y="2277398"/>
                </a:cubicBezTo>
                <a:lnTo>
                  <a:pt x="1491242" y="2293671"/>
                </a:lnTo>
                <a:lnTo>
                  <a:pt x="1442254" y="2293671"/>
                </a:lnTo>
                <a:lnTo>
                  <a:pt x="1438969" y="2277398"/>
                </a:lnTo>
                <a:cubicBezTo>
                  <a:pt x="1430892" y="2258304"/>
                  <a:pt x="1411986" y="2244906"/>
                  <a:pt x="1389951" y="2244906"/>
                </a:cubicBezTo>
                <a:cubicBezTo>
                  <a:pt x="1367916" y="2244906"/>
                  <a:pt x="1349009" y="2258304"/>
                  <a:pt x="1340933" y="2277398"/>
                </a:cubicBezTo>
                <a:lnTo>
                  <a:pt x="1337648" y="2293671"/>
                </a:lnTo>
                <a:lnTo>
                  <a:pt x="1288659" y="2293671"/>
                </a:lnTo>
                <a:lnTo>
                  <a:pt x="1285374" y="2277398"/>
                </a:lnTo>
                <a:cubicBezTo>
                  <a:pt x="1277298" y="2258304"/>
                  <a:pt x="1258391" y="2244906"/>
                  <a:pt x="1236356" y="2244906"/>
                </a:cubicBezTo>
                <a:cubicBezTo>
                  <a:pt x="1214321" y="2244906"/>
                  <a:pt x="1195415" y="2258304"/>
                  <a:pt x="1187339" y="2277398"/>
                </a:cubicBezTo>
                <a:lnTo>
                  <a:pt x="1184053" y="2293671"/>
                </a:lnTo>
                <a:lnTo>
                  <a:pt x="1135065" y="2293671"/>
                </a:lnTo>
                <a:lnTo>
                  <a:pt x="1131780" y="2277398"/>
                </a:lnTo>
                <a:cubicBezTo>
                  <a:pt x="1123703" y="2258304"/>
                  <a:pt x="1104797" y="2244906"/>
                  <a:pt x="1082762" y="2244906"/>
                </a:cubicBezTo>
                <a:cubicBezTo>
                  <a:pt x="1060726" y="2244906"/>
                  <a:pt x="1041820" y="2258304"/>
                  <a:pt x="1033744" y="2277398"/>
                </a:cubicBezTo>
                <a:lnTo>
                  <a:pt x="1030458" y="2293671"/>
                </a:lnTo>
                <a:lnTo>
                  <a:pt x="981470" y="2293671"/>
                </a:lnTo>
                <a:lnTo>
                  <a:pt x="978185" y="2277398"/>
                </a:lnTo>
                <a:cubicBezTo>
                  <a:pt x="970109" y="2258304"/>
                  <a:pt x="951202" y="2244906"/>
                  <a:pt x="929167" y="2244906"/>
                </a:cubicBezTo>
                <a:cubicBezTo>
                  <a:pt x="907132" y="2244906"/>
                  <a:pt x="888226" y="2258304"/>
                  <a:pt x="880150" y="2277398"/>
                </a:cubicBezTo>
                <a:lnTo>
                  <a:pt x="876864" y="2293671"/>
                </a:lnTo>
                <a:lnTo>
                  <a:pt x="827876" y="2293671"/>
                </a:lnTo>
                <a:lnTo>
                  <a:pt x="824591" y="2277398"/>
                </a:lnTo>
                <a:cubicBezTo>
                  <a:pt x="816514" y="2258304"/>
                  <a:pt x="797608" y="2244906"/>
                  <a:pt x="775573" y="2244906"/>
                </a:cubicBezTo>
                <a:cubicBezTo>
                  <a:pt x="753538" y="2244906"/>
                  <a:pt x="734632" y="2258304"/>
                  <a:pt x="726556" y="2277398"/>
                </a:cubicBezTo>
                <a:lnTo>
                  <a:pt x="723270" y="2293671"/>
                </a:lnTo>
                <a:lnTo>
                  <a:pt x="674282" y="2293671"/>
                </a:lnTo>
                <a:lnTo>
                  <a:pt x="670997" y="2277398"/>
                </a:lnTo>
                <a:cubicBezTo>
                  <a:pt x="662920" y="2258304"/>
                  <a:pt x="644014" y="2244906"/>
                  <a:pt x="621979" y="2244906"/>
                </a:cubicBezTo>
                <a:cubicBezTo>
                  <a:pt x="599943" y="2244906"/>
                  <a:pt x="581037" y="2258304"/>
                  <a:pt x="572961" y="2277398"/>
                </a:cubicBezTo>
                <a:lnTo>
                  <a:pt x="569675" y="2293671"/>
                </a:lnTo>
                <a:lnTo>
                  <a:pt x="520687" y="2293671"/>
                </a:lnTo>
                <a:lnTo>
                  <a:pt x="517401" y="2277398"/>
                </a:lnTo>
                <a:cubicBezTo>
                  <a:pt x="509326" y="2258304"/>
                  <a:pt x="490419" y="2244906"/>
                  <a:pt x="468384" y="2244906"/>
                </a:cubicBezTo>
                <a:cubicBezTo>
                  <a:pt x="446349" y="2244906"/>
                  <a:pt x="427443" y="2258304"/>
                  <a:pt x="419367" y="2277398"/>
                </a:cubicBezTo>
                <a:lnTo>
                  <a:pt x="416081" y="2293671"/>
                </a:lnTo>
                <a:lnTo>
                  <a:pt x="367093" y="2293671"/>
                </a:lnTo>
                <a:lnTo>
                  <a:pt x="363807" y="2277398"/>
                </a:lnTo>
                <a:cubicBezTo>
                  <a:pt x="355731" y="2258304"/>
                  <a:pt x="336825" y="2244906"/>
                  <a:pt x="314790" y="2244906"/>
                </a:cubicBezTo>
                <a:cubicBezTo>
                  <a:pt x="292754" y="2244906"/>
                  <a:pt x="273848" y="2258304"/>
                  <a:pt x="265772" y="2277398"/>
                </a:cubicBezTo>
                <a:lnTo>
                  <a:pt x="262486" y="2293671"/>
                </a:lnTo>
                <a:lnTo>
                  <a:pt x="213498" y="2293671"/>
                </a:lnTo>
                <a:lnTo>
                  <a:pt x="210213" y="2277398"/>
                </a:lnTo>
                <a:cubicBezTo>
                  <a:pt x="202137" y="2258304"/>
                  <a:pt x="183230" y="2244906"/>
                  <a:pt x="161196" y="2244906"/>
                </a:cubicBezTo>
                <a:cubicBezTo>
                  <a:pt x="139160" y="2244906"/>
                  <a:pt x="120254" y="2258304"/>
                  <a:pt x="112178" y="2277398"/>
                </a:cubicBezTo>
                <a:lnTo>
                  <a:pt x="108892" y="2293671"/>
                </a:lnTo>
                <a:lnTo>
                  <a:pt x="59904" y="2293671"/>
                </a:lnTo>
                <a:lnTo>
                  <a:pt x="56618" y="2277398"/>
                </a:lnTo>
                <a:cubicBezTo>
                  <a:pt x="48542" y="2258304"/>
                  <a:pt x="29636" y="2244906"/>
                  <a:pt x="7600" y="2244906"/>
                </a:cubicBezTo>
                <a:lnTo>
                  <a:pt x="0" y="2246441"/>
                </a:lnTo>
                <a:lnTo>
                  <a:pt x="0" y="512321"/>
                </a:lnTo>
                <a:lnTo>
                  <a:pt x="14839" y="506174"/>
                </a:lnTo>
                <a:cubicBezTo>
                  <a:pt x="19933" y="501081"/>
                  <a:pt x="23083" y="494044"/>
                  <a:pt x="23083" y="486271"/>
                </a:cubicBezTo>
                <a:cubicBezTo>
                  <a:pt x="23083" y="478499"/>
                  <a:pt x="19933" y="471462"/>
                  <a:pt x="14839" y="466368"/>
                </a:cubicBezTo>
                <a:lnTo>
                  <a:pt x="0" y="460222"/>
                </a:lnTo>
                <a:lnTo>
                  <a:pt x="0" y="371475"/>
                </a:lnTo>
                <a:lnTo>
                  <a:pt x="0" y="304439"/>
                </a:lnTo>
                <a:lnTo>
                  <a:pt x="0" y="244204"/>
                </a:lnTo>
                <a:lnTo>
                  <a:pt x="0" y="142874"/>
                </a:lnTo>
                <a:close/>
              </a:path>
            </a:pathLst>
          </a:custGeom>
          <a:solidFill>
            <a:sysClr val="window" lastClr="FFFFFF"/>
          </a:solidFill>
          <a:ln w="31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tIns="0" bIns="0">
            <a:normAutofit/>
          </a:bodyPr>
          <a:lstStyle/>
          <a:p>
            <a:pPr algn="ctr" eaLnBrk="0" hangingPunct="0">
              <a:lnSpc>
                <a:spcPct val="120000"/>
              </a:lnSpc>
              <a:buFontTx/>
              <a:buNone/>
              <a:defRPr/>
            </a:pPr>
            <a:endParaRPr lang="en-US" altLang="zh-CN" sz="1500" b="1" spc="300" dirty="0">
              <a:solidFill>
                <a:srgbClr val="FA855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1" name="矩形 10"/>
          <p:cNvSpPr/>
          <p:nvPr>
            <p:custDataLst>
              <p:tags r:id="rId2"/>
            </p:custDataLst>
          </p:nvPr>
        </p:nvSpPr>
        <p:spPr>
          <a:xfrm>
            <a:off x="1477963" y="3776663"/>
            <a:ext cx="1978025" cy="962025"/>
          </a:xfrm>
          <a:prstGeom prst="rect">
            <a:avLst/>
          </a:prstGeom>
          <a:solidFill>
            <a:srgbClr val="D9E5FE"/>
          </a:solidFill>
          <a:ln w="12700" cap="flat" cmpd="sng" algn="ctr">
            <a:noFill/>
            <a:prstDash val="solid"/>
            <a:miter lim="800000"/>
          </a:ln>
          <a:effectLst/>
        </p:spPr>
        <p:txBody>
          <a:bodyPr anchor="ctr"/>
          <a:lstStyle/>
          <a:p>
            <a:pPr marL="360045" eaLnBrk="0" hangingPunct="0">
              <a:lnSpc>
                <a:spcPct val="120000"/>
              </a:lnSpc>
              <a:buClr>
                <a:srgbClr val="C00000"/>
              </a:buClr>
              <a:buFont typeface="Wingdings" panose="05000000000000000000" pitchFamily="2" charset="2"/>
              <a:buChar char="Ø"/>
              <a:defRPr/>
            </a:pPr>
            <a:r>
              <a:rPr lang="zh-CN" altLang="en-US" sz="1100" dirty="0">
                <a:latin typeface="微软雅黑" panose="020B0503020204020204" pitchFamily="34" charset="-122"/>
                <a:ea typeface="微软雅黑" panose="020B0503020204020204" pitchFamily="34" charset="-122"/>
              </a:rPr>
              <a:t>培训计划制定</a:t>
            </a:r>
            <a:endParaRPr lang="en-US" altLang="zh-CN" sz="1100" dirty="0">
              <a:latin typeface="微软雅黑" panose="020B0503020204020204" pitchFamily="34" charset="-122"/>
              <a:ea typeface="微软雅黑" panose="020B0503020204020204" pitchFamily="34" charset="-122"/>
            </a:endParaRPr>
          </a:p>
          <a:p>
            <a:pPr marL="360045" eaLnBrk="0" hangingPunct="0">
              <a:lnSpc>
                <a:spcPct val="120000"/>
              </a:lnSpc>
              <a:buClr>
                <a:srgbClr val="C00000"/>
              </a:buClr>
              <a:buFont typeface="Wingdings" panose="05000000000000000000" pitchFamily="2" charset="2"/>
              <a:buChar char="Ø"/>
              <a:defRPr/>
            </a:pPr>
            <a:r>
              <a:rPr lang="zh-CN" altLang="en-US" sz="1100" dirty="0">
                <a:latin typeface="微软雅黑" panose="020B0503020204020204" pitchFamily="34" charset="-122"/>
                <a:ea typeface="微软雅黑" panose="020B0503020204020204" pitchFamily="34" charset="-122"/>
              </a:rPr>
              <a:t>培训对象</a:t>
            </a:r>
            <a:endParaRPr lang="en-US" altLang="zh-CN" sz="1100" dirty="0">
              <a:latin typeface="微软雅黑" panose="020B0503020204020204" pitchFamily="34" charset="-122"/>
              <a:ea typeface="微软雅黑" panose="020B0503020204020204" pitchFamily="34" charset="-122"/>
            </a:endParaRPr>
          </a:p>
          <a:p>
            <a:pPr marL="360045" eaLnBrk="0" hangingPunct="0">
              <a:lnSpc>
                <a:spcPct val="120000"/>
              </a:lnSpc>
              <a:buClr>
                <a:srgbClr val="C00000"/>
              </a:buClr>
              <a:buFont typeface="Wingdings" panose="05000000000000000000" pitchFamily="2" charset="2"/>
              <a:buChar char="Ø"/>
              <a:defRPr/>
            </a:pPr>
            <a:r>
              <a:rPr lang="zh-CN" altLang="en-US" sz="1100" dirty="0">
                <a:latin typeface="微软雅黑" panose="020B0503020204020204" pitchFamily="34" charset="-122"/>
                <a:ea typeface="微软雅黑" panose="020B0503020204020204" pitchFamily="34" charset="-122"/>
              </a:rPr>
              <a:t>培训内容</a:t>
            </a:r>
            <a:endParaRPr lang="en-US" altLang="zh-CN" sz="1100" dirty="0">
              <a:latin typeface="微软雅黑" panose="020B0503020204020204" pitchFamily="34" charset="-122"/>
              <a:ea typeface="微软雅黑" panose="020B0503020204020204" pitchFamily="34" charset="-122"/>
            </a:endParaRPr>
          </a:p>
          <a:p>
            <a:pPr marL="360045" eaLnBrk="0" hangingPunct="0">
              <a:lnSpc>
                <a:spcPct val="120000"/>
              </a:lnSpc>
              <a:buClr>
                <a:srgbClr val="C00000"/>
              </a:buClr>
              <a:buFont typeface="Wingdings" panose="05000000000000000000" pitchFamily="2" charset="2"/>
              <a:buChar char="Ø"/>
              <a:defRPr/>
            </a:pPr>
            <a:r>
              <a:rPr lang="zh-CN" altLang="en-US" sz="1100" dirty="0">
                <a:latin typeface="微软雅黑" panose="020B0503020204020204" pitchFamily="34" charset="-122"/>
                <a:ea typeface="微软雅黑" panose="020B0503020204020204" pitchFamily="34" charset="-122"/>
              </a:rPr>
              <a:t>培训记录存档管理</a:t>
            </a:r>
            <a:endParaRPr lang="zh-CN" altLang="en-US" sz="1100" spc="15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任意多边形 11"/>
          <p:cNvSpPr/>
          <p:nvPr>
            <p:custDataLst>
              <p:tags r:id="rId3"/>
            </p:custDataLst>
          </p:nvPr>
        </p:nvSpPr>
        <p:spPr>
          <a:xfrm>
            <a:off x="3509963" y="3422650"/>
            <a:ext cx="2174875" cy="1398588"/>
          </a:xfrm>
          <a:custGeom>
            <a:avLst/>
            <a:gdLst>
              <a:gd name="connsiteX0" fmla="*/ 2809648 w 2917172"/>
              <a:gd name="connsiteY0" fmla="*/ 458124 h 2293671"/>
              <a:gd name="connsiteX1" fmla="*/ 2781501 w 2917172"/>
              <a:gd name="connsiteY1" fmla="*/ 486271 h 2293671"/>
              <a:gd name="connsiteX2" fmla="*/ 2809648 w 2917172"/>
              <a:gd name="connsiteY2" fmla="*/ 514418 h 2293671"/>
              <a:gd name="connsiteX3" fmla="*/ 2837795 w 2917172"/>
              <a:gd name="connsiteY3" fmla="*/ 486271 h 2293671"/>
              <a:gd name="connsiteX4" fmla="*/ 2809648 w 2917172"/>
              <a:gd name="connsiteY4" fmla="*/ 458124 h 2293671"/>
              <a:gd name="connsiteX5" fmla="*/ 2697060 w 2917172"/>
              <a:gd name="connsiteY5" fmla="*/ 458124 h 2293671"/>
              <a:gd name="connsiteX6" fmla="*/ 2668913 w 2917172"/>
              <a:gd name="connsiteY6" fmla="*/ 486271 h 2293671"/>
              <a:gd name="connsiteX7" fmla="*/ 2697060 w 2917172"/>
              <a:gd name="connsiteY7" fmla="*/ 514418 h 2293671"/>
              <a:gd name="connsiteX8" fmla="*/ 2725207 w 2917172"/>
              <a:gd name="connsiteY8" fmla="*/ 486271 h 2293671"/>
              <a:gd name="connsiteX9" fmla="*/ 2697060 w 2917172"/>
              <a:gd name="connsiteY9" fmla="*/ 458124 h 2293671"/>
              <a:gd name="connsiteX10" fmla="*/ 2584471 w 2917172"/>
              <a:gd name="connsiteY10" fmla="*/ 458124 h 2293671"/>
              <a:gd name="connsiteX11" fmla="*/ 2556324 w 2917172"/>
              <a:gd name="connsiteY11" fmla="*/ 486271 h 2293671"/>
              <a:gd name="connsiteX12" fmla="*/ 2584471 w 2917172"/>
              <a:gd name="connsiteY12" fmla="*/ 514418 h 2293671"/>
              <a:gd name="connsiteX13" fmla="*/ 2612618 w 2917172"/>
              <a:gd name="connsiteY13" fmla="*/ 486271 h 2293671"/>
              <a:gd name="connsiteX14" fmla="*/ 2584471 w 2917172"/>
              <a:gd name="connsiteY14" fmla="*/ 458124 h 2293671"/>
              <a:gd name="connsiteX15" fmla="*/ 2471883 w 2917172"/>
              <a:gd name="connsiteY15" fmla="*/ 458124 h 2293671"/>
              <a:gd name="connsiteX16" fmla="*/ 2443736 w 2917172"/>
              <a:gd name="connsiteY16" fmla="*/ 486271 h 2293671"/>
              <a:gd name="connsiteX17" fmla="*/ 2471883 w 2917172"/>
              <a:gd name="connsiteY17" fmla="*/ 514418 h 2293671"/>
              <a:gd name="connsiteX18" fmla="*/ 2500029 w 2917172"/>
              <a:gd name="connsiteY18" fmla="*/ 486271 h 2293671"/>
              <a:gd name="connsiteX19" fmla="*/ 2471883 w 2917172"/>
              <a:gd name="connsiteY19" fmla="*/ 458124 h 2293671"/>
              <a:gd name="connsiteX20" fmla="*/ 2359294 w 2917172"/>
              <a:gd name="connsiteY20" fmla="*/ 458124 h 2293671"/>
              <a:gd name="connsiteX21" fmla="*/ 2331147 w 2917172"/>
              <a:gd name="connsiteY21" fmla="*/ 486271 h 2293671"/>
              <a:gd name="connsiteX22" fmla="*/ 2359294 w 2917172"/>
              <a:gd name="connsiteY22" fmla="*/ 514418 h 2293671"/>
              <a:gd name="connsiteX23" fmla="*/ 2387441 w 2917172"/>
              <a:gd name="connsiteY23" fmla="*/ 486271 h 2293671"/>
              <a:gd name="connsiteX24" fmla="*/ 2359294 w 2917172"/>
              <a:gd name="connsiteY24" fmla="*/ 458124 h 2293671"/>
              <a:gd name="connsiteX25" fmla="*/ 2246705 w 2917172"/>
              <a:gd name="connsiteY25" fmla="*/ 458124 h 2293671"/>
              <a:gd name="connsiteX26" fmla="*/ 2218559 w 2917172"/>
              <a:gd name="connsiteY26" fmla="*/ 486271 h 2293671"/>
              <a:gd name="connsiteX27" fmla="*/ 2246705 w 2917172"/>
              <a:gd name="connsiteY27" fmla="*/ 514418 h 2293671"/>
              <a:gd name="connsiteX28" fmla="*/ 2274852 w 2917172"/>
              <a:gd name="connsiteY28" fmla="*/ 486271 h 2293671"/>
              <a:gd name="connsiteX29" fmla="*/ 2246705 w 2917172"/>
              <a:gd name="connsiteY29" fmla="*/ 458124 h 2293671"/>
              <a:gd name="connsiteX30" fmla="*/ 2134117 w 2917172"/>
              <a:gd name="connsiteY30" fmla="*/ 458124 h 2293671"/>
              <a:gd name="connsiteX31" fmla="*/ 2105970 w 2917172"/>
              <a:gd name="connsiteY31" fmla="*/ 486271 h 2293671"/>
              <a:gd name="connsiteX32" fmla="*/ 2134117 w 2917172"/>
              <a:gd name="connsiteY32" fmla="*/ 514418 h 2293671"/>
              <a:gd name="connsiteX33" fmla="*/ 2162264 w 2917172"/>
              <a:gd name="connsiteY33" fmla="*/ 486271 h 2293671"/>
              <a:gd name="connsiteX34" fmla="*/ 2134117 w 2917172"/>
              <a:gd name="connsiteY34" fmla="*/ 458124 h 2293671"/>
              <a:gd name="connsiteX35" fmla="*/ 2021528 w 2917172"/>
              <a:gd name="connsiteY35" fmla="*/ 458124 h 2293671"/>
              <a:gd name="connsiteX36" fmla="*/ 1993382 w 2917172"/>
              <a:gd name="connsiteY36" fmla="*/ 486271 h 2293671"/>
              <a:gd name="connsiteX37" fmla="*/ 2021528 w 2917172"/>
              <a:gd name="connsiteY37" fmla="*/ 514418 h 2293671"/>
              <a:gd name="connsiteX38" fmla="*/ 2049675 w 2917172"/>
              <a:gd name="connsiteY38" fmla="*/ 486271 h 2293671"/>
              <a:gd name="connsiteX39" fmla="*/ 2021528 w 2917172"/>
              <a:gd name="connsiteY39" fmla="*/ 458124 h 2293671"/>
              <a:gd name="connsiteX40" fmla="*/ 1908940 w 2917172"/>
              <a:gd name="connsiteY40" fmla="*/ 458124 h 2293671"/>
              <a:gd name="connsiteX41" fmla="*/ 1880793 w 2917172"/>
              <a:gd name="connsiteY41" fmla="*/ 486271 h 2293671"/>
              <a:gd name="connsiteX42" fmla="*/ 1908940 w 2917172"/>
              <a:gd name="connsiteY42" fmla="*/ 514418 h 2293671"/>
              <a:gd name="connsiteX43" fmla="*/ 1937087 w 2917172"/>
              <a:gd name="connsiteY43" fmla="*/ 486271 h 2293671"/>
              <a:gd name="connsiteX44" fmla="*/ 1908940 w 2917172"/>
              <a:gd name="connsiteY44" fmla="*/ 458124 h 2293671"/>
              <a:gd name="connsiteX45" fmla="*/ 1796351 w 2917172"/>
              <a:gd name="connsiteY45" fmla="*/ 458124 h 2293671"/>
              <a:gd name="connsiteX46" fmla="*/ 1768204 w 2917172"/>
              <a:gd name="connsiteY46" fmla="*/ 486271 h 2293671"/>
              <a:gd name="connsiteX47" fmla="*/ 1796351 w 2917172"/>
              <a:gd name="connsiteY47" fmla="*/ 514418 h 2293671"/>
              <a:gd name="connsiteX48" fmla="*/ 1824498 w 2917172"/>
              <a:gd name="connsiteY48" fmla="*/ 486271 h 2293671"/>
              <a:gd name="connsiteX49" fmla="*/ 1796351 w 2917172"/>
              <a:gd name="connsiteY49" fmla="*/ 458124 h 2293671"/>
              <a:gd name="connsiteX50" fmla="*/ 1683763 w 2917172"/>
              <a:gd name="connsiteY50" fmla="*/ 458124 h 2293671"/>
              <a:gd name="connsiteX51" fmla="*/ 1655616 w 2917172"/>
              <a:gd name="connsiteY51" fmla="*/ 486271 h 2293671"/>
              <a:gd name="connsiteX52" fmla="*/ 1683763 w 2917172"/>
              <a:gd name="connsiteY52" fmla="*/ 514418 h 2293671"/>
              <a:gd name="connsiteX53" fmla="*/ 1711910 w 2917172"/>
              <a:gd name="connsiteY53" fmla="*/ 486271 h 2293671"/>
              <a:gd name="connsiteX54" fmla="*/ 1683763 w 2917172"/>
              <a:gd name="connsiteY54" fmla="*/ 458124 h 2293671"/>
              <a:gd name="connsiteX55" fmla="*/ 1571174 w 2917172"/>
              <a:gd name="connsiteY55" fmla="*/ 458124 h 2293671"/>
              <a:gd name="connsiteX56" fmla="*/ 1543027 w 2917172"/>
              <a:gd name="connsiteY56" fmla="*/ 486271 h 2293671"/>
              <a:gd name="connsiteX57" fmla="*/ 1571174 w 2917172"/>
              <a:gd name="connsiteY57" fmla="*/ 514418 h 2293671"/>
              <a:gd name="connsiteX58" fmla="*/ 1599321 w 2917172"/>
              <a:gd name="connsiteY58" fmla="*/ 486271 h 2293671"/>
              <a:gd name="connsiteX59" fmla="*/ 1571174 w 2917172"/>
              <a:gd name="connsiteY59" fmla="*/ 458124 h 2293671"/>
              <a:gd name="connsiteX60" fmla="*/ 1458586 w 2917172"/>
              <a:gd name="connsiteY60" fmla="*/ 458124 h 2293671"/>
              <a:gd name="connsiteX61" fmla="*/ 1430439 w 2917172"/>
              <a:gd name="connsiteY61" fmla="*/ 486271 h 2293671"/>
              <a:gd name="connsiteX62" fmla="*/ 1458586 w 2917172"/>
              <a:gd name="connsiteY62" fmla="*/ 514418 h 2293671"/>
              <a:gd name="connsiteX63" fmla="*/ 1486733 w 2917172"/>
              <a:gd name="connsiteY63" fmla="*/ 486271 h 2293671"/>
              <a:gd name="connsiteX64" fmla="*/ 1458586 w 2917172"/>
              <a:gd name="connsiteY64" fmla="*/ 458124 h 2293671"/>
              <a:gd name="connsiteX65" fmla="*/ 1345997 w 2917172"/>
              <a:gd name="connsiteY65" fmla="*/ 458124 h 2293671"/>
              <a:gd name="connsiteX66" fmla="*/ 1317850 w 2917172"/>
              <a:gd name="connsiteY66" fmla="*/ 486271 h 2293671"/>
              <a:gd name="connsiteX67" fmla="*/ 1345997 w 2917172"/>
              <a:gd name="connsiteY67" fmla="*/ 514418 h 2293671"/>
              <a:gd name="connsiteX68" fmla="*/ 1374144 w 2917172"/>
              <a:gd name="connsiteY68" fmla="*/ 486271 h 2293671"/>
              <a:gd name="connsiteX69" fmla="*/ 1345997 w 2917172"/>
              <a:gd name="connsiteY69" fmla="*/ 458124 h 2293671"/>
              <a:gd name="connsiteX70" fmla="*/ 1233409 w 2917172"/>
              <a:gd name="connsiteY70" fmla="*/ 458124 h 2293671"/>
              <a:gd name="connsiteX71" fmla="*/ 1205262 w 2917172"/>
              <a:gd name="connsiteY71" fmla="*/ 486271 h 2293671"/>
              <a:gd name="connsiteX72" fmla="*/ 1233409 w 2917172"/>
              <a:gd name="connsiteY72" fmla="*/ 514418 h 2293671"/>
              <a:gd name="connsiteX73" fmla="*/ 1261556 w 2917172"/>
              <a:gd name="connsiteY73" fmla="*/ 486271 h 2293671"/>
              <a:gd name="connsiteX74" fmla="*/ 1233409 w 2917172"/>
              <a:gd name="connsiteY74" fmla="*/ 458124 h 2293671"/>
              <a:gd name="connsiteX75" fmla="*/ 1120820 w 2917172"/>
              <a:gd name="connsiteY75" fmla="*/ 458124 h 2293671"/>
              <a:gd name="connsiteX76" fmla="*/ 1092673 w 2917172"/>
              <a:gd name="connsiteY76" fmla="*/ 486271 h 2293671"/>
              <a:gd name="connsiteX77" fmla="*/ 1120820 w 2917172"/>
              <a:gd name="connsiteY77" fmla="*/ 514418 h 2293671"/>
              <a:gd name="connsiteX78" fmla="*/ 1148967 w 2917172"/>
              <a:gd name="connsiteY78" fmla="*/ 486271 h 2293671"/>
              <a:gd name="connsiteX79" fmla="*/ 1120820 w 2917172"/>
              <a:gd name="connsiteY79" fmla="*/ 458124 h 2293671"/>
              <a:gd name="connsiteX80" fmla="*/ 1008232 w 2917172"/>
              <a:gd name="connsiteY80" fmla="*/ 458124 h 2293671"/>
              <a:gd name="connsiteX81" fmla="*/ 980085 w 2917172"/>
              <a:gd name="connsiteY81" fmla="*/ 486271 h 2293671"/>
              <a:gd name="connsiteX82" fmla="*/ 1008232 w 2917172"/>
              <a:gd name="connsiteY82" fmla="*/ 514418 h 2293671"/>
              <a:gd name="connsiteX83" fmla="*/ 1036379 w 2917172"/>
              <a:gd name="connsiteY83" fmla="*/ 486271 h 2293671"/>
              <a:gd name="connsiteX84" fmla="*/ 1008232 w 2917172"/>
              <a:gd name="connsiteY84" fmla="*/ 458124 h 2293671"/>
              <a:gd name="connsiteX85" fmla="*/ 895643 w 2917172"/>
              <a:gd name="connsiteY85" fmla="*/ 458124 h 2293671"/>
              <a:gd name="connsiteX86" fmla="*/ 867496 w 2917172"/>
              <a:gd name="connsiteY86" fmla="*/ 486271 h 2293671"/>
              <a:gd name="connsiteX87" fmla="*/ 895643 w 2917172"/>
              <a:gd name="connsiteY87" fmla="*/ 514418 h 2293671"/>
              <a:gd name="connsiteX88" fmla="*/ 923790 w 2917172"/>
              <a:gd name="connsiteY88" fmla="*/ 486271 h 2293671"/>
              <a:gd name="connsiteX89" fmla="*/ 895643 w 2917172"/>
              <a:gd name="connsiteY89" fmla="*/ 458124 h 2293671"/>
              <a:gd name="connsiteX90" fmla="*/ 783055 w 2917172"/>
              <a:gd name="connsiteY90" fmla="*/ 458124 h 2293671"/>
              <a:gd name="connsiteX91" fmla="*/ 754908 w 2917172"/>
              <a:gd name="connsiteY91" fmla="*/ 486271 h 2293671"/>
              <a:gd name="connsiteX92" fmla="*/ 783055 w 2917172"/>
              <a:gd name="connsiteY92" fmla="*/ 514418 h 2293671"/>
              <a:gd name="connsiteX93" fmla="*/ 811202 w 2917172"/>
              <a:gd name="connsiteY93" fmla="*/ 486271 h 2293671"/>
              <a:gd name="connsiteX94" fmla="*/ 783055 w 2917172"/>
              <a:gd name="connsiteY94" fmla="*/ 458124 h 2293671"/>
              <a:gd name="connsiteX95" fmla="*/ 670467 w 2917172"/>
              <a:gd name="connsiteY95" fmla="*/ 458124 h 2293671"/>
              <a:gd name="connsiteX96" fmla="*/ 642320 w 2917172"/>
              <a:gd name="connsiteY96" fmla="*/ 486271 h 2293671"/>
              <a:gd name="connsiteX97" fmla="*/ 670467 w 2917172"/>
              <a:gd name="connsiteY97" fmla="*/ 514418 h 2293671"/>
              <a:gd name="connsiteX98" fmla="*/ 698614 w 2917172"/>
              <a:gd name="connsiteY98" fmla="*/ 486271 h 2293671"/>
              <a:gd name="connsiteX99" fmla="*/ 670467 w 2917172"/>
              <a:gd name="connsiteY99" fmla="*/ 458124 h 2293671"/>
              <a:gd name="connsiteX100" fmla="*/ 557878 w 2917172"/>
              <a:gd name="connsiteY100" fmla="*/ 458124 h 2293671"/>
              <a:gd name="connsiteX101" fmla="*/ 529732 w 2917172"/>
              <a:gd name="connsiteY101" fmla="*/ 486271 h 2293671"/>
              <a:gd name="connsiteX102" fmla="*/ 557878 w 2917172"/>
              <a:gd name="connsiteY102" fmla="*/ 514418 h 2293671"/>
              <a:gd name="connsiteX103" fmla="*/ 586025 w 2917172"/>
              <a:gd name="connsiteY103" fmla="*/ 486271 h 2293671"/>
              <a:gd name="connsiteX104" fmla="*/ 557878 w 2917172"/>
              <a:gd name="connsiteY104" fmla="*/ 458124 h 2293671"/>
              <a:gd name="connsiteX105" fmla="*/ 445290 w 2917172"/>
              <a:gd name="connsiteY105" fmla="*/ 458124 h 2293671"/>
              <a:gd name="connsiteX106" fmla="*/ 417143 w 2917172"/>
              <a:gd name="connsiteY106" fmla="*/ 486271 h 2293671"/>
              <a:gd name="connsiteX107" fmla="*/ 445290 w 2917172"/>
              <a:gd name="connsiteY107" fmla="*/ 514418 h 2293671"/>
              <a:gd name="connsiteX108" fmla="*/ 473437 w 2917172"/>
              <a:gd name="connsiteY108" fmla="*/ 486271 h 2293671"/>
              <a:gd name="connsiteX109" fmla="*/ 445290 w 2917172"/>
              <a:gd name="connsiteY109" fmla="*/ 458124 h 2293671"/>
              <a:gd name="connsiteX110" fmla="*/ 332701 w 2917172"/>
              <a:gd name="connsiteY110" fmla="*/ 458124 h 2293671"/>
              <a:gd name="connsiteX111" fmla="*/ 304554 w 2917172"/>
              <a:gd name="connsiteY111" fmla="*/ 486271 h 2293671"/>
              <a:gd name="connsiteX112" fmla="*/ 332701 w 2917172"/>
              <a:gd name="connsiteY112" fmla="*/ 514418 h 2293671"/>
              <a:gd name="connsiteX113" fmla="*/ 360848 w 2917172"/>
              <a:gd name="connsiteY113" fmla="*/ 486271 h 2293671"/>
              <a:gd name="connsiteX114" fmla="*/ 332701 w 2917172"/>
              <a:gd name="connsiteY114" fmla="*/ 458124 h 2293671"/>
              <a:gd name="connsiteX115" fmla="*/ 220113 w 2917172"/>
              <a:gd name="connsiteY115" fmla="*/ 458124 h 2293671"/>
              <a:gd name="connsiteX116" fmla="*/ 191966 w 2917172"/>
              <a:gd name="connsiteY116" fmla="*/ 486271 h 2293671"/>
              <a:gd name="connsiteX117" fmla="*/ 220113 w 2917172"/>
              <a:gd name="connsiteY117" fmla="*/ 514418 h 2293671"/>
              <a:gd name="connsiteX118" fmla="*/ 248260 w 2917172"/>
              <a:gd name="connsiteY118" fmla="*/ 486271 h 2293671"/>
              <a:gd name="connsiteX119" fmla="*/ 220113 w 2917172"/>
              <a:gd name="connsiteY119" fmla="*/ 458124 h 2293671"/>
              <a:gd name="connsiteX120" fmla="*/ 107525 w 2917172"/>
              <a:gd name="connsiteY120" fmla="*/ 458124 h 2293671"/>
              <a:gd name="connsiteX121" fmla="*/ 79378 w 2917172"/>
              <a:gd name="connsiteY121" fmla="*/ 486271 h 2293671"/>
              <a:gd name="connsiteX122" fmla="*/ 107525 w 2917172"/>
              <a:gd name="connsiteY122" fmla="*/ 514418 h 2293671"/>
              <a:gd name="connsiteX123" fmla="*/ 135672 w 2917172"/>
              <a:gd name="connsiteY123" fmla="*/ 486271 h 2293671"/>
              <a:gd name="connsiteX124" fmla="*/ 107525 w 2917172"/>
              <a:gd name="connsiteY124" fmla="*/ 458124 h 2293671"/>
              <a:gd name="connsiteX125" fmla="*/ 0 w 2917172"/>
              <a:gd name="connsiteY125" fmla="*/ 0 h 2293671"/>
              <a:gd name="connsiteX126" fmla="*/ 2916000 w 2917172"/>
              <a:gd name="connsiteY126" fmla="*/ 0 h 2293671"/>
              <a:gd name="connsiteX127" fmla="*/ 2916000 w 2917172"/>
              <a:gd name="connsiteY127" fmla="*/ 142874 h 2293671"/>
              <a:gd name="connsiteX128" fmla="*/ 2917172 w 2917172"/>
              <a:gd name="connsiteY128" fmla="*/ 142874 h 2293671"/>
              <a:gd name="connsiteX129" fmla="*/ 2917172 w 2917172"/>
              <a:gd name="connsiteY129" fmla="*/ 244204 h 2293671"/>
              <a:gd name="connsiteX130" fmla="*/ 2917172 w 2917172"/>
              <a:gd name="connsiteY130" fmla="*/ 304439 h 2293671"/>
              <a:gd name="connsiteX131" fmla="*/ 2917172 w 2917172"/>
              <a:gd name="connsiteY131" fmla="*/ 460222 h 2293671"/>
              <a:gd name="connsiteX132" fmla="*/ 2902334 w 2917172"/>
              <a:gd name="connsiteY132" fmla="*/ 466368 h 2293671"/>
              <a:gd name="connsiteX133" fmla="*/ 2894090 w 2917172"/>
              <a:gd name="connsiteY133" fmla="*/ 486271 h 2293671"/>
              <a:gd name="connsiteX134" fmla="*/ 2902334 w 2917172"/>
              <a:gd name="connsiteY134" fmla="*/ 506174 h 2293671"/>
              <a:gd name="connsiteX135" fmla="*/ 2917172 w 2917172"/>
              <a:gd name="connsiteY135" fmla="*/ 512321 h 2293671"/>
              <a:gd name="connsiteX136" fmla="*/ 2917172 w 2917172"/>
              <a:gd name="connsiteY136" fmla="*/ 2246668 h 2293671"/>
              <a:gd name="connsiteX137" fmla="*/ 2905193 w 2917172"/>
              <a:gd name="connsiteY137" fmla="*/ 2249087 h 2293671"/>
              <a:gd name="connsiteX138" fmla="*/ 2876883 w 2917172"/>
              <a:gd name="connsiteY138" fmla="*/ 2277398 h 2293671"/>
              <a:gd name="connsiteX139" fmla="*/ 2873597 w 2917172"/>
              <a:gd name="connsiteY139" fmla="*/ 2293671 h 2293671"/>
              <a:gd name="connsiteX140" fmla="*/ 2824605 w 2917172"/>
              <a:gd name="connsiteY140" fmla="*/ 2293671 h 2293671"/>
              <a:gd name="connsiteX141" fmla="*/ 2821320 w 2917172"/>
              <a:gd name="connsiteY141" fmla="*/ 2277398 h 2293671"/>
              <a:gd name="connsiteX142" fmla="*/ 2772302 w 2917172"/>
              <a:gd name="connsiteY142" fmla="*/ 2244906 h 2293671"/>
              <a:gd name="connsiteX143" fmla="*/ 2723284 w 2917172"/>
              <a:gd name="connsiteY143" fmla="*/ 2277398 h 2293671"/>
              <a:gd name="connsiteX144" fmla="*/ 2719998 w 2917172"/>
              <a:gd name="connsiteY144" fmla="*/ 2293671 h 2293671"/>
              <a:gd name="connsiteX145" fmla="*/ 2671010 w 2917172"/>
              <a:gd name="connsiteY145" fmla="*/ 2293671 h 2293671"/>
              <a:gd name="connsiteX146" fmla="*/ 2667725 w 2917172"/>
              <a:gd name="connsiteY146" fmla="*/ 2277398 h 2293671"/>
              <a:gd name="connsiteX147" fmla="*/ 2618707 w 2917172"/>
              <a:gd name="connsiteY147" fmla="*/ 2244906 h 2293671"/>
              <a:gd name="connsiteX148" fmla="*/ 2569690 w 2917172"/>
              <a:gd name="connsiteY148" fmla="*/ 2277398 h 2293671"/>
              <a:gd name="connsiteX149" fmla="*/ 2566404 w 2917172"/>
              <a:gd name="connsiteY149" fmla="*/ 2293671 h 2293671"/>
              <a:gd name="connsiteX150" fmla="*/ 2517416 w 2917172"/>
              <a:gd name="connsiteY150" fmla="*/ 2293671 h 2293671"/>
              <a:gd name="connsiteX151" fmla="*/ 2514131 w 2917172"/>
              <a:gd name="connsiteY151" fmla="*/ 2277398 h 2293671"/>
              <a:gd name="connsiteX152" fmla="*/ 2465113 w 2917172"/>
              <a:gd name="connsiteY152" fmla="*/ 2244906 h 2293671"/>
              <a:gd name="connsiteX153" fmla="*/ 2416095 w 2917172"/>
              <a:gd name="connsiteY153" fmla="*/ 2277398 h 2293671"/>
              <a:gd name="connsiteX154" fmla="*/ 2412810 w 2917172"/>
              <a:gd name="connsiteY154" fmla="*/ 2293671 h 2293671"/>
              <a:gd name="connsiteX155" fmla="*/ 2363821 w 2917172"/>
              <a:gd name="connsiteY155" fmla="*/ 2293671 h 2293671"/>
              <a:gd name="connsiteX156" fmla="*/ 2360536 w 2917172"/>
              <a:gd name="connsiteY156" fmla="*/ 2277398 h 2293671"/>
              <a:gd name="connsiteX157" fmla="*/ 2311518 w 2917172"/>
              <a:gd name="connsiteY157" fmla="*/ 2244906 h 2293671"/>
              <a:gd name="connsiteX158" fmla="*/ 2262501 w 2917172"/>
              <a:gd name="connsiteY158" fmla="*/ 2277398 h 2293671"/>
              <a:gd name="connsiteX159" fmla="*/ 2259215 w 2917172"/>
              <a:gd name="connsiteY159" fmla="*/ 2293671 h 2293671"/>
              <a:gd name="connsiteX160" fmla="*/ 2210227 w 2917172"/>
              <a:gd name="connsiteY160" fmla="*/ 2293671 h 2293671"/>
              <a:gd name="connsiteX161" fmla="*/ 2206941 w 2917172"/>
              <a:gd name="connsiteY161" fmla="*/ 2277398 h 2293671"/>
              <a:gd name="connsiteX162" fmla="*/ 2157923 w 2917172"/>
              <a:gd name="connsiteY162" fmla="*/ 2244906 h 2293671"/>
              <a:gd name="connsiteX163" fmla="*/ 2108906 w 2917172"/>
              <a:gd name="connsiteY163" fmla="*/ 2277398 h 2293671"/>
              <a:gd name="connsiteX164" fmla="*/ 2105620 w 2917172"/>
              <a:gd name="connsiteY164" fmla="*/ 2293671 h 2293671"/>
              <a:gd name="connsiteX165" fmla="*/ 2056632 w 2917172"/>
              <a:gd name="connsiteY165" fmla="*/ 2293671 h 2293671"/>
              <a:gd name="connsiteX166" fmla="*/ 2053346 w 2917172"/>
              <a:gd name="connsiteY166" fmla="*/ 2277398 h 2293671"/>
              <a:gd name="connsiteX167" fmla="*/ 2004329 w 2917172"/>
              <a:gd name="connsiteY167" fmla="*/ 2244906 h 2293671"/>
              <a:gd name="connsiteX168" fmla="*/ 1955312 w 2917172"/>
              <a:gd name="connsiteY168" fmla="*/ 2277398 h 2293671"/>
              <a:gd name="connsiteX169" fmla="*/ 1952026 w 2917172"/>
              <a:gd name="connsiteY169" fmla="*/ 2293671 h 2293671"/>
              <a:gd name="connsiteX170" fmla="*/ 1903038 w 2917172"/>
              <a:gd name="connsiteY170" fmla="*/ 2293671 h 2293671"/>
              <a:gd name="connsiteX171" fmla="*/ 1899752 w 2917172"/>
              <a:gd name="connsiteY171" fmla="*/ 2277398 h 2293671"/>
              <a:gd name="connsiteX172" fmla="*/ 1850734 w 2917172"/>
              <a:gd name="connsiteY172" fmla="*/ 2244906 h 2293671"/>
              <a:gd name="connsiteX173" fmla="*/ 1801717 w 2917172"/>
              <a:gd name="connsiteY173" fmla="*/ 2277398 h 2293671"/>
              <a:gd name="connsiteX174" fmla="*/ 1798431 w 2917172"/>
              <a:gd name="connsiteY174" fmla="*/ 2293671 h 2293671"/>
              <a:gd name="connsiteX175" fmla="*/ 1749443 w 2917172"/>
              <a:gd name="connsiteY175" fmla="*/ 2293671 h 2293671"/>
              <a:gd name="connsiteX176" fmla="*/ 1746158 w 2917172"/>
              <a:gd name="connsiteY176" fmla="*/ 2277398 h 2293671"/>
              <a:gd name="connsiteX177" fmla="*/ 1697140 w 2917172"/>
              <a:gd name="connsiteY177" fmla="*/ 2244906 h 2293671"/>
              <a:gd name="connsiteX178" fmla="*/ 1648123 w 2917172"/>
              <a:gd name="connsiteY178" fmla="*/ 2277398 h 2293671"/>
              <a:gd name="connsiteX179" fmla="*/ 1644837 w 2917172"/>
              <a:gd name="connsiteY179" fmla="*/ 2293671 h 2293671"/>
              <a:gd name="connsiteX180" fmla="*/ 1595849 w 2917172"/>
              <a:gd name="connsiteY180" fmla="*/ 2293671 h 2293671"/>
              <a:gd name="connsiteX181" fmla="*/ 1592563 w 2917172"/>
              <a:gd name="connsiteY181" fmla="*/ 2277398 h 2293671"/>
              <a:gd name="connsiteX182" fmla="*/ 1543545 w 2917172"/>
              <a:gd name="connsiteY182" fmla="*/ 2244906 h 2293671"/>
              <a:gd name="connsiteX183" fmla="*/ 1494528 w 2917172"/>
              <a:gd name="connsiteY183" fmla="*/ 2277398 h 2293671"/>
              <a:gd name="connsiteX184" fmla="*/ 1491242 w 2917172"/>
              <a:gd name="connsiteY184" fmla="*/ 2293671 h 2293671"/>
              <a:gd name="connsiteX185" fmla="*/ 1442254 w 2917172"/>
              <a:gd name="connsiteY185" fmla="*/ 2293671 h 2293671"/>
              <a:gd name="connsiteX186" fmla="*/ 1438969 w 2917172"/>
              <a:gd name="connsiteY186" fmla="*/ 2277398 h 2293671"/>
              <a:gd name="connsiteX187" fmla="*/ 1389951 w 2917172"/>
              <a:gd name="connsiteY187" fmla="*/ 2244906 h 2293671"/>
              <a:gd name="connsiteX188" fmla="*/ 1340933 w 2917172"/>
              <a:gd name="connsiteY188" fmla="*/ 2277398 h 2293671"/>
              <a:gd name="connsiteX189" fmla="*/ 1337648 w 2917172"/>
              <a:gd name="connsiteY189" fmla="*/ 2293671 h 2293671"/>
              <a:gd name="connsiteX190" fmla="*/ 1288659 w 2917172"/>
              <a:gd name="connsiteY190" fmla="*/ 2293671 h 2293671"/>
              <a:gd name="connsiteX191" fmla="*/ 1285374 w 2917172"/>
              <a:gd name="connsiteY191" fmla="*/ 2277398 h 2293671"/>
              <a:gd name="connsiteX192" fmla="*/ 1236356 w 2917172"/>
              <a:gd name="connsiteY192" fmla="*/ 2244906 h 2293671"/>
              <a:gd name="connsiteX193" fmla="*/ 1187339 w 2917172"/>
              <a:gd name="connsiteY193" fmla="*/ 2277398 h 2293671"/>
              <a:gd name="connsiteX194" fmla="*/ 1184053 w 2917172"/>
              <a:gd name="connsiteY194" fmla="*/ 2293671 h 2293671"/>
              <a:gd name="connsiteX195" fmla="*/ 1135065 w 2917172"/>
              <a:gd name="connsiteY195" fmla="*/ 2293671 h 2293671"/>
              <a:gd name="connsiteX196" fmla="*/ 1131780 w 2917172"/>
              <a:gd name="connsiteY196" fmla="*/ 2277398 h 2293671"/>
              <a:gd name="connsiteX197" fmla="*/ 1082762 w 2917172"/>
              <a:gd name="connsiteY197" fmla="*/ 2244906 h 2293671"/>
              <a:gd name="connsiteX198" fmla="*/ 1033744 w 2917172"/>
              <a:gd name="connsiteY198" fmla="*/ 2277398 h 2293671"/>
              <a:gd name="connsiteX199" fmla="*/ 1030458 w 2917172"/>
              <a:gd name="connsiteY199" fmla="*/ 2293671 h 2293671"/>
              <a:gd name="connsiteX200" fmla="*/ 981470 w 2917172"/>
              <a:gd name="connsiteY200" fmla="*/ 2293671 h 2293671"/>
              <a:gd name="connsiteX201" fmla="*/ 978185 w 2917172"/>
              <a:gd name="connsiteY201" fmla="*/ 2277398 h 2293671"/>
              <a:gd name="connsiteX202" fmla="*/ 929167 w 2917172"/>
              <a:gd name="connsiteY202" fmla="*/ 2244906 h 2293671"/>
              <a:gd name="connsiteX203" fmla="*/ 880150 w 2917172"/>
              <a:gd name="connsiteY203" fmla="*/ 2277398 h 2293671"/>
              <a:gd name="connsiteX204" fmla="*/ 876864 w 2917172"/>
              <a:gd name="connsiteY204" fmla="*/ 2293671 h 2293671"/>
              <a:gd name="connsiteX205" fmla="*/ 827876 w 2917172"/>
              <a:gd name="connsiteY205" fmla="*/ 2293671 h 2293671"/>
              <a:gd name="connsiteX206" fmla="*/ 824591 w 2917172"/>
              <a:gd name="connsiteY206" fmla="*/ 2277398 h 2293671"/>
              <a:gd name="connsiteX207" fmla="*/ 775573 w 2917172"/>
              <a:gd name="connsiteY207" fmla="*/ 2244906 h 2293671"/>
              <a:gd name="connsiteX208" fmla="*/ 726556 w 2917172"/>
              <a:gd name="connsiteY208" fmla="*/ 2277398 h 2293671"/>
              <a:gd name="connsiteX209" fmla="*/ 723270 w 2917172"/>
              <a:gd name="connsiteY209" fmla="*/ 2293671 h 2293671"/>
              <a:gd name="connsiteX210" fmla="*/ 674282 w 2917172"/>
              <a:gd name="connsiteY210" fmla="*/ 2293671 h 2293671"/>
              <a:gd name="connsiteX211" fmla="*/ 670997 w 2917172"/>
              <a:gd name="connsiteY211" fmla="*/ 2277398 h 2293671"/>
              <a:gd name="connsiteX212" fmla="*/ 621979 w 2917172"/>
              <a:gd name="connsiteY212" fmla="*/ 2244906 h 2293671"/>
              <a:gd name="connsiteX213" fmla="*/ 572961 w 2917172"/>
              <a:gd name="connsiteY213" fmla="*/ 2277398 h 2293671"/>
              <a:gd name="connsiteX214" fmla="*/ 569675 w 2917172"/>
              <a:gd name="connsiteY214" fmla="*/ 2293671 h 2293671"/>
              <a:gd name="connsiteX215" fmla="*/ 520687 w 2917172"/>
              <a:gd name="connsiteY215" fmla="*/ 2293671 h 2293671"/>
              <a:gd name="connsiteX216" fmla="*/ 517401 w 2917172"/>
              <a:gd name="connsiteY216" fmla="*/ 2277398 h 2293671"/>
              <a:gd name="connsiteX217" fmla="*/ 468384 w 2917172"/>
              <a:gd name="connsiteY217" fmla="*/ 2244906 h 2293671"/>
              <a:gd name="connsiteX218" fmla="*/ 419367 w 2917172"/>
              <a:gd name="connsiteY218" fmla="*/ 2277398 h 2293671"/>
              <a:gd name="connsiteX219" fmla="*/ 416081 w 2917172"/>
              <a:gd name="connsiteY219" fmla="*/ 2293671 h 2293671"/>
              <a:gd name="connsiteX220" fmla="*/ 367093 w 2917172"/>
              <a:gd name="connsiteY220" fmla="*/ 2293671 h 2293671"/>
              <a:gd name="connsiteX221" fmla="*/ 363807 w 2917172"/>
              <a:gd name="connsiteY221" fmla="*/ 2277398 h 2293671"/>
              <a:gd name="connsiteX222" fmla="*/ 314790 w 2917172"/>
              <a:gd name="connsiteY222" fmla="*/ 2244906 h 2293671"/>
              <a:gd name="connsiteX223" fmla="*/ 265772 w 2917172"/>
              <a:gd name="connsiteY223" fmla="*/ 2277398 h 2293671"/>
              <a:gd name="connsiteX224" fmla="*/ 262486 w 2917172"/>
              <a:gd name="connsiteY224" fmla="*/ 2293671 h 2293671"/>
              <a:gd name="connsiteX225" fmla="*/ 213498 w 2917172"/>
              <a:gd name="connsiteY225" fmla="*/ 2293671 h 2293671"/>
              <a:gd name="connsiteX226" fmla="*/ 210213 w 2917172"/>
              <a:gd name="connsiteY226" fmla="*/ 2277398 h 2293671"/>
              <a:gd name="connsiteX227" fmla="*/ 161196 w 2917172"/>
              <a:gd name="connsiteY227" fmla="*/ 2244906 h 2293671"/>
              <a:gd name="connsiteX228" fmla="*/ 112178 w 2917172"/>
              <a:gd name="connsiteY228" fmla="*/ 2277398 h 2293671"/>
              <a:gd name="connsiteX229" fmla="*/ 108892 w 2917172"/>
              <a:gd name="connsiteY229" fmla="*/ 2293671 h 2293671"/>
              <a:gd name="connsiteX230" fmla="*/ 59904 w 2917172"/>
              <a:gd name="connsiteY230" fmla="*/ 2293671 h 2293671"/>
              <a:gd name="connsiteX231" fmla="*/ 56618 w 2917172"/>
              <a:gd name="connsiteY231" fmla="*/ 2277398 h 2293671"/>
              <a:gd name="connsiteX232" fmla="*/ 7600 w 2917172"/>
              <a:gd name="connsiteY232" fmla="*/ 2244906 h 2293671"/>
              <a:gd name="connsiteX233" fmla="*/ 0 w 2917172"/>
              <a:gd name="connsiteY233" fmla="*/ 2246441 h 2293671"/>
              <a:gd name="connsiteX234" fmla="*/ 0 w 2917172"/>
              <a:gd name="connsiteY234" fmla="*/ 512321 h 2293671"/>
              <a:gd name="connsiteX235" fmla="*/ 14839 w 2917172"/>
              <a:gd name="connsiteY235" fmla="*/ 506174 h 2293671"/>
              <a:gd name="connsiteX236" fmla="*/ 23083 w 2917172"/>
              <a:gd name="connsiteY236" fmla="*/ 486271 h 2293671"/>
              <a:gd name="connsiteX237" fmla="*/ 14839 w 2917172"/>
              <a:gd name="connsiteY237" fmla="*/ 466368 h 2293671"/>
              <a:gd name="connsiteX238" fmla="*/ 0 w 2917172"/>
              <a:gd name="connsiteY238" fmla="*/ 460222 h 2293671"/>
              <a:gd name="connsiteX239" fmla="*/ 0 w 2917172"/>
              <a:gd name="connsiteY239" fmla="*/ 371475 h 2293671"/>
              <a:gd name="connsiteX240" fmla="*/ 0 w 2917172"/>
              <a:gd name="connsiteY240" fmla="*/ 304439 h 2293671"/>
              <a:gd name="connsiteX241" fmla="*/ 0 w 2917172"/>
              <a:gd name="connsiteY241" fmla="*/ 244204 h 2293671"/>
              <a:gd name="connsiteX242" fmla="*/ 0 w 2917172"/>
              <a:gd name="connsiteY242" fmla="*/ 142874 h 22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17172" h="2293671">
                <a:moveTo>
                  <a:pt x="2809648" y="458124"/>
                </a:moveTo>
                <a:cubicBezTo>
                  <a:pt x="2794103" y="458124"/>
                  <a:pt x="2781501" y="470726"/>
                  <a:pt x="2781501" y="486271"/>
                </a:cubicBezTo>
                <a:cubicBezTo>
                  <a:pt x="2781501" y="501817"/>
                  <a:pt x="2794103" y="514418"/>
                  <a:pt x="2809648" y="514418"/>
                </a:cubicBezTo>
                <a:cubicBezTo>
                  <a:pt x="2825193" y="514418"/>
                  <a:pt x="2837795" y="501817"/>
                  <a:pt x="2837795" y="486271"/>
                </a:cubicBezTo>
                <a:cubicBezTo>
                  <a:pt x="2837795" y="470726"/>
                  <a:pt x="2825193" y="458124"/>
                  <a:pt x="2809648" y="458124"/>
                </a:cubicBezTo>
                <a:close/>
                <a:moveTo>
                  <a:pt x="2697060" y="458124"/>
                </a:moveTo>
                <a:cubicBezTo>
                  <a:pt x="2681514" y="458124"/>
                  <a:pt x="2668913" y="470726"/>
                  <a:pt x="2668913" y="486271"/>
                </a:cubicBezTo>
                <a:cubicBezTo>
                  <a:pt x="2668913" y="501817"/>
                  <a:pt x="2681514" y="514418"/>
                  <a:pt x="2697060" y="514418"/>
                </a:cubicBezTo>
                <a:cubicBezTo>
                  <a:pt x="2712605" y="514418"/>
                  <a:pt x="2725207" y="501817"/>
                  <a:pt x="2725207" y="486271"/>
                </a:cubicBezTo>
                <a:cubicBezTo>
                  <a:pt x="2725207" y="470726"/>
                  <a:pt x="2712605" y="458124"/>
                  <a:pt x="2697060" y="458124"/>
                </a:cubicBezTo>
                <a:close/>
                <a:moveTo>
                  <a:pt x="2584471" y="458124"/>
                </a:moveTo>
                <a:cubicBezTo>
                  <a:pt x="2568926" y="458124"/>
                  <a:pt x="2556324" y="470726"/>
                  <a:pt x="2556324" y="486271"/>
                </a:cubicBezTo>
                <a:cubicBezTo>
                  <a:pt x="2556324" y="501817"/>
                  <a:pt x="2568926" y="514418"/>
                  <a:pt x="2584471" y="514418"/>
                </a:cubicBezTo>
                <a:cubicBezTo>
                  <a:pt x="2600016" y="514418"/>
                  <a:pt x="2612618" y="501817"/>
                  <a:pt x="2612618" y="486271"/>
                </a:cubicBezTo>
                <a:cubicBezTo>
                  <a:pt x="2612618" y="470726"/>
                  <a:pt x="2600016" y="458124"/>
                  <a:pt x="2584471" y="458124"/>
                </a:cubicBezTo>
                <a:close/>
                <a:moveTo>
                  <a:pt x="2471883" y="458124"/>
                </a:moveTo>
                <a:cubicBezTo>
                  <a:pt x="2456337" y="458124"/>
                  <a:pt x="2443736" y="470726"/>
                  <a:pt x="2443736" y="486271"/>
                </a:cubicBezTo>
                <a:cubicBezTo>
                  <a:pt x="2443736" y="501817"/>
                  <a:pt x="2456337" y="514418"/>
                  <a:pt x="2471883" y="514418"/>
                </a:cubicBezTo>
                <a:cubicBezTo>
                  <a:pt x="2487428" y="514418"/>
                  <a:pt x="2500029" y="501817"/>
                  <a:pt x="2500029" y="486271"/>
                </a:cubicBezTo>
                <a:cubicBezTo>
                  <a:pt x="2500029" y="470726"/>
                  <a:pt x="2487428" y="458124"/>
                  <a:pt x="2471883" y="458124"/>
                </a:cubicBezTo>
                <a:close/>
                <a:moveTo>
                  <a:pt x="2359294" y="458124"/>
                </a:moveTo>
                <a:cubicBezTo>
                  <a:pt x="2343749" y="458124"/>
                  <a:pt x="2331147" y="470726"/>
                  <a:pt x="2331147" y="486271"/>
                </a:cubicBezTo>
                <a:cubicBezTo>
                  <a:pt x="2331147" y="501817"/>
                  <a:pt x="2343749" y="514418"/>
                  <a:pt x="2359294" y="514418"/>
                </a:cubicBezTo>
                <a:cubicBezTo>
                  <a:pt x="2374839" y="514418"/>
                  <a:pt x="2387441" y="501817"/>
                  <a:pt x="2387441" y="486271"/>
                </a:cubicBezTo>
                <a:cubicBezTo>
                  <a:pt x="2387441" y="470726"/>
                  <a:pt x="2374839" y="458124"/>
                  <a:pt x="2359294" y="458124"/>
                </a:cubicBezTo>
                <a:close/>
                <a:moveTo>
                  <a:pt x="2246705" y="458124"/>
                </a:moveTo>
                <a:cubicBezTo>
                  <a:pt x="2231160" y="458124"/>
                  <a:pt x="2218559" y="470726"/>
                  <a:pt x="2218559" y="486271"/>
                </a:cubicBezTo>
                <a:cubicBezTo>
                  <a:pt x="2218559" y="501817"/>
                  <a:pt x="2231160" y="514418"/>
                  <a:pt x="2246705" y="514418"/>
                </a:cubicBezTo>
                <a:cubicBezTo>
                  <a:pt x="2262251" y="514418"/>
                  <a:pt x="2274852" y="501817"/>
                  <a:pt x="2274852" y="486271"/>
                </a:cubicBezTo>
                <a:cubicBezTo>
                  <a:pt x="2274852" y="470726"/>
                  <a:pt x="2262251" y="458124"/>
                  <a:pt x="2246705" y="458124"/>
                </a:cubicBezTo>
                <a:close/>
                <a:moveTo>
                  <a:pt x="2134117" y="458124"/>
                </a:moveTo>
                <a:cubicBezTo>
                  <a:pt x="2118572" y="458124"/>
                  <a:pt x="2105970" y="470726"/>
                  <a:pt x="2105970" y="486271"/>
                </a:cubicBezTo>
                <a:cubicBezTo>
                  <a:pt x="2105970" y="501817"/>
                  <a:pt x="2118572" y="514418"/>
                  <a:pt x="2134117" y="514418"/>
                </a:cubicBezTo>
                <a:cubicBezTo>
                  <a:pt x="2149662" y="514418"/>
                  <a:pt x="2162264" y="501817"/>
                  <a:pt x="2162264" y="486271"/>
                </a:cubicBezTo>
                <a:cubicBezTo>
                  <a:pt x="2162264" y="470726"/>
                  <a:pt x="2149662" y="458124"/>
                  <a:pt x="2134117" y="458124"/>
                </a:cubicBezTo>
                <a:close/>
                <a:moveTo>
                  <a:pt x="2021528" y="458124"/>
                </a:moveTo>
                <a:cubicBezTo>
                  <a:pt x="2005983" y="458124"/>
                  <a:pt x="1993382" y="470726"/>
                  <a:pt x="1993382" y="486271"/>
                </a:cubicBezTo>
                <a:cubicBezTo>
                  <a:pt x="1993382" y="501817"/>
                  <a:pt x="2005983" y="514418"/>
                  <a:pt x="2021528" y="514418"/>
                </a:cubicBezTo>
                <a:cubicBezTo>
                  <a:pt x="2037074" y="514418"/>
                  <a:pt x="2049675" y="501817"/>
                  <a:pt x="2049675" y="486271"/>
                </a:cubicBezTo>
                <a:cubicBezTo>
                  <a:pt x="2049675" y="470726"/>
                  <a:pt x="2037074" y="458124"/>
                  <a:pt x="2021528" y="458124"/>
                </a:cubicBezTo>
                <a:close/>
                <a:moveTo>
                  <a:pt x="1908940" y="458124"/>
                </a:moveTo>
                <a:cubicBezTo>
                  <a:pt x="1893395" y="458124"/>
                  <a:pt x="1880793" y="470726"/>
                  <a:pt x="1880793" y="486271"/>
                </a:cubicBezTo>
                <a:cubicBezTo>
                  <a:pt x="1880793" y="501817"/>
                  <a:pt x="1893395" y="514418"/>
                  <a:pt x="1908940" y="514418"/>
                </a:cubicBezTo>
                <a:cubicBezTo>
                  <a:pt x="1924485" y="514418"/>
                  <a:pt x="1937087" y="501817"/>
                  <a:pt x="1937087" y="486271"/>
                </a:cubicBezTo>
                <a:cubicBezTo>
                  <a:pt x="1937087" y="470726"/>
                  <a:pt x="1924485" y="458124"/>
                  <a:pt x="1908940" y="458124"/>
                </a:cubicBezTo>
                <a:close/>
                <a:moveTo>
                  <a:pt x="1796351" y="458124"/>
                </a:moveTo>
                <a:cubicBezTo>
                  <a:pt x="1780806" y="458124"/>
                  <a:pt x="1768204" y="470726"/>
                  <a:pt x="1768204" y="486271"/>
                </a:cubicBezTo>
                <a:cubicBezTo>
                  <a:pt x="1768204" y="501817"/>
                  <a:pt x="1780806" y="514418"/>
                  <a:pt x="1796351" y="514418"/>
                </a:cubicBezTo>
                <a:cubicBezTo>
                  <a:pt x="1811897" y="514418"/>
                  <a:pt x="1824498" y="501817"/>
                  <a:pt x="1824498" y="486271"/>
                </a:cubicBezTo>
                <a:cubicBezTo>
                  <a:pt x="1824498" y="470726"/>
                  <a:pt x="1811897" y="458124"/>
                  <a:pt x="1796351" y="458124"/>
                </a:cubicBezTo>
                <a:close/>
                <a:moveTo>
                  <a:pt x="1683763" y="458124"/>
                </a:moveTo>
                <a:cubicBezTo>
                  <a:pt x="1668218" y="458124"/>
                  <a:pt x="1655616" y="470726"/>
                  <a:pt x="1655616" y="486271"/>
                </a:cubicBezTo>
                <a:cubicBezTo>
                  <a:pt x="1655616" y="501817"/>
                  <a:pt x="1668218" y="514418"/>
                  <a:pt x="1683763" y="514418"/>
                </a:cubicBezTo>
                <a:cubicBezTo>
                  <a:pt x="1699308" y="514418"/>
                  <a:pt x="1711910" y="501817"/>
                  <a:pt x="1711910" y="486271"/>
                </a:cubicBezTo>
                <a:cubicBezTo>
                  <a:pt x="1711910" y="470726"/>
                  <a:pt x="1699308" y="458124"/>
                  <a:pt x="1683763" y="458124"/>
                </a:cubicBezTo>
                <a:close/>
                <a:moveTo>
                  <a:pt x="1571174" y="458124"/>
                </a:moveTo>
                <a:cubicBezTo>
                  <a:pt x="1555629" y="458124"/>
                  <a:pt x="1543027" y="470726"/>
                  <a:pt x="1543027" y="486271"/>
                </a:cubicBezTo>
                <a:cubicBezTo>
                  <a:pt x="1543027" y="501817"/>
                  <a:pt x="1555629" y="514418"/>
                  <a:pt x="1571174" y="514418"/>
                </a:cubicBezTo>
                <a:cubicBezTo>
                  <a:pt x="1586720" y="514418"/>
                  <a:pt x="1599321" y="501817"/>
                  <a:pt x="1599321" y="486271"/>
                </a:cubicBezTo>
                <a:cubicBezTo>
                  <a:pt x="1599321" y="470726"/>
                  <a:pt x="1586720" y="458124"/>
                  <a:pt x="1571174" y="458124"/>
                </a:cubicBezTo>
                <a:close/>
                <a:moveTo>
                  <a:pt x="1458586" y="458124"/>
                </a:moveTo>
                <a:cubicBezTo>
                  <a:pt x="1443041" y="458124"/>
                  <a:pt x="1430439" y="470726"/>
                  <a:pt x="1430439" y="486271"/>
                </a:cubicBezTo>
                <a:cubicBezTo>
                  <a:pt x="1430439" y="501817"/>
                  <a:pt x="1443041" y="514418"/>
                  <a:pt x="1458586" y="514418"/>
                </a:cubicBezTo>
                <a:cubicBezTo>
                  <a:pt x="1474131" y="514418"/>
                  <a:pt x="1486733" y="501817"/>
                  <a:pt x="1486733" y="486271"/>
                </a:cubicBezTo>
                <a:cubicBezTo>
                  <a:pt x="1486733" y="470726"/>
                  <a:pt x="1474131" y="458124"/>
                  <a:pt x="1458586" y="458124"/>
                </a:cubicBezTo>
                <a:close/>
                <a:moveTo>
                  <a:pt x="1345997" y="458124"/>
                </a:moveTo>
                <a:cubicBezTo>
                  <a:pt x="1330452" y="458124"/>
                  <a:pt x="1317850" y="470726"/>
                  <a:pt x="1317850" y="486271"/>
                </a:cubicBezTo>
                <a:cubicBezTo>
                  <a:pt x="1317850" y="501817"/>
                  <a:pt x="1330452" y="514418"/>
                  <a:pt x="1345997" y="514418"/>
                </a:cubicBezTo>
                <a:cubicBezTo>
                  <a:pt x="1361543" y="514418"/>
                  <a:pt x="1374144" y="501817"/>
                  <a:pt x="1374144" y="486271"/>
                </a:cubicBezTo>
                <a:cubicBezTo>
                  <a:pt x="1374144" y="470726"/>
                  <a:pt x="1361543" y="458124"/>
                  <a:pt x="1345997" y="458124"/>
                </a:cubicBezTo>
                <a:close/>
                <a:moveTo>
                  <a:pt x="1233409" y="458124"/>
                </a:moveTo>
                <a:cubicBezTo>
                  <a:pt x="1217863" y="458124"/>
                  <a:pt x="1205262" y="470726"/>
                  <a:pt x="1205262" y="486271"/>
                </a:cubicBezTo>
                <a:cubicBezTo>
                  <a:pt x="1205262" y="501817"/>
                  <a:pt x="1217863" y="514418"/>
                  <a:pt x="1233409" y="514418"/>
                </a:cubicBezTo>
                <a:cubicBezTo>
                  <a:pt x="1248954" y="514418"/>
                  <a:pt x="1261556" y="501817"/>
                  <a:pt x="1261556" y="486271"/>
                </a:cubicBezTo>
                <a:cubicBezTo>
                  <a:pt x="1261556" y="470726"/>
                  <a:pt x="1248954" y="458124"/>
                  <a:pt x="1233409" y="458124"/>
                </a:cubicBezTo>
                <a:close/>
                <a:moveTo>
                  <a:pt x="1120820" y="458124"/>
                </a:moveTo>
                <a:cubicBezTo>
                  <a:pt x="1105275" y="458124"/>
                  <a:pt x="1092673" y="470726"/>
                  <a:pt x="1092673" y="486271"/>
                </a:cubicBezTo>
                <a:cubicBezTo>
                  <a:pt x="1092673" y="501817"/>
                  <a:pt x="1105275" y="514418"/>
                  <a:pt x="1120820" y="514418"/>
                </a:cubicBezTo>
                <a:cubicBezTo>
                  <a:pt x="1136365" y="514418"/>
                  <a:pt x="1148967" y="501817"/>
                  <a:pt x="1148967" y="486271"/>
                </a:cubicBezTo>
                <a:cubicBezTo>
                  <a:pt x="1148967" y="470726"/>
                  <a:pt x="1136365" y="458124"/>
                  <a:pt x="1120820" y="458124"/>
                </a:cubicBezTo>
                <a:close/>
                <a:moveTo>
                  <a:pt x="1008232" y="458124"/>
                </a:moveTo>
                <a:cubicBezTo>
                  <a:pt x="992686" y="458124"/>
                  <a:pt x="980085" y="470726"/>
                  <a:pt x="980085" y="486271"/>
                </a:cubicBezTo>
                <a:cubicBezTo>
                  <a:pt x="980085" y="501817"/>
                  <a:pt x="992686" y="514418"/>
                  <a:pt x="1008232" y="514418"/>
                </a:cubicBezTo>
                <a:cubicBezTo>
                  <a:pt x="1023777" y="514418"/>
                  <a:pt x="1036379" y="501817"/>
                  <a:pt x="1036379" y="486271"/>
                </a:cubicBezTo>
                <a:cubicBezTo>
                  <a:pt x="1036379" y="470726"/>
                  <a:pt x="1023777" y="458124"/>
                  <a:pt x="1008232" y="458124"/>
                </a:cubicBezTo>
                <a:close/>
                <a:moveTo>
                  <a:pt x="895643" y="458124"/>
                </a:moveTo>
                <a:cubicBezTo>
                  <a:pt x="880098" y="458124"/>
                  <a:pt x="867496" y="470726"/>
                  <a:pt x="867496" y="486271"/>
                </a:cubicBezTo>
                <a:cubicBezTo>
                  <a:pt x="867496" y="501817"/>
                  <a:pt x="880098" y="514418"/>
                  <a:pt x="895643" y="514418"/>
                </a:cubicBezTo>
                <a:cubicBezTo>
                  <a:pt x="911188" y="514418"/>
                  <a:pt x="923790" y="501817"/>
                  <a:pt x="923790" y="486271"/>
                </a:cubicBezTo>
                <a:cubicBezTo>
                  <a:pt x="923790" y="470726"/>
                  <a:pt x="911188" y="458124"/>
                  <a:pt x="895643" y="458124"/>
                </a:cubicBezTo>
                <a:close/>
                <a:moveTo>
                  <a:pt x="783055" y="458124"/>
                </a:moveTo>
                <a:cubicBezTo>
                  <a:pt x="767510" y="458124"/>
                  <a:pt x="754908" y="470726"/>
                  <a:pt x="754908" y="486271"/>
                </a:cubicBezTo>
                <a:cubicBezTo>
                  <a:pt x="754908" y="501817"/>
                  <a:pt x="767510" y="514418"/>
                  <a:pt x="783055" y="514418"/>
                </a:cubicBezTo>
                <a:cubicBezTo>
                  <a:pt x="798600" y="514418"/>
                  <a:pt x="811202" y="501817"/>
                  <a:pt x="811202" y="486271"/>
                </a:cubicBezTo>
                <a:cubicBezTo>
                  <a:pt x="811202" y="470726"/>
                  <a:pt x="798600" y="458124"/>
                  <a:pt x="783055" y="458124"/>
                </a:cubicBezTo>
                <a:close/>
                <a:moveTo>
                  <a:pt x="670467" y="458124"/>
                </a:moveTo>
                <a:cubicBezTo>
                  <a:pt x="654922" y="458124"/>
                  <a:pt x="642320" y="470726"/>
                  <a:pt x="642320" y="486271"/>
                </a:cubicBezTo>
                <a:cubicBezTo>
                  <a:pt x="642320" y="501817"/>
                  <a:pt x="654922" y="514418"/>
                  <a:pt x="670467" y="514418"/>
                </a:cubicBezTo>
                <a:cubicBezTo>
                  <a:pt x="686012" y="514418"/>
                  <a:pt x="698614" y="501817"/>
                  <a:pt x="698614" y="486271"/>
                </a:cubicBezTo>
                <a:cubicBezTo>
                  <a:pt x="698614" y="470726"/>
                  <a:pt x="686012" y="458124"/>
                  <a:pt x="670467" y="458124"/>
                </a:cubicBezTo>
                <a:close/>
                <a:moveTo>
                  <a:pt x="557878" y="458124"/>
                </a:moveTo>
                <a:cubicBezTo>
                  <a:pt x="542333" y="458124"/>
                  <a:pt x="529732" y="470726"/>
                  <a:pt x="529732" y="486271"/>
                </a:cubicBezTo>
                <a:cubicBezTo>
                  <a:pt x="529732" y="501817"/>
                  <a:pt x="542333" y="514418"/>
                  <a:pt x="557878" y="514418"/>
                </a:cubicBezTo>
                <a:cubicBezTo>
                  <a:pt x="573423" y="514418"/>
                  <a:pt x="586025" y="501817"/>
                  <a:pt x="586025" y="486271"/>
                </a:cubicBezTo>
                <a:cubicBezTo>
                  <a:pt x="586025" y="470726"/>
                  <a:pt x="573423" y="458124"/>
                  <a:pt x="557878" y="458124"/>
                </a:cubicBezTo>
                <a:close/>
                <a:moveTo>
                  <a:pt x="445290" y="458124"/>
                </a:moveTo>
                <a:cubicBezTo>
                  <a:pt x="429744" y="458124"/>
                  <a:pt x="417143" y="470726"/>
                  <a:pt x="417143" y="486271"/>
                </a:cubicBezTo>
                <a:cubicBezTo>
                  <a:pt x="417143" y="501817"/>
                  <a:pt x="429744" y="514418"/>
                  <a:pt x="445290" y="514418"/>
                </a:cubicBezTo>
                <a:cubicBezTo>
                  <a:pt x="460836" y="514418"/>
                  <a:pt x="473437" y="501817"/>
                  <a:pt x="473437" y="486271"/>
                </a:cubicBezTo>
                <a:cubicBezTo>
                  <a:pt x="473437" y="470726"/>
                  <a:pt x="460836" y="458124"/>
                  <a:pt x="445290" y="458124"/>
                </a:cubicBezTo>
                <a:close/>
                <a:moveTo>
                  <a:pt x="332701" y="458124"/>
                </a:moveTo>
                <a:cubicBezTo>
                  <a:pt x="317156" y="458124"/>
                  <a:pt x="304554" y="470726"/>
                  <a:pt x="304554" y="486271"/>
                </a:cubicBezTo>
                <a:cubicBezTo>
                  <a:pt x="304554" y="501817"/>
                  <a:pt x="317156" y="514418"/>
                  <a:pt x="332701" y="514418"/>
                </a:cubicBezTo>
                <a:cubicBezTo>
                  <a:pt x="348247" y="514418"/>
                  <a:pt x="360848" y="501817"/>
                  <a:pt x="360848" y="486271"/>
                </a:cubicBezTo>
                <a:cubicBezTo>
                  <a:pt x="360848" y="470726"/>
                  <a:pt x="348247" y="458124"/>
                  <a:pt x="332701" y="458124"/>
                </a:cubicBezTo>
                <a:close/>
                <a:moveTo>
                  <a:pt x="220113" y="458124"/>
                </a:moveTo>
                <a:cubicBezTo>
                  <a:pt x="204568" y="458124"/>
                  <a:pt x="191966" y="470726"/>
                  <a:pt x="191966" y="486271"/>
                </a:cubicBezTo>
                <a:cubicBezTo>
                  <a:pt x="191966" y="501817"/>
                  <a:pt x="204568" y="514418"/>
                  <a:pt x="220113" y="514418"/>
                </a:cubicBezTo>
                <a:cubicBezTo>
                  <a:pt x="235659" y="514418"/>
                  <a:pt x="248260" y="501817"/>
                  <a:pt x="248260" y="486271"/>
                </a:cubicBezTo>
                <a:cubicBezTo>
                  <a:pt x="248260" y="470726"/>
                  <a:pt x="235659" y="458124"/>
                  <a:pt x="220113" y="458124"/>
                </a:cubicBezTo>
                <a:close/>
                <a:moveTo>
                  <a:pt x="107525" y="458124"/>
                </a:moveTo>
                <a:cubicBezTo>
                  <a:pt x="91980" y="458124"/>
                  <a:pt x="79378" y="470726"/>
                  <a:pt x="79378" y="486271"/>
                </a:cubicBezTo>
                <a:cubicBezTo>
                  <a:pt x="79378" y="501817"/>
                  <a:pt x="91980" y="514418"/>
                  <a:pt x="107525" y="514418"/>
                </a:cubicBezTo>
                <a:cubicBezTo>
                  <a:pt x="123070" y="514418"/>
                  <a:pt x="135672" y="501817"/>
                  <a:pt x="135672" y="486271"/>
                </a:cubicBezTo>
                <a:cubicBezTo>
                  <a:pt x="135672" y="470726"/>
                  <a:pt x="123070" y="458124"/>
                  <a:pt x="107525" y="458124"/>
                </a:cubicBezTo>
                <a:close/>
                <a:moveTo>
                  <a:pt x="0" y="0"/>
                </a:moveTo>
                <a:lnTo>
                  <a:pt x="2916000" y="0"/>
                </a:lnTo>
                <a:lnTo>
                  <a:pt x="2916000" y="142874"/>
                </a:lnTo>
                <a:lnTo>
                  <a:pt x="2917172" y="142874"/>
                </a:lnTo>
                <a:lnTo>
                  <a:pt x="2917172" y="244204"/>
                </a:lnTo>
                <a:lnTo>
                  <a:pt x="2917172" y="304439"/>
                </a:lnTo>
                <a:lnTo>
                  <a:pt x="2917172" y="460222"/>
                </a:lnTo>
                <a:lnTo>
                  <a:pt x="2902334" y="466368"/>
                </a:lnTo>
                <a:cubicBezTo>
                  <a:pt x="2897241" y="471462"/>
                  <a:pt x="2894090" y="478499"/>
                  <a:pt x="2894090" y="486271"/>
                </a:cubicBezTo>
                <a:cubicBezTo>
                  <a:pt x="2894090" y="494044"/>
                  <a:pt x="2897241" y="501081"/>
                  <a:pt x="2902334" y="506174"/>
                </a:cubicBezTo>
                <a:lnTo>
                  <a:pt x="2917172" y="512321"/>
                </a:lnTo>
                <a:lnTo>
                  <a:pt x="2917172" y="2246668"/>
                </a:lnTo>
                <a:lnTo>
                  <a:pt x="2905193" y="2249087"/>
                </a:lnTo>
                <a:cubicBezTo>
                  <a:pt x="2892464" y="2254471"/>
                  <a:pt x="2882267" y="2264668"/>
                  <a:pt x="2876883" y="2277398"/>
                </a:cubicBezTo>
                <a:lnTo>
                  <a:pt x="2873597" y="2293671"/>
                </a:lnTo>
                <a:lnTo>
                  <a:pt x="2824605" y="2293671"/>
                </a:lnTo>
                <a:lnTo>
                  <a:pt x="2821320" y="2277398"/>
                </a:lnTo>
                <a:cubicBezTo>
                  <a:pt x="2813243" y="2258304"/>
                  <a:pt x="2794337" y="2244906"/>
                  <a:pt x="2772302" y="2244906"/>
                </a:cubicBezTo>
                <a:cubicBezTo>
                  <a:pt x="2750266" y="2244906"/>
                  <a:pt x="2731360" y="2258304"/>
                  <a:pt x="2723284" y="2277398"/>
                </a:cubicBezTo>
                <a:lnTo>
                  <a:pt x="2719998" y="2293671"/>
                </a:lnTo>
                <a:lnTo>
                  <a:pt x="2671010" y="2293671"/>
                </a:lnTo>
                <a:lnTo>
                  <a:pt x="2667725" y="2277398"/>
                </a:lnTo>
                <a:cubicBezTo>
                  <a:pt x="2659649" y="2258304"/>
                  <a:pt x="2640742" y="2244906"/>
                  <a:pt x="2618707" y="2244906"/>
                </a:cubicBezTo>
                <a:cubicBezTo>
                  <a:pt x="2596672" y="2244906"/>
                  <a:pt x="2577766" y="2258304"/>
                  <a:pt x="2569690" y="2277398"/>
                </a:cubicBezTo>
                <a:lnTo>
                  <a:pt x="2566404" y="2293671"/>
                </a:lnTo>
                <a:lnTo>
                  <a:pt x="2517416" y="2293671"/>
                </a:lnTo>
                <a:lnTo>
                  <a:pt x="2514131" y="2277398"/>
                </a:lnTo>
                <a:cubicBezTo>
                  <a:pt x="2506054" y="2258304"/>
                  <a:pt x="2487148" y="2244906"/>
                  <a:pt x="2465113" y="2244906"/>
                </a:cubicBezTo>
                <a:cubicBezTo>
                  <a:pt x="2443077" y="2244906"/>
                  <a:pt x="2424171" y="2258304"/>
                  <a:pt x="2416095" y="2277398"/>
                </a:cubicBezTo>
                <a:lnTo>
                  <a:pt x="2412810" y="2293671"/>
                </a:lnTo>
                <a:lnTo>
                  <a:pt x="2363821" y="2293671"/>
                </a:lnTo>
                <a:lnTo>
                  <a:pt x="2360536" y="2277398"/>
                </a:lnTo>
                <a:cubicBezTo>
                  <a:pt x="2352460" y="2258304"/>
                  <a:pt x="2333553" y="2244906"/>
                  <a:pt x="2311518" y="2244906"/>
                </a:cubicBezTo>
                <a:cubicBezTo>
                  <a:pt x="2289483" y="2244906"/>
                  <a:pt x="2270577" y="2258304"/>
                  <a:pt x="2262501" y="2277398"/>
                </a:cubicBezTo>
                <a:lnTo>
                  <a:pt x="2259215" y="2293671"/>
                </a:lnTo>
                <a:lnTo>
                  <a:pt x="2210227" y="2293671"/>
                </a:lnTo>
                <a:lnTo>
                  <a:pt x="2206941" y="2277398"/>
                </a:lnTo>
                <a:cubicBezTo>
                  <a:pt x="2198865" y="2258304"/>
                  <a:pt x="2179959" y="2244906"/>
                  <a:pt x="2157923" y="2244906"/>
                </a:cubicBezTo>
                <a:cubicBezTo>
                  <a:pt x="2135888" y="2244906"/>
                  <a:pt x="2116982" y="2258304"/>
                  <a:pt x="2108906" y="2277398"/>
                </a:cubicBezTo>
                <a:lnTo>
                  <a:pt x="2105620" y="2293671"/>
                </a:lnTo>
                <a:lnTo>
                  <a:pt x="2056632" y="2293671"/>
                </a:lnTo>
                <a:lnTo>
                  <a:pt x="2053346" y="2277398"/>
                </a:lnTo>
                <a:cubicBezTo>
                  <a:pt x="2045271" y="2258304"/>
                  <a:pt x="2026364" y="2244906"/>
                  <a:pt x="2004329" y="2244906"/>
                </a:cubicBezTo>
                <a:cubicBezTo>
                  <a:pt x="1982294" y="2244906"/>
                  <a:pt x="1963387" y="2258304"/>
                  <a:pt x="1955312" y="2277398"/>
                </a:cubicBezTo>
                <a:lnTo>
                  <a:pt x="1952026" y="2293671"/>
                </a:lnTo>
                <a:lnTo>
                  <a:pt x="1903038" y="2293671"/>
                </a:lnTo>
                <a:lnTo>
                  <a:pt x="1899752" y="2277398"/>
                </a:lnTo>
                <a:cubicBezTo>
                  <a:pt x="1891676" y="2258304"/>
                  <a:pt x="1872770" y="2244906"/>
                  <a:pt x="1850734" y="2244906"/>
                </a:cubicBezTo>
                <a:cubicBezTo>
                  <a:pt x="1828699" y="2244906"/>
                  <a:pt x="1809793" y="2258304"/>
                  <a:pt x="1801717" y="2277398"/>
                </a:cubicBezTo>
                <a:lnTo>
                  <a:pt x="1798431" y="2293671"/>
                </a:lnTo>
                <a:lnTo>
                  <a:pt x="1749443" y="2293671"/>
                </a:lnTo>
                <a:lnTo>
                  <a:pt x="1746158" y="2277398"/>
                </a:lnTo>
                <a:cubicBezTo>
                  <a:pt x="1738081" y="2258304"/>
                  <a:pt x="1719175" y="2244906"/>
                  <a:pt x="1697140" y="2244906"/>
                </a:cubicBezTo>
                <a:cubicBezTo>
                  <a:pt x="1675105" y="2244906"/>
                  <a:pt x="1656198" y="2258304"/>
                  <a:pt x="1648123" y="2277398"/>
                </a:cubicBezTo>
                <a:lnTo>
                  <a:pt x="1644837" y="2293671"/>
                </a:lnTo>
                <a:lnTo>
                  <a:pt x="1595849" y="2293671"/>
                </a:lnTo>
                <a:lnTo>
                  <a:pt x="1592563" y="2277398"/>
                </a:lnTo>
                <a:cubicBezTo>
                  <a:pt x="1584487" y="2258304"/>
                  <a:pt x="1565581" y="2244906"/>
                  <a:pt x="1543545" y="2244906"/>
                </a:cubicBezTo>
                <a:cubicBezTo>
                  <a:pt x="1521510" y="2244906"/>
                  <a:pt x="1502604" y="2258304"/>
                  <a:pt x="1494528" y="2277398"/>
                </a:cubicBezTo>
                <a:lnTo>
                  <a:pt x="1491242" y="2293671"/>
                </a:lnTo>
                <a:lnTo>
                  <a:pt x="1442254" y="2293671"/>
                </a:lnTo>
                <a:lnTo>
                  <a:pt x="1438969" y="2277398"/>
                </a:lnTo>
                <a:cubicBezTo>
                  <a:pt x="1430892" y="2258304"/>
                  <a:pt x="1411986" y="2244906"/>
                  <a:pt x="1389951" y="2244906"/>
                </a:cubicBezTo>
                <a:cubicBezTo>
                  <a:pt x="1367916" y="2244906"/>
                  <a:pt x="1349009" y="2258304"/>
                  <a:pt x="1340933" y="2277398"/>
                </a:cubicBezTo>
                <a:lnTo>
                  <a:pt x="1337648" y="2293671"/>
                </a:lnTo>
                <a:lnTo>
                  <a:pt x="1288659" y="2293671"/>
                </a:lnTo>
                <a:lnTo>
                  <a:pt x="1285374" y="2277398"/>
                </a:lnTo>
                <a:cubicBezTo>
                  <a:pt x="1277298" y="2258304"/>
                  <a:pt x="1258391" y="2244906"/>
                  <a:pt x="1236356" y="2244906"/>
                </a:cubicBezTo>
                <a:cubicBezTo>
                  <a:pt x="1214321" y="2244906"/>
                  <a:pt x="1195415" y="2258304"/>
                  <a:pt x="1187339" y="2277398"/>
                </a:cubicBezTo>
                <a:lnTo>
                  <a:pt x="1184053" y="2293671"/>
                </a:lnTo>
                <a:lnTo>
                  <a:pt x="1135065" y="2293671"/>
                </a:lnTo>
                <a:lnTo>
                  <a:pt x="1131780" y="2277398"/>
                </a:lnTo>
                <a:cubicBezTo>
                  <a:pt x="1123703" y="2258304"/>
                  <a:pt x="1104797" y="2244906"/>
                  <a:pt x="1082762" y="2244906"/>
                </a:cubicBezTo>
                <a:cubicBezTo>
                  <a:pt x="1060726" y="2244906"/>
                  <a:pt x="1041820" y="2258304"/>
                  <a:pt x="1033744" y="2277398"/>
                </a:cubicBezTo>
                <a:lnTo>
                  <a:pt x="1030458" y="2293671"/>
                </a:lnTo>
                <a:lnTo>
                  <a:pt x="981470" y="2293671"/>
                </a:lnTo>
                <a:lnTo>
                  <a:pt x="978185" y="2277398"/>
                </a:lnTo>
                <a:cubicBezTo>
                  <a:pt x="970109" y="2258304"/>
                  <a:pt x="951202" y="2244906"/>
                  <a:pt x="929167" y="2244906"/>
                </a:cubicBezTo>
                <a:cubicBezTo>
                  <a:pt x="907132" y="2244906"/>
                  <a:pt x="888226" y="2258304"/>
                  <a:pt x="880150" y="2277398"/>
                </a:cubicBezTo>
                <a:lnTo>
                  <a:pt x="876864" y="2293671"/>
                </a:lnTo>
                <a:lnTo>
                  <a:pt x="827876" y="2293671"/>
                </a:lnTo>
                <a:lnTo>
                  <a:pt x="824591" y="2277398"/>
                </a:lnTo>
                <a:cubicBezTo>
                  <a:pt x="816514" y="2258304"/>
                  <a:pt x="797608" y="2244906"/>
                  <a:pt x="775573" y="2244906"/>
                </a:cubicBezTo>
                <a:cubicBezTo>
                  <a:pt x="753538" y="2244906"/>
                  <a:pt x="734632" y="2258304"/>
                  <a:pt x="726556" y="2277398"/>
                </a:cubicBezTo>
                <a:lnTo>
                  <a:pt x="723270" y="2293671"/>
                </a:lnTo>
                <a:lnTo>
                  <a:pt x="674282" y="2293671"/>
                </a:lnTo>
                <a:lnTo>
                  <a:pt x="670997" y="2277398"/>
                </a:lnTo>
                <a:cubicBezTo>
                  <a:pt x="662920" y="2258304"/>
                  <a:pt x="644014" y="2244906"/>
                  <a:pt x="621979" y="2244906"/>
                </a:cubicBezTo>
                <a:cubicBezTo>
                  <a:pt x="599943" y="2244906"/>
                  <a:pt x="581037" y="2258304"/>
                  <a:pt x="572961" y="2277398"/>
                </a:cubicBezTo>
                <a:lnTo>
                  <a:pt x="569675" y="2293671"/>
                </a:lnTo>
                <a:lnTo>
                  <a:pt x="520687" y="2293671"/>
                </a:lnTo>
                <a:lnTo>
                  <a:pt x="517401" y="2277398"/>
                </a:lnTo>
                <a:cubicBezTo>
                  <a:pt x="509326" y="2258304"/>
                  <a:pt x="490419" y="2244906"/>
                  <a:pt x="468384" y="2244906"/>
                </a:cubicBezTo>
                <a:cubicBezTo>
                  <a:pt x="446349" y="2244906"/>
                  <a:pt x="427443" y="2258304"/>
                  <a:pt x="419367" y="2277398"/>
                </a:cubicBezTo>
                <a:lnTo>
                  <a:pt x="416081" y="2293671"/>
                </a:lnTo>
                <a:lnTo>
                  <a:pt x="367093" y="2293671"/>
                </a:lnTo>
                <a:lnTo>
                  <a:pt x="363807" y="2277398"/>
                </a:lnTo>
                <a:cubicBezTo>
                  <a:pt x="355731" y="2258304"/>
                  <a:pt x="336825" y="2244906"/>
                  <a:pt x="314790" y="2244906"/>
                </a:cubicBezTo>
                <a:cubicBezTo>
                  <a:pt x="292754" y="2244906"/>
                  <a:pt x="273848" y="2258304"/>
                  <a:pt x="265772" y="2277398"/>
                </a:cubicBezTo>
                <a:lnTo>
                  <a:pt x="262486" y="2293671"/>
                </a:lnTo>
                <a:lnTo>
                  <a:pt x="213498" y="2293671"/>
                </a:lnTo>
                <a:lnTo>
                  <a:pt x="210213" y="2277398"/>
                </a:lnTo>
                <a:cubicBezTo>
                  <a:pt x="202137" y="2258304"/>
                  <a:pt x="183230" y="2244906"/>
                  <a:pt x="161196" y="2244906"/>
                </a:cubicBezTo>
                <a:cubicBezTo>
                  <a:pt x="139160" y="2244906"/>
                  <a:pt x="120254" y="2258304"/>
                  <a:pt x="112178" y="2277398"/>
                </a:cubicBezTo>
                <a:lnTo>
                  <a:pt x="108892" y="2293671"/>
                </a:lnTo>
                <a:lnTo>
                  <a:pt x="59904" y="2293671"/>
                </a:lnTo>
                <a:lnTo>
                  <a:pt x="56618" y="2277398"/>
                </a:lnTo>
                <a:cubicBezTo>
                  <a:pt x="48542" y="2258304"/>
                  <a:pt x="29636" y="2244906"/>
                  <a:pt x="7600" y="2244906"/>
                </a:cubicBezTo>
                <a:lnTo>
                  <a:pt x="0" y="2246441"/>
                </a:lnTo>
                <a:lnTo>
                  <a:pt x="0" y="512321"/>
                </a:lnTo>
                <a:lnTo>
                  <a:pt x="14839" y="506174"/>
                </a:lnTo>
                <a:cubicBezTo>
                  <a:pt x="19933" y="501081"/>
                  <a:pt x="23083" y="494044"/>
                  <a:pt x="23083" y="486271"/>
                </a:cubicBezTo>
                <a:cubicBezTo>
                  <a:pt x="23083" y="478499"/>
                  <a:pt x="19933" y="471462"/>
                  <a:pt x="14839" y="466368"/>
                </a:cubicBezTo>
                <a:lnTo>
                  <a:pt x="0" y="460222"/>
                </a:lnTo>
                <a:lnTo>
                  <a:pt x="0" y="371475"/>
                </a:lnTo>
                <a:lnTo>
                  <a:pt x="0" y="304439"/>
                </a:lnTo>
                <a:lnTo>
                  <a:pt x="0" y="244204"/>
                </a:lnTo>
                <a:lnTo>
                  <a:pt x="0" y="142874"/>
                </a:lnTo>
                <a:close/>
              </a:path>
            </a:pathLst>
          </a:custGeom>
          <a:solidFill>
            <a:sysClr val="window" lastClr="FFFFFF"/>
          </a:solidFill>
          <a:ln w="31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tIns="0" bIns="0">
            <a:normAutofit/>
          </a:bodyPr>
          <a:lstStyle/>
          <a:p>
            <a:pPr algn="ctr" eaLnBrk="0" hangingPunct="0">
              <a:lnSpc>
                <a:spcPct val="120000"/>
              </a:lnSpc>
              <a:buFontTx/>
              <a:buNone/>
              <a:defRPr/>
            </a:pPr>
            <a:endParaRPr lang="en-US" altLang="zh-CN" sz="1500" b="1" spc="300" dirty="0">
              <a:solidFill>
                <a:srgbClr val="FA855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3" name="矩形 12"/>
          <p:cNvSpPr/>
          <p:nvPr>
            <p:custDataLst>
              <p:tags r:id="rId4"/>
            </p:custDataLst>
          </p:nvPr>
        </p:nvSpPr>
        <p:spPr>
          <a:xfrm>
            <a:off x="3606800" y="3787775"/>
            <a:ext cx="1954213" cy="960438"/>
          </a:xfrm>
          <a:prstGeom prst="rect">
            <a:avLst/>
          </a:prstGeom>
          <a:solidFill>
            <a:srgbClr val="D9E5FE"/>
          </a:solidFill>
          <a:ln w="12700" cap="flat" cmpd="sng" algn="ctr">
            <a:noFill/>
            <a:prstDash val="solid"/>
            <a:miter lim="800000"/>
          </a:ln>
          <a:effectLst/>
        </p:spPr>
        <p:txBody>
          <a:bodyPr anchor="ctr">
            <a:normAutofit fontScale="32500" lnSpcReduction="20000"/>
          </a:bodyPr>
          <a:lstStyle/>
          <a:p>
            <a:pPr marL="107950" eaLnBrk="0" hangingPunct="0">
              <a:lnSpc>
                <a:spcPct val="140000"/>
              </a:lnSpc>
              <a:buClr>
                <a:srgbClr val="C00000"/>
              </a:buClr>
              <a:buFont typeface="Wingdings" panose="05000000000000000000" pitchFamily="2" charset="2"/>
              <a:buChar char="Ø"/>
              <a:defRPr/>
            </a:pPr>
            <a:r>
              <a:rPr lang="zh-CN" altLang="en-US" sz="3400" dirty="0">
                <a:latin typeface="微软雅黑" panose="020B0503020204020204" pitchFamily="34" charset="-122"/>
                <a:ea typeface="微软雅黑" panose="020B0503020204020204" pitchFamily="34" charset="-122"/>
              </a:rPr>
              <a:t>审批部门和</a:t>
            </a:r>
            <a:r>
              <a:rPr lang="en-US" altLang="zh-CN" sz="3400" dirty="0">
                <a:latin typeface="微软雅黑" panose="020B0503020204020204" pitchFamily="34" charset="-122"/>
                <a:ea typeface="微软雅黑" panose="020B0503020204020204" pitchFamily="34" charset="-122"/>
              </a:rPr>
              <a:t>(</a:t>
            </a:r>
            <a:r>
              <a:rPr lang="zh-CN" altLang="en-US" sz="3400" dirty="0">
                <a:latin typeface="微软雅黑" panose="020B0503020204020204" pitchFamily="34" charset="-122"/>
                <a:ea typeface="微软雅黑" panose="020B0503020204020204" pitchFamily="34" charset="-122"/>
              </a:rPr>
              <a:t>或</a:t>
            </a:r>
            <a:r>
              <a:rPr lang="en-US" altLang="zh-CN" sz="3400" dirty="0">
                <a:latin typeface="微软雅黑" panose="020B0503020204020204" pitchFamily="34" charset="-122"/>
                <a:ea typeface="微软雅黑" panose="020B0503020204020204" pitchFamily="34" charset="-122"/>
              </a:rPr>
              <a:t>)</a:t>
            </a:r>
            <a:r>
              <a:rPr lang="zh-CN" altLang="en-US" sz="3400" dirty="0">
                <a:latin typeface="微软雅黑" panose="020B0503020204020204" pitchFamily="34" charset="-122"/>
                <a:ea typeface="微软雅黑" panose="020B0503020204020204" pitchFamily="34" charset="-122"/>
              </a:rPr>
              <a:t>审批责人 </a:t>
            </a:r>
            <a:endParaRPr lang="zh-CN" altLang="en-US" sz="3400" dirty="0">
              <a:latin typeface="微软雅黑" panose="020B0503020204020204" pitchFamily="34" charset="-122"/>
              <a:ea typeface="微软雅黑" panose="020B0503020204020204" pitchFamily="34" charset="-122"/>
            </a:endParaRPr>
          </a:p>
          <a:p>
            <a:pPr marL="107950" eaLnBrk="0" hangingPunct="0">
              <a:lnSpc>
                <a:spcPct val="140000"/>
              </a:lnSpc>
              <a:buClr>
                <a:srgbClr val="C00000"/>
              </a:buClr>
              <a:buFont typeface="Wingdings" panose="05000000000000000000" pitchFamily="2" charset="2"/>
              <a:buChar char="Ø"/>
              <a:defRPr/>
            </a:pPr>
            <a:r>
              <a:rPr lang="zh-CN" altLang="en-US" sz="3400" dirty="0">
                <a:latin typeface="微软雅黑" panose="020B0503020204020204" pitchFamily="34" charset="-122"/>
                <a:ea typeface="微软雅黑" panose="020B0503020204020204" pitchFamily="34" charset="-122"/>
              </a:rPr>
              <a:t>审批内容和审批流程 </a:t>
            </a:r>
            <a:endParaRPr lang="zh-CN" altLang="en-US" sz="3400" dirty="0">
              <a:latin typeface="微软雅黑" panose="020B0503020204020204" pitchFamily="34" charset="-122"/>
              <a:ea typeface="微软雅黑" panose="020B0503020204020204" pitchFamily="34" charset="-122"/>
            </a:endParaRPr>
          </a:p>
          <a:p>
            <a:pPr marL="107950" eaLnBrk="0" hangingPunct="0">
              <a:lnSpc>
                <a:spcPct val="140000"/>
              </a:lnSpc>
              <a:buClr>
                <a:srgbClr val="C00000"/>
              </a:buClr>
              <a:buFont typeface="Wingdings" panose="05000000000000000000" pitchFamily="2" charset="2"/>
              <a:buChar char="Ø"/>
              <a:defRPr/>
            </a:pPr>
            <a:r>
              <a:rPr lang="zh-CN" altLang="en-US" sz="3400" dirty="0">
                <a:latin typeface="微软雅黑" panose="020B0503020204020204" pitchFamily="34" charset="-122"/>
                <a:ea typeface="微软雅黑" panose="020B0503020204020204" pitchFamily="34" charset="-122"/>
              </a:rPr>
              <a:t>审批表样式</a:t>
            </a:r>
            <a:endParaRPr lang="en-US" altLang="zh-CN" sz="3400" dirty="0">
              <a:latin typeface="微软雅黑" panose="020B0503020204020204" pitchFamily="34" charset="-122"/>
              <a:ea typeface="微软雅黑" panose="020B0503020204020204" pitchFamily="34" charset="-122"/>
            </a:endParaRPr>
          </a:p>
          <a:p>
            <a:pPr marL="107950" eaLnBrk="0" hangingPunct="0">
              <a:lnSpc>
                <a:spcPct val="140000"/>
              </a:lnSpc>
              <a:buClr>
                <a:srgbClr val="C00000"/>
              </a:buClr>
              <a:buFont typeface="Wingdings" panose="05000000000000000000" pitchFamily="2" charset="2"/>
              <a:buChar char="Ø"/>
              <a:defRPr/>
            </a:pPr>
            <a:r>
              <a:rPr lang="zh-CN" altLang="en-US" sz="3400" dirty="0">
                <a:latin typeface="微软雅黑" panose="020B0503020204020204" pitchFamily="34" charset="-122"/>
                <a:ea typeface="微软雅黑" panose="020B0503020204020204" pitchFamily="34" charset="-122"/>
              </a:rPr>
              <a:t>审批文件存档管理</a:t>
            </a:r>
            <a:endParaRPr lang="zh-CN" altLang="en-US" sz="3400" dirty="0">
              <a:latin typeface="微软雅黑" panose="020B0503020204020204" pitchFamily="34" charset="-122"/>
              <a:ea typeface="微软雅黑" panose="020B0503020204020204" pitchFamily="34" charset="-122"/>
            </a:endParaRPr>
          </a:p>
          <a:p>
            <a:pPr marL="107950" algn="ctr" eaLnBrk="0" hangingPunct="0">
              <a:lnSpc>
                <a:spcPct val="120000"/>
              </a:lnSpc>
              <a:buFontTx/>
              <a:buNone/>
              <a:defRPr/>
            </a:pPr>
            <a:r>
              <a:rPr lang="zh-CN" altLang="en-US" sz="1050" spc="150" dirty="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050" spc="150" dirty="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任意多边形 14"/>
          <p:cNvSpPr/>
          <p:nvPr>
            <p:custDataLst>
              <p:tags r:id="rId5"/>
            </p:custDataLst>
          </p:nvPr>
        </p:nvSpPr>
        <p:spPr>
          <a:xfrm>
            <a:off x="5614988" y="3422650"/>
            <a:ext cx="2173287" cy="1398588"/>
          </a:xfrm>
          <a:custGeom>
            <a:avLst/>
            <a:gdLst>
              <a:gd name="connsiteX0" fmla="*/ 2809648 w 2917172"/>
              <a:gd name="connsiteY0" fmla="*/ 458124 h 2293671"/>
              <a:gd name="connsiteX1" fmla="*/ 2781501 w 2917172"/>
              <a:gd name="connsiteY1" fmla="*/ 486271 h 2293671"/>
              <a:gd name="connsiteX2" fmla="*/ 2809648 w 2917172"/>
              <a:gd name="connsiteY2" fmla="*/ 514418 h 2293671"/>
              <a:gd name="connsiteX3" fmla="*/ 2837795 w 2917172"/>
              <a:gd name="connsiteY3" fmla="*/ 486271 h 2293671"/>
              <a:gd name="connsiteX4" fmla="*/ 2809648 w 2917172"/>
              <a:gd name="connsiteY4" fmla="*/ 458124 h 2293671"/>
              <a:gd name="connsiteX5" fmla="*/ 2697060 w 2917172"/>
              <a:gd name="connsiteY5" fmla="*/ 458124 h 2293671"/>
              <a:gd name="connsiteX6" fmla="*/ 2668913 w 2917172"/>
              <a:gd name="connsiteY6" fmla="*/ 486271 h 2293671"/>
              <a:gd name="connsiteX7" fmla="*/ 2697060 w 2917172"/>
              <a:gd name="connsiteY7" fmla="*/ 514418 h 2293671"/>
              <a:gd name="connsiteX8" fmla="*/ 2725207 w 2917172"/>
              <a:gd name="connsiteY8" fmla="*/ 486271 h 2293671"/>
              <a:gd name="connsiteX9" fmla="*/ 2697060 w 2917172"/>
              <a:gd name="connsiteY9" fmla="*/ 458124 h 2293671"/>
              <a:gd name="connsiteX10" fmla="*/ 2584471 w 2917172"/>
              <a:gd name="connsiteY10" fmla="*/ 458124 h 2293671"/>
              <a:gd name="connsiteX11" fmla="*/ 2556324 w 2917172"/>
              <a:gd name="connsiteY11" fmla="*/ 486271 h 2293671"/>
              <a:gd name="connsiteX12" fmla="*/ 2584471 w 2917172"/>
              <a:gd name="connsiteY12" fmla="*/ 514418 h 2293671"/>
              <a:gd name="connsiteX13" fmla="*/ 2612618 w 2917172"/>
              <a:gd name="connsiteY13" fmla="*/ 486271 h 2293671"/>
              <a:gd name="connsiteX14" fmla="*/ 2584471 w 2917172"/>
              <a:gd name="connsiteY14" fmla="*/ 458124 h 2293671"/>
              <a:gd name="connsiteX15" fmla="*/ 2471883 w 2917172"/>
              <a:gd name="connsiteY15" fmla="*/ 458124 h 2293671"/>
              <a:gd name="connsiteX16" fmla="*/ 2443736 w 2917172"/>
              <a:gd name="connsiteY16" fmla="*/ 486271 h 2293671"/>
              <a:gd name="connsiteX17" fmla="*/ 2471883 w 2917172"/>
              <a:gd name="connsiteY17" fmla="*/ 514418 h 2293671"/>
              <a:gd name="connsiteX18" fmla="*/ 2500029 w 2917172"/>
              <a:gd name="connsiteY18" fmla="*/ 486271 h 2293671"/>
              <a:gd name="connsiteX19" fmla="*/ 2471883 w 2917172"/>
              <a:gd name="connsiteY19" fmla="*/ 458124 h 2293671"/>
              <a:gd name="connsiteX20" fmla="*/ 2359294 w 2917172"/>
              <a:gd name="connsiteY20" fmla="*/ 458124 h 2293671"/>
              <a:gd name="connsiteX21" fmla="*/ 2331147 w 2917172"/>
              <a:gd name="connsiteY21" fmla="*/ 486271 h 2293671"/>
              <a:gd name="connsiteX22" fmla="*/ 2359294 w 2917172"/>
              <a:gd name="connsiteY22" fmla="*/ 514418 h 2293671"/>
              <a:gd name="connsiteX23" fmla="*/ 2387441 w 2917172"/>
              <a:gd name="connsiteY23" fmla="*/ 486271 h 2293671"/>
              <a:gd name="connsiteX24" fmla="*/ 2359294 w 2917172"/>
              <a:gd name="connsiteY24" fmla="*/ 458124 h 2293671"/>
              <a:gd name="connsiteX25" fmla="*/ 2246705 w 2917172"/>
              <a:gd name="connsiteY25" fmla="*/ 458124 h 2293671"/>
              <a:gd name="connsiteX26" fmla="*/ 2218559 w 2917172"/>
              <a:gd name="connsiteY26" fmla="*/ 486271 h 2293671"/>
              <a:gd name="connsiteX27" fmla="*/ 2246705 w 2917172"/>
              <a:gd name="connsiteY27" fmla="*/ 514418 h 2293671"/>
              <a:gd name="connsiteX28" fmla="*/ 2274852 w 2917172"/>
              <a:gd name="connsiteY28" fmla="*/ 486271 h 2293671"/>
              <a:gd name="connsiteX29" fmla="*/ 2246705 w 2917172"/>
              <a:gd name="connsiteY29" fmla="*/ 458124 h 2293671"/>
              <a:gd name="connsiteX30" fmla="*/ 2134117 w 2917172"/>
              <a:gd name="connsiteY30" fmla="*/ 458124 h 2293671"/>
              <a:gd name="connsiteX31" fmla="*/ 2105970 w 2917172"/>
              <a:gd name="connsiteY31" fmla="*/ 486271 h 2293671"/>
              <a:gd name="connsiteX32" fmla="*/ 2134117 w 2917172"/>
              <a:gd name="connsiteY32" fmla="*/ 514418 h 2293671"/>
              <a:gd name="connsiteX33" fmla="*/ 2162264 w 2917172"/>
              <a:gd name="connsiteY33" fmla="*/ 486271 h 2293671"/>
              <a:gd name="connsiteX34" fmla="*/ 2134117 w 2917172"/>
              <a:gd name="connsiteY34" fmla="*/ 458124 h 2293671"/>
              <a:gd name="connsiteX35" fmla="*/ 2021528 w 2917172"/>
              <a:gd name="connsiteY35" fmla="*/ 458124 h 2293671"/>
              <a:gd name="connsiteX36" fmla="*/ 1993382 w 2917172"/>
              <a:gd name="connsiteY36" fmla="*/ 486271 h 2293671"/>
              <a:gd name="connsiteX37" fmla="*/ 2021528 w 2917172"/>
              <a:gd name="connsiteY37" fmla="*/ 514418 h 2293671"/>
              <a:gd name="connsiteX38" fmla="*/ 2049675 w 2917172"/>
              <a:gd name="connsiteY38" fmla="*/ 486271 h 2293671"/>
              <a:gd name="connsiteX39" fmla="*/ 2021528 w 2917172"/>
              <a:gd name="connsiteY39" fmla="*/ 458124 h 2293671"/>
              <a:gd name="connsiteX40" fmla="*/ 1908940 w 2917172"/>
              <a:gd name="connsiteY40" fmla="*/ 458124 h 2293671"/>
              <a:gd name="connsiteX41" fmla="*/ 1880793 w 2917172"/>
              <a:gd name="connsiteY41" fmla="*/ 486271 h 2293671"/>
              <a:gd name="connsiteX42" fmla="*/ 1908940 w 2917172"/>
              <a:gd name="connsiteY42" fmla="*/ 514418 h 2293671"/>
              <a:gd name="connsiteX43" fmla="*/ 1937087 w 2917172"/>
              <a:gd name="connsiteY43" fmla="*/ 486271 h 2293671"/>
              <a:gd name="connsiteX44" fmla="*/ 1908940 w 2917172"/>
              <a:gd name="connsiteY44" fmla="*/ 458124 h 2293671"/>
              <a:gd name="connsiteX45" fmla="*/ 1796351 w 2917172"/>
              <a:gd name="connsiteY45" fmla="*/ 458124 h 2293671"/>
              <a:gd name="connsiteX46" fmla="*/ 1768204 w 2917172"/>
              <a:gd name="connsiteY46" fmla="*/ 486271 h 2293671"/>
              <a:gd name="connsiteX47" fmla="*/ 1796351 w 2917172"/>
              <a:gd name="connsiteY47" fmla="*/ 514418 h 2293671"/>
              <a:gd name="connsiteX48" fmla="*/ 1824498 w 2917172"/>
              <a:gd name="connsiteY48" fmla="*/ 486271 h 2293671"/>
              <a:gd name="connsiteX49" fmla="*/ 1796351 w 2917172"/>
              <a:gd name="connsiteY49" fmla="*/ 458124 h 2293671"/>
              <a:gd name="connsiteX50" fmla="*/ 1683763 w 2917172"/>
              <a:gd name="connsiteY50" fmla="*/ 458124 h 2293671"/>
              <a:gd name="connsiteX51" fmla="*/ 1655616 w 2917172"/>
              <a:gd name="connsiteY51" fmla="*/ 486271 h 2293671"/>
              <a:gd name="connsiteX52" fmla="*/ 1683763 w 2917172"/>
              <a:gd name="connsiteY52" fmla="*/ 514418 h 2293671"/>
              <a:gd name="connsiteX53" fmla="*/ 1711910 w 2917172"/>
              <a:gd name="connsiteY53" fmla="*/ 486271 h 2293671"/>
              <a:gd name="connsiteX54" fmla="*/ 1683763 w 2917172"/>
              <a:gd name="connsiteY54" fmla="*/ 458124 h 2293671"/>
              <a:gd name="connsiteX55" fmla="*/ 1571174 w 2917172"/>
              <a:gd name="connsiteY55" fmla="*/ 458124 h 2293671"/>
              <a:gd name="connsiteX56" fmla="*/ 1543027 w 2917172"/>
              <a:gd name="connsiteY56" fmla="*/ 486271 h 2293671"/>
              <a:gd name="connsiteX57" fmla="*/ 1571174 w 2917172"/>
              <a:gd name="connsiteY57" fmla="*/ 514418 h 2293671"/>
              <a:gd name="connsiteX58" fmla="*/ 1599321 w 2917172"/>
              <a:gd name="connsiteY58" fmla="*/ 486271 h 2293671"/>
              <a:gd name="connsiteX59" fmla="*/ 1571174 w 2917172"/>
              <a:gd name="connsiteY59" fmla="*/ 458124 h 2293671"/>
              <a:gd name="connsiteX60" fmla="*/ 1458586 w 2917172"/>
              <a:gd name="connsiteY60" fmla="*/ 458124 h 2293671"/>
              <a:gd name="connsiteX61" fmla="*/ 1430439 w 2917172"/>
              <a:gd name="connsiteY61" fmla="*/ 486271 h 2293671"/>
              <a:gd name="connsiteX62" fmla="*/ 1458586 w 2917172"/>
              <a:gd name="connsiteY62" fmla="*/ 514418 h 2293671"/>
              <a:gd name="connsiteX63" fmla="*/ 1486733 w 2917172"/>
              <a:gd name="connsiteY63" fmla="*/ 486271 h 2293671"/>
              <a:gd name="connsiteX64" fmla="*/ 1458586 w 2917172"/>
              <a:gd name="connsiteY64" fmla="*/ 458124 h 2293671"/>
              <a:gd name="connsiteX65" fmla="*/ 1345997 w 2917172"/>
              <a:gd name="connsiteY65" fmla="*/ 458124 h 2293671"/>
              <a:gd name="connsiteX66" fmla="*/ 1317850 w 2917172"/>
              <a:gd name="connsiteY66" fmla="*/ 486271 h 2293671"/>
              <a:gd name="connsiteX67" fmla="*/ 1345997 w 2917172"/>
              <a:gd name="connsiteY67" fmla="*/ 514418 h 2293671"/>
              <a:gd name="connsiteX68" fmla="*/ 1374144 w 2917172"/>
              <a:gd name="connsiteY68" fmla="*/ 486271 h 2293671"/>
              <a:gd name="connsiteX69" fmla="*/ 1345997 w 2917172"/>
              <a:gd name="connsiteY69" fmla="*/ 458124 h 2293671"/>
              <a:gd name="connsiteX70" fmla="*/ 1233409 w 2917172"/>
              <a:gd name="connsiteY70" fmla="*/ 458124 h 2293671"/>
              <a:gd name="connsiteX71" fmla="*/ 1205262 w 2917172"/>
              <a:gd name="connsiteY71" fmla="*/ 486271 h 2293671"/>
              <a:gd name="connsiteX72" fmla="*/ 1233409 w 2917172"/>
              <a:gd name="connsiteY72" fmla="*/ 514418 h 2293671"/>
              <a:gd name="connsiteX73" fmla="*/ 1261556 w 2917172"/>
              <a:gd name="connsiteY73" fmla="*/ 486271 h 2293671"/>
              <a:gd name="connsiteX74" fmla="*/ 1233409 w 2917172"/>
              <a:gd name="connsiteY74" fmla="*/ 458124 h 2293671"/>
              <a:gd name="connsiteX75" fmla="*/ 1120820 w 2917172"/>
              <a:gd name="connsiteY75" fmla="*/ 458124 h 2293671"/>
              <a:gd name="connsiteX76" fmla="*/ 1092673 w 2917172"/>
              <a:gd name="connsiteY76" fmla="*/ 486271 h 2293671"/>
              <a:gd name="connsiteX77" fmla="*/ 1120820 w 2917172"/>
              <a:gd name="connsiteY77" fmla="*/ 514418 h 2293671"/>
              <a:gd name="connsiteX78" fmla="*/ 1148967 w 2917172"/>
              <a:gd name="connsiteY78" fmla="*/ 486271 h 2293671"/>
              <a:gd name="connsiteX79" fmla="*/ 1120820 w 2917172"/>
              <a:gd name="connsiteY79" fmla="*/ 458124 h 2293671"/>
              <a:gd name="connsiteX80" fmla="*/ 1008232 w 2917172"/>
              <a:gd name="connsiteY80" fmla="*/ 458124 h 2293671"/>
              <a:gd name="connsiteX81" fmla="*/ 980085 w 2917172"/>
              <a:gd name="connsiteY81" fmla="*/ 486271 h 2293671"/>
              <a:gd name="connsiteX82" fmla="*/ 1008232 w 2917172"/>
              <a:gd name="connsiteY82" fmla="*/ 514418 h 2293671"/>
              <a:gd name="connsiteX83" fmla="*/ 1036379 w 2917172"/>
              <a:gd name="connsiteY83" fmla="*/ 486271 h 2293671"/>
              <a:gd name="connsiteX84" fmla="*/ 1008232 w 2917172"/>
              <a:gd name="connsiteY84" fmla="*/ 458124 h 2293671"/>
              <a:gd name="connsiteX85" fmla="*/ 895643 w 2917172"/>
              <a:gd name="connsiteY85" fmla="*/ 458124 h 2293671"/>
              <a:gd name="connsiteX86" fmla="*/ 867496 w 2917172"/>
              <a:gd name="connsiteY86" fmla="*/ 486271 h 2293671"/>
              <a:gd name="connsiteX87" fmla="*/ 895643 w 2917172"/>
              <a:gd name="connsiteY87" fmla="*/ 514418 h 2293671"/>
              <a:gd name="connsiteX88" fmla="*/ 923790 w 2917172"/>
              <a:gd name="connsiteY88" fmla="*/ 486271 h 2293671"/>
              <a:gd name="connsiteX89" fmla="*/ 895643 w 2917172"/>
              <a:gd name="connsiteY89" fmla="*/ 458124 h 2293671"/>
              <a:gd name="connsiteX90" fmla="*/ 783055 w 2917172"/>
              <a:gd name="connsiteY90" fmla="*/ 458124 h 2293671"/>
              <a:gd name="connsiteX91" fmla="*/ 754908 w 2917172"/>
              <a:gd name="connsiteY91" fmla="*/ 486271 h 2293671"/>
              <a:gd name="connsiteX92" fmla="*/ 783055 w 2917172"/>
              <a:gd name="connsiteY92" fmla="*/ 514418 h 2293671"/>
              <a:gd name="connsiteX93" fmla="*/ 811202 w 2917172"/>
              <a:gd name="connsiteY93" fmla="*/ 486271 h 2293671"/>
              <a:gd name="connsiteX94" fmla="*/ 783055 w 2917172"/>
              <a:gd name="connsiteY94" fmla="*/ 458124 h 2293671"/>
              <a:gd name="connsiteX95" fmla="*/ 670467 w 2917172"/>
              <a:gd name="connsiteY95" fmla="*/ 458124 h 2293671"/>
              <a:gd name="connsiteX96" fmla="*/ 642320 w 2917172"/>
              <a:gd name="connsiteY96" fmla="*/ 486271 h 2293671"/>
              <a:gd name="connsiteX97" fmla="*/ 670467 w 2917172"/>
              <a:gd name="connsiteY97" fmla="*/ 514418 h 2293671"/>
              <a:gd name="connsiteX98" fmla="*/ 698614 w 2917172"/>
              <a:gd name="connsiteY98" fmla="*/ 486271 h 2293671"/>
              <a:gd name="connsiteX99" fmla="*/ 670467 w 2917172"/>
              <a:gd name="connsiteY99" fmla="*/ 458124 h 2293671"/>
              <a:gd name="connsiteX100" fmla="*/ 557878 w 2917172"/>
              <a:gd name="connsiteY100" fmla="*/ 458124 h 2293671"/>
              <a:gd name="connsiteX101" fmla="*/ 529732 w 2917172"/>
              <a:gd name="connsiteY101" fmla="*/ 486271 h 2293671"/>
              <a:gd name="connsiteX102" fmla="*/ 557878 w 2917172"/>
              <a:gd name="connsiteY102" fmla="*/ 514418 h 2293671"/>
              <a:gd name="connsiteX103" fmla="*/ 586025 w 2917172"/>
              <a:gd name="connsiteY103" fmla="*/ 486271 h 2293671"/>
              <a:gd name="connsiteX104" fmla="*/ 557878 w 2917172"/>
              <a:gd name="connsiteY104" fmla="*/ 458124 h 2293671"/>
              <a:gd name="connsiteX105" fmla="*/ 445290 w 2917172"/>
              <a:gd name="connsiteY105" fmla="*/ 458124 h 2293671"/>
              <a:gd name="connsiteX106" fmla="*/ 417143 w 2917172"/>
              <a:gd name="connsiteY106" fmla="*/ 486271 h 2293671"/>
              <a:gd name="connsiteX107" fmla="*/ 445290 w 2917172"/>
              <a:gd name="connsiteY107" fmla="*/ 514418 h 2293671"/>
              <a:gd name="connsiteX108" fmla="*/ 473437 w 2917172"/>
              <a:gd name="connsiteY108" fmla="*/ 486271 h 2293671"/>
              <a:gd name="connsiteX109" fmla="*/ 445290 w 2917172"/>
              <a:gd name="connsiteY109" fmla="*/ 458124 h 2293671"/>
              <a:gd name="connsiteX110" fmla="*/ 332701 w 2917172"/>
              <a:gd name="connsiteY110" fmla="*/ 458124 h 2293671"/>
              <a:gd name="connsiteX111" fmla="*/ 304554 w 2917172"/>
              <a:gd name="connsiteY111" fmla="*/ 486271 h 2293671"/>
              <a:gd name="connsiteX112" fmla="*/ 332701 w 2917172"/>
              <a:gd name="connsiteY112" fmla="*/ 514418 h 2293671"/>
              <a:gd name="connsiteX113" fmla="*/ 360848 w 2917172"/>
              <a:gd name="connsiteY113" fmla="*/ 486271 h 2293671"/>
              <a:gd name="connsiteX114" fmla="*/ 332701 w 2917172"/>
              <a:gd name="connsiteY114" fmla="*/ 458124 h 2293671"/>
              <a:gd name="connsiteX115" fmla="*/ 220113 w 2917172"/>
              <a:gd name="connsiteY115" fmla="*/ 458124 h 2293671"/>
              <a:gd name="connsiteX116" fmla="*/ 191966 w 2917172"/>
              <a:gd name="connsiteY116" fmla="*/ 486271 h 2293671"/>
              <a:gd name="connsiteX117" fmla="*/ 220113 w 2917172"/>
              <a:gd name="connsiteY117" fmla="*/ 514418 h 2293671"/>
              <a:gd name="connsiteX118" fmla="*/ 248260 w 2917172"/>
              <a:gd name="connsiteY118" fmla="*/ 486271 h 2293671"/>
              <a:gd name="connsiteX119" fmla="*/ 220113 w 2917172"/>
              <a:gd name="connsiteY119" fmla="*/ 458124 h 2293671"/>
              <a:gd name="connsiteX120" fmla="*/ 107525 w 2917172"/>
              <a:gd name="connsiteY120" fmla="*/ 458124 h 2293671"/>
              <a:gd name="connsiteX121" fmla="*/ 79378 w 2917172"/>
              <a:gd name="connsiteY121" fmla="*/ 486271 h 2293671"/>
              <a:gd name="connsiteX122" fmla="*/ 107525 w 2917172"/>
              <a:gd name="connsiteY122" fmla="*/ 514418 h 2293671"/>
              <a:gd name="connsiteX123" fmla="*/ 135672 w 2917172"/>
              <a:gd name="connsiteY123" fmla="*/ 486271 h 2293671"/>
              <a:gd name="connsiteX124" fmla="*/ 107525 w 2917172"/>
              <a:gd name="connsiteY124" fmla="*/ 458124 h 2293671"/>
              <a:gd name="connsiteX125" fmla="*/ 0 w 2917172"/>
              <a:gd name="connsiteY125" fmla="*/ 0 h 2293671"/>
              <a:gd name="connsiteX126" fmla="*/ 2916000 w 2917172"/>
              <a:gd name="connsiteY126" fmla="*/ 0 h 2293671"/>
              <a:gd name="connsiteX127" fmla="*/ 2916000 w 2917172"/>
              <a:gd name="connsiteY127" fmla="*/ 142874 h 2293671"/>
              <a:gd name="connsiteX128" fmla="*/ 2917172 w 2917172"/>
              <a:gd name="connsiteY128" fmla="*/ 142874 h 2293671"/>
              <a:gd name="connsiteX129" fmla="*/ 2917172 w 2917172"/>
              <a:gd name="connsiteY129" fmla="*/ 244204 h 2293671"/>
              <a:gd name="connsiteX130" fmla="*/ 2917172 w 2917172"/>
              <a:gd name="connsiteY130" fmla="*/ 304439 h 2293671"/>
              <a:gd name="connsiteX131" fmla="*/ 2917172 w 2917172"/>
              <a:gd name="connsiteY131" fmla="*/ 460222 h 2293671"/>
              <a:gd name="connsiteX132" fmla="*/ 2902334 w 2917172"/>
              <a:gd name="connsiteY132" fmla="*/ 466368 h 2293671"/>
              <a:gd name="connsiteX133" fmla="*/ 2894090 w 2917172"/>
              <a:gd name="connsiteY133" fmla="*/ 486271 h 2293671"/>
              <a:gd name="connsiteX134" fmla="*/ 2902334 w 2917172"/>
              <a:gd name="connsiteY134" fmla="*/ 506174 h 2293671"/>
              <a:gd name="connsiteX135" fmla="*/ 2917172 w 2917172"/>
              <a:gd name="connsiteY135" fmla="*/ 512321 h 2293671"/>
              <a:gd name="connsiteX136" fmla="*/ 2917172 w 2917172"/>
              <a:gd name="connsiteY136" fmla="*/ 2246668 h 2293671"/>
              <a:gd name="connsiteX137" fmla="*/ 2905193 w 2917172"/>
              <a:gd name="connsiteY137" fmla="*/ 2249087 h 2293671"/>
              <a:gd name="connsiteX138" fmla="*/ 2876883 w 2917172"/>
              <a:gd name="connsiteY138" fmla="*/ 2277398 h 2293671"/>
              <a:gd name="connsiteX139" fmla="*/ 2873597 w 2917172"/>
              <a:gd name="connsiteY139" fmla="*/ 2293671 h 2293671"/>
              <a:gd name="connsiteX140" fmla="*/ 2824605 w 2917172"/>
              <a:gd name="connsiteY140" fmla="*/ 2293671 h 2293671"/>
              <a:gd name="connsiteX141" fmla="*/ 2821320 w 2917172"/>
              <a:gd name="connsiteY141" fmla="*/ 2277398 h 2293671"/>
              <a:gd name="connsiteX142" fmla="*/ 2772302 w 2917172"/>
              <a:gd name="connsiteY142" fmla="*/ 2244906 h 2293671"/>
              <a:gd name="connsiteX143" fmla="*/ 2723284 w 2917172"/>
              <a:gd name="connsiteY143" fmla="*/ 2277398 h 2293671"/>
              <a:gd name="connsiteX144" fmla="*/ 2719998 w 2917172"/>
              <a:gd name="connsiteY144" fmla="*/ 2293671 h 2293671"/>
              <a:gd name="connsiteX145" fmla="*/ 2671010 w 2917172"/>
              <a:gd name="connsiteY145" fmla="*/ 2293671 h 2293671"/>
              <a:gd name="connsiteX146" fmla="*/ 2667725 w 2917172"/>
              <a:gd name="connsiteY146" fmla="*/ 2277398 h 2293671"/>
              <a:gd name="connsiteX147" fmla="*/ 2618707 w 2917172"/>
              <a:gd name="connsiteY147" fmla="*/ 2244906 h 2293671"/>
              <a:gd name="connsiteX148" fmla="*/ 2569690 w 2917172"/>
              <a:gd name="connsiteY148" fmla="*/ 2277398 h 2293671"/>
              <a:gd name="connsiteX149" fmla="*/ 2566404 w 2917172"/>
              <a:gd name="connsiteY149" fmla="*/ 2293671 h 2293671"/>
              <a:gd name="connsiteX150" fmla="*/ 2517416 w 2917172"/>
              <a:gd name="connsiteY150" fmla="*/ 2293671 h 2293671"/>
              <a:gd name="connsiteX151" fmla="*/ 2514131 w 2917172"/>
              <a:gd name="connsiteY151" fmla="*/ 2277398 h 2293671"/>
              <a:gd name="connsiteX152" fmla="*/ 2465113 w 2917172"/>
              <a:gd name="connsiteY152" fmla="*/ 2244906 h 2293671"/>
              <a:gd name="connsiteX153" fmla="*/ 2416095 w 2917172"/>
              <a:gd name="connsiteY153" fmla="*/ 2277398 h 2293671"/>
              <a:gd name="connsiteX154" fmla="*/ 2412810 w 2917172"/>
              <a:gd name="connsiteY154" fmla="*/ 2293671 h 2293671"/>
              <a:gd name="connsiteX155" fmla="*/ 2363821 w 2917172"/>
              <a:gd name="connsiteY155" fmla="*/ 2293671 h 2293671"/>
              <a:gd name="connsiteX156" fmla="*/ 2360536 w 2917172"/>
              <a:gd name="connsiteY156" fmla="*/ 2277398 h 2293671"/>
              <a:gd name="connsiteX157" fmla="*/ 2311518 w 2917172"/>
              <a:gd name="connsiteY157" fmla="*/ 2244906 h 2293671"/>
              <a:gd name="connsiteX158" fmla="*/ 2262501 w 2917172"/>
              <a:gd name="connsiteY158" fmla="*/ 2277398 h 2293671"/>
              <a:gd name="connsiteX159" fmla="*/ 2259215 w 2917172"/>
              <a:gd name="connsiteY159" fmla="*/ 2293671 h 2293671"/>
              <a:gd name="connsiteX160" fmla="*/ 2210227 w 2917172"/>
              <a:gd name="connsiteY160" fmla="*/ 2293671 h 2293671"/>
              <a:gd name="connsiteX161" fmla="*/ 2206941 w 2917172"/>
              <a:gd name="connsiteY161" fmla="*/ 2277398 h 2293671"/>
              <a:gd name="connsiteX162" fmla="*/ 2157923 w 2917172"/>
              <a:gd name="connsiteY162" fmla="*/ 2244906 h 2293671"/>
              <a:gd name="connsiteX163" fmla="*/ 2108906 w 2917172"/>
              <a:gd name="connsiteY163" fmla="*/ 2277398 h 2293671"/>
              <a:gd name="connsiteX164" fmla="*/ 2105620 w 2917172"/>
              <a:gd name="connsiteY164" fmla="*/ 2293671 h 2293671"/>
              <a:gd name="connsiteX165" fmla="*/ 2056632 w 2917172"/>
              <a:gd name="connsiteY165" fmla="*/ 2293671 h 2293671"/>
              <a:gd name="connsiteX166" fmla="*/ 2053346 w 2917172"/>
              <a:gd name="connsiteY166" fmla="*/ 2277398 h 2293671"/>
              <a:gd name="connsiteX167" fmla="*/ 2004329 w 2917172"/>
              <a:gd name="connsiteY167" fmla="*/ 2244906 h 2293671"/>
              <a:gd name="connsiteX168" fmla="*/ 1955312 w 2917172"/>
              <a:gd name="connsiteY168" fmla="*/ 2277398 h 2293671"/>
              <a:gd name="connsiteX169" fmla="*/ 1952026 w 2917172"/>
              <a:gd name="connsiteY169" fmla="*/ 2293671 h 2293671"/>
              <a:gd name="connsiteX170" fmla="*/ 1903038 w 2917172"/>
              <a:gd name="connsiteY170" fmla="*/ 2293671 h 2293671"/>
              <a:gd name="connsiteX171" fmla="*/ 1899752 w 2917172"/>
              <a:gd name="connsiteY171" fmla="*/ 2277398 h 2293671"/>
              <a:gd name="connsiteX172" fmla="*/ 1850734 w 2917172"/>
              <a:gd name="connsiteY172" fmla="*/ 2244906 h 2293671"/>
              <a:gd name="connsiteX173" fmla="*/ 1801717 w 2917172"/>
              <a:gd name="connsiteY173" fmla="*/ 2277398 h 2293671"/>
              <a:gd name="connsiteX174" fmla="*/ 1798431 w 2917172"/>
              <a:gd name="connsiteY174" fmla="*/ 2293671 h 2293671"/>
              <a:gd name="connsiteX175" fmla="*/ 1749443 w 2917172"/>
              <a:gd name="connsiteY175" fmla="*/ 2293671 h 2293671"/>
              <a:gd name="connsiteX176" fmla="*/ 1746158 w 2917172"/>
              <a:gd name="connsiteY176" fmla="*/ 2277398 h 2293671"/>
              <a:gd name="connsiteX177" fmla="*/ 1697140 w 2917172"/>
              <a:gd name="connsiteY177" fmla="*/ 2244906 h 2293671"/>
              <a:gd name="connsiteX178" fmla="*/ 1648123 w 2917172"/>
              <a:gd name="connsiteY178" fmla="*/ 2277398 h 2293671"/>
              <a:gd name="connsiteX179" fmla="*/ 1644837 w 2917172"/>
              <a:gd name="connsiteY179" fmla="*/ 2293671 h 2293671"/>
              <a:gd name="connsiteX180" fmla="*/ 1595849 w 2917172"/>
              <a:gd name="connsiteY180" fmla="*/ 2293671 h 2293671"/>
              <a:gd name="connsiteX181" fmla="*/ 1592563 w 2917172"/>
              <a:gd name="connsiteY181" fmla="*/ 2277398 h 2293671"/>
              <a:gd name="connsiteX182" fmla="*/ 1543545 w 2917172"/>
              <a:gd name="connsiteY182" fmla="*/ 2244906 h 2293671"/>
              <a:gd name="connsiteX183" fmla="*/ 1494528 w 2917172"/>
              <a:gd name="connsiteY183" fmla="*/ 2277398 h 2293671"/>
              <a:gd name="connsiteX184" fmla="*/ 1491242 w 2917172"/>
              <a:gd name="connsiteY184" fmla="*/ 2293671 h 2293671"/>
              <a:gd name="connsiteX185" fmla="*/ 1442254 w 2917172"/>
              <a:gd name="connsiteY185" fmla="*/ 2293671 h 2293671"/>
              <a:gd name="connsiteX186" fmla="*/ 1438969 w 2917172"/>
              <a:gd name="connsiteY186" fmla="*/ 2277398 h 2293671"/>
              <a:gd name="connsiteX187" fmla="*/ 1389951 w 2917172"/>
              <a:gd name="connsiteY187" fmla="*/ 2244906 h 2293671"/>
              <a:gd name="connsiteX188" fmla="*/ 1340933 w 2917172"/>
              <a:gd name="connsiteY188" fmla="*/ 2277398 h 2293671"/>
              <a:gd name="connsiteX189" fmla="*/ 1337648 w 2917172"/>
              <a:gd name="connsiteY189" fmla="*/ 2293671 h 2293671"/>
              <a:gd name="connsiteX190" fmla="*/ 1288659 w 2917172"/>
              <a:gd name="connsiteY190" fmla="*/ 2293671 h 2293671"/>
              <a:gd name="connsiteX191" fmla="*/ 1285374 w 2917172"/>
              <a:gd name="connsiteY191" fmla="*/ 2277398 h 2293671"/>
              <a:gd name="connsiteX192" fmla="*/ 1236356 w 2917172"/>
              <a:gd name="connsiteY192" fmla="*/ 2244906 h 2293671"/>
              <a:gd name="connsiteX193" fmla="*/ 1187339 w 2917172"/>
              <a:gd name="connsiteY193" fmla="*/ 2277398 h 2293671"/>
              <a:gd name="connsiteX194" fmla="*/ 1184053 w 2917172"/>
              <a:gd name="connsiteY194" fmla="*/ 2293671 h 2293671"/>
              <a:gd name="connsiteX195" fmla="*/ 1135065 w 2917172"/>
              <a:gd name="connsiteY195" fmla="*/ 2293671 h 2293671"/>
              <a:gd name="connsiteX196" fmla="*/ 1131780 w 2917172"/>
              <a:gd name="connsiteY196" fmla="*/ 2277398 h 2293671"/>
              <a:gd name="connsiteX197" fmla="*/ 1082762 w 2917172"/>
              <a:gd name="connsiteY197" fmla="*/ 2244906 h 2293671"/>
              <a:gd name="connsiteX198" fmla="*/ 1033744 w 2917172"/>
              <a:gd name="connsiteY198" fmla="*/ 2277398 h 2293671"/>
              <a:gd name="connsiteX199" fmla="*/ 1030458 w 2917172"/>
              <a:gd name="connsiteY199" fmla="*/ 2293671 h 2293671"/>
              <a:gd name="connsiteX200" fmla="*/ 981470 w 2917172"/>
              <a:gd name="connsiteY200" fmla="*/ 2293671 h 2293671"/>
              <a:gd name="connsiteX201" fmla="*/ 978185 w 2917172"/>
              <a:gd name="connsiteY201" fmla="*/ 2277398 h 2293671"/>
              <a:gd name="connsiteX202" fmla="*/ 929167 w 2917172"/>
              <a:gd name="connsiteY202" fmla="*/ 2244906 h 2293671"/>
              <a:gd name="connsiteX203" fmla="*/ 880150 w 2917172"/>
              <a:gd name="connsiteY203" fmla="*/ 2277398 h 2293671"/>
              <a:gd name="connsiteX204" fmla="*/ 876864 w 2917172"/>
              <a:gd name="connsiteY204" fmla="*/ 2293671 h 2293671"/>
              <a:gd name="connsiteX205" fmla="*/ 827876 w 2917172"/>
              <a:gd name="connsiteY205" fmla="*/ 2293671 h 2293671"/>
              <a:gd name="connsiteX206" fmla="*/ 824591 w 2917172"/>
              <a:gd name="connsiteY206" fmla="*/ 2277398 h 2293671"/>
              <a:gd name="connsiteX207" fmla="*/ 775573 w 2917172"/>
              <a:gd name="connsiteY207" fmla="*/ 2244906 h 2293671"/>
              <a:gd name="connsiteX208" fmla="*/ 726556 w 2917172"/>
              <a:gd name="connsiteY208" fmla="*/ 2277398 h 2293671"/>
              <a:gd name="connsiteX209" fmla="*/ 723270 w 2917172"/>
              <a:gd name="connsiteY209" fmla="*/ 2293671 h 2293671"/>
              <a:gd name="connsiteX210" fmla="*/ 674282 w 2917172"/>
              <a:gd name="connsiteY210" fmla="*/ 2293671 h 2293671"/>
              <a:gd name="connsiteX211" fmla="*/ 670997 w 2917172"/>
              <a:gd name="connsiteY211" fmla="*/ 2277398 h 2293671"/>
              <a:gd name="connsiteX212" fmla="*/ 621979 w 2917172"/>
              <a:gd name="connsiteY212" fmla="*/ 2244906 h 2293671"/>
              <a:gd name="connsiteX213" fmla="*/ 572961 w 2917172"/>
              <a:gd name="connsiteY213" fmla="*/ 2277398 h 2293671"/>
              <a:gd name="connsiteX214" fmla="*/ 569675 w 2917172"/>
              <a:gd name="connsiteY214" fmla="*/ 2293671 h 2293671"/>
              <a:gd name="connsiteX215" fmla="*/ 520687 w 2917172"/>
              <a:gd name="connsiteY215" fmla="*/ 2293671 h 2293671"/>
              <a:gd name="connsiteX216" fmla="*/ 517401 w 2917172"/>
              <a:gd name="connsiteY216" fmla="*/ 2277398 h 2293671"/>
              <a:gd name="connsiteX217" fmla="*/ 468384 w 2917172"/>
              <a:gd name="connsiteY217" fmla="*/ 2244906 h 2293671"/>
              <a:gd name="connsiteX218" fmla="*/ 419367 w 2917172"/>
              <a:gd name="connsiteY218" fmla="*/ 2277398 h 2293671"/>
              <a:gd name="connsiteX219" fmla="*/ 416081 w 2917172"/>
              <a:gd name="connsiteY219" fmla="*/ 2293671 h 2293671"/>
              <a:gd name="connsiteX220" fmla="*/ 367093 w 2917172"/>
              <a:gd name="connsiteY220" fmla="*/ 2293671 h 2293671"/>
              <a:gd name="connsiteX221" fmla="*/ 363807 w 2917172"/>
              <a:gd name="connsiteY221" fmla="*/ 2277398 h 2293671"/>
              <a:gd name="connsiteX222" fmla="*/ 314790 w 2917172"/>
              <a:gd name="connsiteY222" fmla="*/ 2244906 h 2293671"/>
              <a:gd name="connsiteX223" fmla="*/ 265772 w 2917172"/>
              <a:gd name="connsiteY223" fmla="*/ 2277398 h 2293671"/>
              <a:gd name="connsiteX224" fmla="*/ 262486 w 2917172"/>
              <a:gd name="connsiteY224" fmla="*/ 2293671 h 2293671"/>
              <a:gd name="connsiteX225" fmla="*/ 213498 w 2917172"/>
              <a:gd name="connsiteY225" fmla="*/ 2293671 h 2293671"/>
              <a:gd name="connsiteX226" fmla="*/ 210213 w 2917172"/>
              <a:gd name="connsiteY226" fmla="*/ 2277398 h 2293671"/>
              <a:gd name="connsiteX227" fmla="*/ 161196 w 2917172"/>
              <a:gd name="connsiteY227" fmla="*/ 2244906 h 2293671"/>
              <a:gd name="connsiteX228" fmla="*/ 112178 w 2917172"/>
              <a:gd name="connsiteY228" fmla="*/ 2277398 h 2293671"/>
              <a:gd name="connsiteX229" fmla="*/ 108892 w 2917172"/>
              <a:gd name="connsiteY229" fmla="*/ 2293671 h 2293671"/>
              <a:gd name="connsiteX230" fmla="*/ 59904 w 2917172"/>
              <a:gd name="connsiteY230" fmla="*/ 2293671 h 2293671"/>
              <a:gd name="connsiteX231" fmla="*/ 56618 w 2917172"/>
              <a:gd name="connsiteY231" fmla="*/ 2277398 h 2293671"/>
              <a:gd name="connsiteX232" fmla="*/ 7600 w 2917172"/>
              <a:gd name="connsiteY232" fmla="*/ 2244906 h 2293671"/>
              <a:gd name="connsiteX233" fmla="*/ 0 w 2917172"/>
              <a:gd name="connsiteY233" fmla="*/ 2246441 h 2293671"/>
              <a:gd name="connsiteX234" fmla="*/ 0 w 2917172"/>
              <a:gd name="connsiteY234" fmla="*/ 512321 h 2293671"/>
              <a:gd name="connsiteX235" fmla="*/ 14839 w 2917172"/>
              <a:gd name="connsiteY235" fmla="*/ 506174 h 2293671"/>
              <a:gd name="connsiteX236" fmla="*/ 23083 w 2917172"/>
              <a:gd name="connsiteY236" fmla="*/ 486271 h 2293671"/>
              <a:gd name="connsiteX237" fmla="*/ 14839 w 2917172"/>
              <a:gd name="connsiteY237" fmla="*/ 466368 h 2293671"/>
              <a:gd name="connsiteX238" fmla="*/ 0 w 2917172"/>
              <a:gd name="connsiteY238" fmla="*/ 460222 h 2293671"/>
              <a:gd name="connsiteX239" fmla="*/ 0 w 2917172"/>
              <a:gd name="connsiteY239" fmla="*/ 371475 h 2293671"/>
              <a:gd name="connsiteX240" fmla="*/ 0 w 2917172"/>
              <a:gd name="connsiteY240" fmla="*/ 304439 h 2293671"/>
              <a:gd name="connsiteX241" fmla="*/ 0 w 2917172"/>
              <a:gd name="connsiteY241" fmla="*/ 244204 h 2293671"/>
              <a:gd name="connsiteX242" fmla="*/ 0 w 2917172"/>
              <a:gd name="connsiteY242" fmla="*/ 142874 h 22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17172" h="2293671">
                <a:moveTo>
                  <a:pt x="2809648" y="458124"/>
                </a:moveTo>
                <a:cubicBezTo>
                  <a:pt x="2794103" y="458124"/>
                  <a:pt x="2781501" y="470726"/>
                  <a:pt x="2781501" y="486271"/>
                </a:cubicBezTo>
                <a:cubicBezTo>
                  <a:pt x="2781501" y="501817"/>
                  <a:pt x="2794103" y="514418"/>
                  <a:pt x="2809648" y="514418"/>
                </a:cubicBezTo>
                <a:cubicBezTo>
                  <a:pt x="2825193" y="514418"/>
                  <a:pt x="2837795" y="501817"/>
                  <a:pt x="2837795" y="486271"/>
                </a:cubicBezTo>
                <a:cubicBezTo>
                  <a:pt x="2837795" y="470726"/>
                  <a:pt x="2825193" y="458124"/>
                  <a:pt x="2809648" y="458124"/>
                </a:cubicBezTo>
                <a:close/>
                <a:moveTo>
                  <a:pt x="2697060" y="458124"/>
                </a:moveTo>
                <a:cubicBezTo>
                  <a:pt x="2681514" y="458124"/>
                  <a:pt x="2668913" y="470726"/>
                  <a:pt x="2668913" y="486271"/>
                </a:cubicBezTo>
                <a:cubicBezTo>
                  <a:pt x="2668913" y="501817"/>
                  <a:pt x="2681514" y="514418"/>
                  <a:pt x="2697060" y="514418"/>
                </a:cubicBezTo>
                <a:cubicBezTo>
                  <a:pt x="2712605" y="514418"/>
                  <a:pt x="2725207" y="501817"/>
                  <a:pt x="2725207" y="486271"/>
                </a:cubicBezTo>
                <a:cubicBezTo>
                  <a:pt x="2725207" y="470726"/>
                  <a:pt x="2712605" y="458124"/>
                  <a:pt x="2697060" y="458124"/>
                </a:cubicBezTo>
                <a:close/>
                <a:moveTo>
                  <a:pt x="2584471" y="458124"/>
                </a:moveTo>
                <a:cubicBezTo>
                  <a:pt x="2568926" y="458124"/>
                  <a:pt x="2556324" y="470726"/>
                  <a:pt x="2556324" y="486271"/>
                </a:cubicBezTo>
                <a:cubicBezTo>
                  <a:pt x="2556324" y="501817"/>
                  <a:pt x="2568926" y="514418"/>
                  <a:pt x="2584471" y="514418"/>
                </a:cubicBezTo>
                <a:cubicBezTo>
                  <a:pt x="2600016" y="514418"/>
                  <a:pt x="2612618" y="501817"/>
                  <a:pt x="2612618" y="486271"/>
                </a:cubicBezTo>
                <a:cubicBezTo>
                  <a:pt x="2612618" y="470726"/>
                  <a:pt x="2600016" y="458124"/>
                  <a:pt x="2584471" y="458124"/>
                </a:cubicBezTo>
                <a:close/>
                <a:moveTo>
                  <a:pt x="2471883" y="458124"/>
                </a:moveTo>
                <a:cubicBezTo>
                  <a:pt x="2456337" y="458124"/>
                  <a:pt x="2443736" y="470726"/>
                  <a:pt x="2443736" y="486271"/>
                </a:cubicBezTo>
                <a:cubicBezTo>
                  <a:pt x="2443736" y="501817"/>
                  <a:pt x="2456337" y="514418"/>
                  <a:pt x="2471883" y="514418"/>
                </a:cubicBezTo>
                <a:cubicBezTo>
                  <a:pt x="2487428" y="514418"/>
                  <a:pt x="2500029" y="501817"/>
                  <a:pt x="2500029" y="486271"/>
                </a:cubicBezTo>
                <a:cubicBezTo>
                  <a:pt x="2500029" y="470726"/>
                  <a:pt x="2487428" y="458124"/>
                  <a:pt x="2471883" y="458124"/>
                </a:cubicBezTo>
                <a:close/>
                <a:moveTo>
                  <a:pt x="2359294" y="458124"/>
                </a:moveTo>
                <a:cubicBezTo>
                  <a:pt x="2343749" y="458124"/>
                  <a:pt x="2331147" y="470726"/>
                  <a:pt x="2331147" y="486271"/>
                </a:cubicBezTo>
                <a:cubicBezTo>
                  <a:pt x="2331147" y="501817"/>
                  <a:pt x="2343749" y="514418"/>
                  <a:pt x="2359294" y="514418"/>
                </a:cubicBezTo>
                <a:cubicBezTo>
                  <a:pt x="2374839" y="514418"/>
                  <a:pt x="2387441" y="501817"/>
                  <a:pt x="2387441" y="486271"/>
                </a:cubicBezTo>
                <a:cubicBezTo>
                  <a:pt x="2387441" y="470726"/>
                  <a:pt x="2374839" y="458124"/>
                  <a:pt x="2359294" y="458124"/>
                </a:cubicBezTo>
                <a:close/>
                <a:moveTo>
                  <a:pt x="2246705" y="458124"/>
                </a:moveTo>
                <a:cubicBezTo>
                  <a:pt x="2231160" y="458124"/>
                  <a:pt x="2218559" y="470726"/>
                  <a:pt x="2218559" y="486271"/>
                </a:cubicBezTo>
                <a:cubicBezTo>
                  <a:pt x="2218559" y="501817"/>
                  <a:pt x="2231160" y="514418"/>
                  <a:pt x="2246705" y="514418"/>
                </a:cubicBezTo>
                <a:cubicBezTo>
                  <a:pt x="2262251" y="514418"/>
                  <a:pt x="2274852" y="501817"/>
                  <a:pt x="2274852" y="486271"/>
                </a:cubicBezTo>
                <a:cubicBezTo>
                  <a:pt x="2274852" y="470726"/>
                  <a:pt x="2262251" y="458124"/>
                  <a:pt x="2246705" y="458124"/>
                </a:cubicBezTo>
                <a:close/>
                <a:moveTo>
                  <a:pt x="2134117" y="458124"/>
                </a:moveTo>
                <a:cubicBezTo>
                  <a:pt x="2118572" y="458124"/>
                  <a:pt x="2105970" y="470726"/>
                  <a:pt x="2105970" y="486271"/>
                </a:cubicBezTo>
                <a:cubicBezTo>
                  <a:pt x="2105970" y="501817"/>
                  <a:pt x="2118572" y="514418"/>
                  <a:pt x="2134117" y="514418"/>
                </a:cubicBezTo>
                <a:cubicBezTo>
                  <a:pt x="2149662" y="514418"/>
                  <a:pt x="2162264" y="501817"/>
                  <a:pt x="2162264" y="486271"/>
                </a:cubicBezTo>
                <a:cubicBezTo>
                  <a:pt x="2162264" y="470726"/>
                  <a:pt x="2149662" y="458124"/>
                  <a:pt x="2134117" y="458124"/>
                </a:cubicBezTo>
                <a:close/>
                <a:moveTo>
                  <a:pt x="2021528" y="458124"/>
                </a:moveTo>
                <a:cubicBezTo>
                  <a:pt x="2005983" y="458124"/>
                  <a:pt x="1993382" y="470726"/>
                  <a:pt x="1993382" y="486271"/>
                </a:cubicBezTo>
                <a:cubicBezTo>
                  <a:pt x="1993382" y="501817"/>
                  <a:pt x="2005983" y="514418"/>
                  <a:pt x="2021528" y="514418"/>
                </a:cubicBezTo>
                <a:cubicBezTo>
                  <a:pt x="2037074" y="514418"/>
                  <a:pt x="2049675" y="501817"/>
                  <a:pt x="2049675" y="486271"/>
                </a:cubicBezTo>
                <a:cubicBezTo>
                  <a:pt x="2049675" y="470726"/>
                  <a:pt x="2037074" y="458124"/>
                  <a:pt x="2021528" y="458124"/>
                </a:cubicBezTo>
                <a:close/>
                <a:moveTo>
                  <a:pt x="1908940" y="458124"/>
                </a:moveTo>
                <a:cubicBezTo>
                  <a:pt x="1893395" y="458124"/>
                  <a:pt x="1880793" y="470726"/>
                  <a:pt x="1880793" y="486271"/>
                </a:cubicBezTo>
                <a:cubicBezTo>
                  <a:pt x="1880793" y="501817"/>
                  <a:pt x="1893395" y="514418"/>
                  <a:pt x="1908940" y="514418"/>
                </a:cubicBezTo>
                <a:cubicBezTo>
                  <a:pt x="1924485" y="514418"/>
                  <a:pt x="1937087" y="501817"/>
                  <a:pt x="1937087" y="486271"/>
                </a:cubicBezTo>
                <a:cubicBezTo>
                  <a:pt x="1937087" y="470726"/>
                  <a:pt x="1924485" y="458124"/>
                  <a:pt x="1908940" y="458124"/>
                </a:cubicBezTo>
                <a:close/>
                <a:moveTo>
                  <a:pt x="1796351" y="458124"/>
                </a:moveTo>
                <a:cubicBezTo>
                  <a:pt x="1780806" y="458124"/>
                  <a:pt x="1768204" y="470726"/>
                  <a:pt x="1768204" y="486271"/>
                </a:cubicBezTo>
                <a:cubicBezTo>
                  <a:pt x="1768204" y="501817"/>
                  <a:pt x="1780806" y="514418"/>
                  <a:pt x="1796351" y="514418"/>
                </a:cubicBezTo>
                <a:cubicBezTo>
                  <a:pt x="1811897" y="514418"/>
                  <a:pt x="1824498" y="501817"/>
                  <a:pt x="1824498" y="486271"/>
                </a:cubicBezTo>
                <a:cubicBezTo>
                  <a:pt x="1824498" y="470726"/>
                  <a:pt x="1811897" y="458124"/>
                  <a:pt x="1796351" y="458124"/>
                </a:cubicBezTo>
                <a:close/>
                <a:moveTo>
                  <a:pt x="1683763" y="458124"/>
                </a:moveTo>
                <a:cubicBezTo>
                  <a:pt x="1668218" y="458124"/>
                  <a:pt x="1655616" y="470726"/>
                  <a:pt x="1655616" y="486271"/>
                </a:cubicBezTo>
                <a:cubicBezTo>
                  <a:pt x="1655616" y="501817"/>
                  <a:pt x="1668218" y="514418"/>
                  <a:pt x="1683763" y="514418"/>
                </a:cubicBezTo>
                <a:cubicBezTo>
                  <a:pt x="1699308" y="514418"/>
                  <a:pt x="1711910" y="501817"/>
                  <a:pt x="1711910" y="486271"/>
                </a:cubicBezTo>
                <a:cubicBezTo>
                  <a:pt x="1711910" y="470726"/>
                  <a:pt x="1699308" y="458124"/>
                  <a:pt x="1683763" y="458124"/>
                </a:cubicBezTo>
                <a:close/>
                <a:moveTo>
                  <a:pt x="1571174" y="458124"/>
                </a:moveTo>
                <a:cubicBezTo>
                  <a:pt x="1555629" y="458124"/>
                  <a:pt x="1543027" y="470726"/>
                  <a:pt x="1543027" y="486271"/>
                </a:cubicBezTo>
                <a:cubicBezTo>
                  <a:pt x="1543027" y="501817"/>
                  <a:pt x="1555629" y="514418"/>
                  <a:pt x="1571174" y="514418"/>
                </a:cubicBezTo>
                <a:cubicBezTo>
                  <a:pt x="1586720" y="514418"/>
                  <a:pt x="1599321" y="501817"/>
                  <a:pt x="1599321" y="486271"/>
                </a:cubicBezTo>
                <a:cubicBezTo>
                  <a:pt x="1599321" y="470726"/>
                  <a:pt x="1586720" y="458124"/>
                  <a:pt x="1571174" y="458124"/>
                </a:cubicBezTo>
                <a:close/>
                <a:moveTo>
                  <a:pt x="1458586" y="458124"/>
                </a:moveTo>
                <a:cubicBezTo>
                  <a:pt x="1443041" y="458124"/>
                  <a:pt x="1430439" y="470726"/>
                  <a:pt x="1430439" y="486271"/>
                </a:cubicBezTo>
                <a:cubicBezTo>
                  <a:pt x="1430439" y="501817"/>
                  <a:pt x="1443041" y="514418"/>
                  <a:pt x="1458586" y="514418"/>
                </a:cubicBezTo>
                <a:cubicBezTo>
                  <a:pt x="1474131" y="514418"/>
                  <a:pt x="1486733" y="501817"/>
                  <a:pt x="1486733" y="486271"/>
                </a:cubicBezTo>
                <a:cubicBezTo>
                  <a:pt x="1486733" y="470726"/>
                  <a:pt x="1474131" y="458124"/>
                  <a:pt x="1458586" y="458124"/>
                </a:cubicBezTo>
                <a:close/>
                <a:moveTo>
                  <a:pt x="1345997" y="458124"/>
                </a:moveTo>
                <a:cubicBezTo>
                  <a:pt x="1330452" y="458124"/>
                  <a:pt x="1317850" y="470726"/>
                  <a:pt x="1317850" y="486271"/>
                </a:cubicBezTo>
                <a:cubicBezTo>
                  <a:pt x="1317850" y="501817"/>
                  <a:pt x="1330452" y="514418"/>
                  <a:pt x="1345997" y="514418"/>
                </a:cubicBezTo>
                <a:cubicBezTo>
                  <a:pt x="1361543" y="514418"/>
                  <a:pt x="1374144" y="501817"/>
                  <a:pt x="1374144" y="486271"/>
                </a:cubicBezTo>
                <a:cubicBezTo>
                  <a:pt x="1374144" y="470726"/>
                  <a:pt x="1361543" y="458124"/>
                  <a:pt x="1345997" y="458124"/>
                </a:cubicBezTo>
                <a:close/>
                <a:moveTo>
                  <a:pt x="1233409" y="458124"/>
                </a:moveTo>
                <a:cubicBezTo>
                  <a:pt x="1217863" y="458124"/>
                  <a:pt x="1205262" y="470726"/>
                  <a:pt x="1205262" y="486271"/>
                </a:cubicBezTo>
                <a:cubicBezTo>
                  <a:pt x="1205262" y="501817"/>
                  <a:pt x="1217863" y="514418"/>
                  <a:pt x="1233409" y="514418"/>
                </a:cubicBezTo>
                <a:cubicBezTo>
                  <a:pt x="1248954" y="514418"/>
                  <a:pt x="1261556" y="501817"/>
                  <a:pt x="1261556" y="486271"/>
                </a:cubicBezTo>
                <a:cubicBezTo>
                  <a:pt x="1261556" y="470726"/>
                  <a:pt x="1248954" y="458124"/>
                  <a:pt x="1233409" y="458124"/>
                </a:cubicBezTo>
                <a:close/>
                <a:moveTo>
                  <a:pt x="1120820" y="458124"/>
                </a:moveTo>
                <a:cubicBezTo>
                  <a:pt x="1105275" y="458124"/>
                  <a:pt x="1092673" y="470726"/>
                  <a:pt x="1092673" y="486271"/>
                </a:cubicBezTo>
                <a:cubicBezTo>
                  <a:pt x="1092673" y="501817"/>
                  <a:pt x="1105275" y="514418"/>
                  <a:pt x="1120820" y="514418"/>
                </a:cubicBezTo>
                <a:cubicBezTo>
                  <a:pt x="1136365" y="514418"/>
                  <a:pt x="1148967" y="501817"/>
                  <a:pt x="1148967" y="486271"/>
                </a:cubicBezTo>
                <a:cubicBezTo>
                  <a:pt x="1148967" y="470726"/>
                  <a:pt x="1136365" y="458124"/>
                  <a:pt x="1120820" y="458124"/>
                </a:cubicBezTo>
                <a:close/>
                <a:moveTo>
                  <a:pt x="1008232" y="458124"/>
                </a:moveTo>
                <a:cubicBezTo>
                  <a:pt x="992686" y="458124"/>
                  <a:pt x="980085" y="470726"/>
                  <a:pt x="980085" y="486271"/>
                </a:cubicBezTo>
                <a:cubicBezTo>
                  <a:pt x="980085" y="501817"/>
                  <a:pt x="992686" y="514418"/>
                  <a:pt x="1008232" y="514418"/>
                </a:cubicBezTo>
                <a:cubicBezTo>
                  <a:pt x="1023777" y="514418"/>
                  <a:pt x="1036379" y="501817"/>
                  <a:pt x="1036379" y="486271"/>
                </a:cubicBezTo>
                <a:cubicBezTo>
                  <a:pt x="1036379" y="470726"/>
                  <a:pt x="1023777" y="458124"/>
                  <a:pt x="1008232" y="458124"/>
                </a:cubicBezTo>
                <a:close/>
                <a:moveTo>
                  <a:pt x="895643" y="458124"/>
                </a:moveTo>
                <a:cubicBezTo>
                  <a:pt x="880098" y="458124"/>
                  <a:pt x="867496" y="470726"/>
                  <a:pt x="867496" y="486271"/>
                </a:cubicBezTo>
                <a:cubicBezTo>
                  <a:pt x="867496" y="501817"/>
                  <a:pt x="880098" y="514418"/>
                  <a:pt x="895643" y="514418"/>
                </a:cubicBezTo>
                <a:cubicBezTo>
                  <a:pt x="911188" y="514418"/>
                  <a:pt x="923790" y="501817"/>
                  <a:pt x="923790" y="486271"/>
                </a:cubicBezTo>
                <a:cubicBezTo>
                  <a:pt x="923790" y="470726"/>
                  <a:pt x="911188" y="458124"/>
                  <a:pt x="895643" y="458124"/>
                </a:cubicBezTo>
                <a:close/>
                <a:moveTo>
                  <a:pt x="783055" y="458124"/>
                </a:moveTo>
                <a:cubicBezTo>
                  <a:pt x="767510" y="458124"/>
                  <a:pt x="754908" y="470726"/>
                  <a:pt x="754908" y="486271"/>
                </a:cubicBezTo>
                <a:cubicBezTo>
                  <a:pt x="754908" y="501817"/>
                  <a:pt x="767510" y="514418"/>
                  <a:pt x="783055" y="514418"/>
                </a:cubicBezTo>
                <a:cubicBezTo>
                  <a:pt x="798600" y="514418"/>
                  <a:pt x="811202" y="501817"/>
                  <a:pt x="811202" y="486271"/>
                </a:cubicBezTo>
                <a:cubicBezTo>
                  <a:pt x="811202" y="470726"/>
                  <a:pt x="798600" y="458124"/>
                  <a:pt x="783055" y="458124"/>
                </a:cubicBezTo>
                <a:close/>
                <a:moveTo>
                  <a:pt x="670467" y="458124"/>
                </a:moveTo>
                <a:cubicBezTo>
                  <a:pt x="654922" y="458124"/>
                  <a:pt x="642320" y="470726"/>
                  <a:pt x="642320" y="486271"/>
                </a:cubicBezTo>
                <a:cubicBezTo>
                  <a:pt x="642320" y="501817"/>
                  <a:pt x="654922" y="514418"/>
                  <a:pt x="670467" y="514418"/>
                </a:cubicBezTo>
                <a:cubicBezTo>
                  <a:pt x="686012" y="514418"/>
                  <a:pt x="698614" y="501817"/>
                  <a:pt x="698614" y="486271"/>
                </a:cubicBezTo>
                <a:cubicBezTo>
                  <a:pt x="698614" y="470726"/>
                  <a:pt x="686012" y="458124"/>
                  <a:pt x="670467" y="458124"/>
                </a:cubicBezTo>
                <a:close/>
                <a:moveTo>
                  <a:pt x="557878" y="458124"/>
                </a:moveTo>
                <a:cubicBezTo>
                  <a:pt x="542333" y="458124"/>
                  <a:pt x="529732" y="470726"/>
                  <a:pt x="529732" y="486271"/>
                </a:cubicBezTo>
                <a:cubicBezTo>
                  <a:pt x="529732" y="501817"/>
                  <a:pt x="542333" y="514418"/>
                  <a:pt x="557878" y="514418"/>
                </a:cubicBezTo>
                <a:cubicBezTo>
                  <a:pt x="573423" y="514418"/>
                  <a:pt x="586025" y="501817"/>
                  <a:pt x="586025" y="486271"/>
                </a:cubicBezTo>
                <a:cubicBezTo>
                  <a:pt x="586025" y="470726"/>
                  <a:pt x="573423" y="458124"/>
                  <a:pt x="557878" y="458124"/>
                </a:cubicBezTo>
                <a:close/>
                <a:moveTo>
                  <a:pt x="445290" y="458124"/>
                </a:moveTo>
                <a:cubicBezTo>
                  <a:pt x="429744" y="458124"/>
                  <a:pt x="417143" y="470726"/>
                  <a:pt x="417143" y="486271"/>
                </a:cubicBezTo>
                <a:cubicBezTo>
                  <a:pt x="417143" y="501817"/>
                  <a:pt x="429744" y="514418"/>
                  <a:pt x="445290" y="514418"/>
                </a:cubicBezTo>
                <a:cubicBezTo>
                  <a:pt x="460836" y="514418"/>
                  <a:pt x="473437" y="501817"/>
                  <a:pt x="473437" y="486271"/>
                </a:cubicBezTo>
                <a:cubicBezTo>
                  <a:pt x="473437" y="470726"/>
                  <a:pt x="460836" y="458124"/>
                  <a:pt x="445290" y="458124"/>
                </a:cubicBezTo>
                <a:close/>
                <a:moveTo>
                  <a:pt x="332701" y="458124"/>
                </a:moveTo>
                <a:cubicBezTo>
                  <a:pt x="317156" y="458124"/>
                  <a:pt x="304554" y="470726"/>
                  <a:pt x="304554" y="486271"/>
                </a:cubicBezTo>
                <a:cubicBezTo>
                  <a:pt x="304554" y="501817"/>
                  <a:pt x="317156" y="514418"/>
                  <a:pt x="332701" y="514418"/>
                </a:cubicBezTo>
                <a:cubicBezTo>
                  <a:pt x="348247" y="514418"/>
                  <a:pt x="360848" y="501817"/>
                  <a:pt x="360848" y="486271"/>
                </a:cubicBezTo>
                <a:cubicBezTo>
                  <a:pt x="360848" y="470726"/>
                  <a:pt x="348247" y="458124"/>
                  <a:pt x="332701" y="458124"/>
                </a:cubicBezTo>
                <a:close/>
                <a:moveTo>
                  <a:pt x="220113" y="458124"/>
                </a:moveTo>
                <a:cubicBezTo>
                  <a:pt x="204568" y="458124"/>
                  <a:pt x="191966" y="470726"/>
                  <a:pt x="191966" y="486271"/>
                </a:cubicBezTo>
                <a:cubicBezTo>
                  <a:pt x="191966" y="501817"/>
                  <a:pt x="204568" y="514418"/>
                  <a:pt x="220113" y="514418"/>
                </a:cubicBezTo>
                <a:cubicBezTo>
                  <a:pt x="235659" y="514418"/>
                  <a:pt x="248260" y="501817"/>
                  <a:pt x="248260" y="486271"/>
                </a:cubicBezTo>
                <a:cubicBezTo>
                  <a:pt x="248260" y="470726"/>
                  <a:pt x="235659" y="458124"/>
                  <a:pt x="220113" y="458124"/>
                </a:cubicBezTo>
                <a:close/>
                <a:moveTo>
                  <a:pt x="107525" y="458124"/>
                </a:moveTo>
                <a:cubicBezTo>
                  <a:pt x="91980" y="458124"/>
                  <a:pt x="79378" y="470726"/>
                  <a:pt x="79378" y="486271"/>
                </a:cubicBezTo>
                <a:cubicBezTo>
                  <a:pt x="79378" y="501817"/>
                  <a:pt x="91980" y="514418"/>
                  <a:pt x="107525" y="514418"/>
                </a:cubicBezTo>
                <a:cubicBezTo>
                  <a:pt x="123070" y="514418"/>
                  <a:pt x="135672" y="501817"/>
                  <a:pt x="135672" y="486271"/>
                </a:cubicBezTo>
                <a:cubicBezTo>
                  <a:pt x="135672" y="470726"/>
                  <a:pt x="123070" y="458124"/>
                  <a:pt x="107525" y="458124"/>
                </a:cubicBezTo>
                <a:close/>
                <a:moveTo>
                  <a:pt x="0" y="0"/>
                </a:moveTo>
                <a:lnTo>
                  <a:pt x="2916000" y="0"/>
                </a:lnTo>
                <a:lnTo>
                  <a:pt x="2916000" y="142874"/>
                </a:lnTo>
                <a:lnTo>
                  <a:pt x="2917172" y="142874"/>
                </a:lnTo>
                <a:lnTo>
                  <a:pt x="2917172" y="244204"/>
                </a:lnTo>
                <a:lnTo>
                  <a:pt x="2917172" y="304439"/>
                </a:lnTo>
                <a:lnTo>
                  <a:pt x="2917172" y="460222"/>
                </a:lnTo>
                <a:lnTo>
                  <a:pt x="2902334" y="466368"/>
                </a:lnTo>
                <a:cubicBezTo>
                  <a:pt x="2897241" y="471462"/>
                  <a:pt x="2894090" y="478499"/>
                  <a:pt x="2894090" y="486271"/>
                </a:cubicBezTo>
                <a:cubicBezTo>
                  <a:pt x="2894090" y="494044"/>
                  <a:pt x="2897241" y="501081"/>
                  <a:pt x="2902334" y="506174"/>
                </a:cubicBezTo>
                <a:lnTo>
                  <a:pt x="2917172" y="512321"/>
                </a:lnTo>
                <a:lnTo>
                  <a:pt x="2917172" y="2246668"/>
                </a:lnTo>
                <a:lnTo>
                  <a:pt x="2905193" y="2249087"/>
                </a:lnTo>
                <a:cubicBezTo>
                  <a:pt x="2892464" y="2254471"/>
                  <a:pt x="2882267" y="2264668"/>
                  <a:pt x="2876883" y="2277398"/>
                </a:cubicBezTo>
                <a:lnTo>
                  <a:pt x="2873597" y="2293671"/>
                </a:lnTo>
                <a:lnTo>
                  <a:pt x="2824605" y="2293671"/>
                </a:lnTo>
                <a:lnTo>
                  <a:pt x="2821320" y="2277398"/>
                </a:lnTo>
                <a:cubicBezTo>
                  <a:pt x="2813243" y="2258304"/>
                  <a:pt x="2794337" y="2244906"/>
                  <a:pt x="2772302" y="2244906"/>
                </a:cubicBezTo>
                <a:cubicBezTo>
                  <a:pt x="2750266" y="2244906"/>
                  <a:pt x="2731360" y="2258304"/>
                  <a:pt x="2723284" y="2277398"/>
                </a:cubicBezTo>
                <a:lnTo>
                  <a:pt x="2719998" y="2293671"/>
                </a:lnTo>
                <a:lnTo>
                  <a:pt x="2671010" y="2293671"/>
                </a:lnTo>
                <a:lnTo>
                  <a:pt x="2667725" y="2277398"/>
                </a:lnTo>
                <a:cubicBezTo>
                  <a:pt x="2659649" y="2258304"/>
                  <a:pt x="2640742" y="2244906"/>
                  <a:pt x="2618707" y="2244906"/>
                </a:cubicBezTo>
                <a:cubicBezTo>
                  <a:pt x="2596672" y="2244906"/>
                  <a:pt x="2577766" y="2258304"/>
                  <a:pt x="2569690" y="2277398"/>
                </a:cubicBezTo>
                <a:lnTo>
                  <a:pt x="2566404" y="2293671"/>
                </a:lnTo>
                <a:lnTo>
                  <a:pt x="2517416" y="2293671"/>
                </a:lnTo>
                <a:lnTo>
                  <a:pt x="2514131" y="2277398"/>
                </a:lnTo>
                <a:cubicBezTo>
                  <a:pt x="2506054" y="2258304"/>
                  <a:pt x="2487148" y="2244906"/>
                  <a:pt x="2465113" y="2244906"/>
                </a:cubicBezTo>
                <a:cubicBezTo>
                  <a:pt x="2443077" y="2244906"/>
                  <a:pt x="2424171" y="2258304"/>
                  <a:pt x="2416095" y="2277398"/>
                </a:cubicBezTo>
                <a:lnTo>
                  <a:pt x="2412810" y="2293671"/>
                </a:lnTo>
                <a:lnTo>
                  <a:pt x="2363821" y="2293671"/>
                </a:lnTo>
                <a:lnTo>
                  <a:pt x="2360536" y="2277398"/>
                </a:lnTo>
                <a:cubicBezTo>
                  <a:pt x="2352460" y="2258304"/>
                  <a:pt x="2333553" y="2244906"/>
                  <a:pt x="2311518" y="2244906"/>
                </a:cubicBezTo>
                <a:cubicBezTo>
                  <a:pt x="2289483" y="2244906"/>
                  <a:pt x="2270577" y="2258304"/>
                  <a:pt x="2262501" y="2277398"/>
                </a:cubicBezTo>
                <a:lnTo>
                  <a:pt x="2259215" y="2293671"/>
                </a:lnTo>
                <a:lnTo>
                  <a:pt x="2210227" y="2293671"/>
                </a:lnTo>
                <a:lnTo>
                  <a:pt x="2206941" y="2277398"/>
                </a:lnTo>
                <a:cubicBezTo>
                  <a:pt x="2198865" y="2258304"/>
                  <a:pt x="2179959" y="2244906"/>
                  <a:pt x="2157923" y="2244906"/>
                </a:cubicBezTo>
                <a:cubicBezTo>
                  <a:pt x="2135888" y="2244906"/>
                  <a:pt x="2116982" y="2258304"/>
                  <a:pt x="2108906" y="2277398"/>
                </a:cubicBezTo>
                <a:lnTo>
                  <a:pt x="2105620" y="2293671"/>
                </a:lnTo>
                <a:lnTo>
                  <a:pt x="2056632" y="2293671"/>
                </a:lnTo>
                <a:lnTo>
                  <a:pt x="2053346" y="2277398"/>
                </a:lnTo>
                <a:cubicBezTo>
                  <a:pt x="2045271" y="2258304"/>
                  <a:pt x="2026364" y="2244906"/>
                  <a:pt x="2004329" y="2244906"/>
                </a:cubicBezTo>
                <a:cubicBezTo>
                  <a:pt x="1982294" y="2244906"/>
                  <a:pt x="1963387" y="2258304"/>
                  <a:pt x="1955312" y="2277398"/>
                </a:cubicBezTo>
                <a:lnTo>
                  <a:pt x="1952026" y="2293671"/>
                </a:lnTo>
                <a:lnTo>
                  <a:pt x="1903038" y="2293671"/>
                </a:lnTo>
                <a:lnTo>
                  <a:pt x="1899752" y="2277398"/>
                </a:lnTo>
                <a:cubicBezTo>
                  <a:pt x="1891676" y="2258304"/>
                  <a:pt x="1872770" y="2244906"/>
                  <a:pt x="1850734" y="2244906"/>
                </a:cubicBezTo>
                <a:cubicBezTo>
                  <a:pt x="1828699" y="2244906"/>
                  <a:pt x="1809793" y="2258304"/>
                  <a:pt x="1801717" y="2277398"/>
                </a:cubicBezTo>
                <a:lnTo>
                  <a:pt x="1798431" y="2293671"/>
                </a:lnTo>
                <a:lnTo>
                  <a:pt x="1749443" y="2293671"/>
                </a:lnTo>
                <a:lnTo>
                  <a:pt x="1746158" y="2277398"/>
                </a:lnTo>
                <a:cubicBezTo>
                  <a:pt x="1738081" y="2258304"/>
                  <a:pt x="1719175" y="2244906"/>
                  <a:pt x="1697140" y="2244906"/>
                </a:cubicBezTo>
                <a:cubicBezTo>
                  <a:pt x="1675105" y="2244906"/>
                  <a:pt x="1656198" y="2258304"/>
                  <a:pt x="1648123" y="2277398"/>
                </a:cubicBezTo>
                <a:lnTo>
                  <a:pt x="1644837" y="2293671"/>
                </a:lnTo>
                <a:lnTo>
                  <a:pt x="1595849" y="2293671"/>
                </a:lnTo>
                <a:lnTo>
                  <a:pt x="1592563" y="2277398"/>
                </a:lnTo>
                <a:cubicBezTo>
                  <a:pt x="1584487" y="2258304"/>
                  <a:pt x="1565581" y="2244906"/>
                  <a:pt x="1543545" y="2244906"/>
                </a:cubicBezTo>
                <a:cubicBezTo>
                  <a:pt x="1521510" y="2244906"/>
                  <a:pt x="1502604" y="2258304"/>
                  <a:pt x="1494528" y="2277398"/>
                </a:cubicBezTo>
                <a:lnTo>
                  <a:pt x="1491242" y="2293671"/>
                </a:lnTo>
                <a:lnTo>
                  <a:pt x="1442254" y="2293671"/>
                </a:lnTo>
                <a:lnTo>
                  <a:pt x="1438969" y="2277398"/>
                </a:lnTo>
                <a:cubicBezTo>
                  <a:pt x="1430892" y="2258304"/>
                  <a:pt x="1411986" y="2244906"/>
                  <a:pt x="1389951" y="2244906"/>
                </a:cubicBezTo>
                <a:cubicBezTo>
                  <a:pt x="1367916" y="2244906"/>
                  <a:pt x="1349009" y="2258304"/>
                  <a:pt x="1340933" y="2277398"/>
                </a:cubicBezTo>
                <a:lnTo>
                  <a:pt x="1337648" y="2293671"/>
                </a:lnTo>
                <a:lnTo>
                  <a:pt x="1288659" y="2293671"/>
                </a:lnTo>
                <a:lnTo>
                  <a:pt x="1285374" y="2277398"/>
                </a:lnTo>
                <a:cubicBezTo>
                  <a:pt x="1277298" y="2258304"/>
                  <a:pt x="1258391" y="2244906"/>
                  <a:pt x="1236356" y="2244906"/>
                </a:cubicBezTo>
                <a:cubicBezTo>
                  <a:pt x="1214321" y="2244906"/>
                  <a:pt x="1195415" y="2258304"/>
                  <a:pt x="1187339" y="2277398"/>
                </a:cubicBezTo>
                <a:lnTo>
                  <a:pt x="1184053" y="2293671"/>
                </a:lnTo>
                <a:lnTo>
                  <a:pt x="1135065" y="2293671"/>
                </a:lnTo>
                <a:lnTo>
                  <a:pt x="1131780" y="2277398"/>
                </a:lnTo>
                <a:cubicBezTo>
                  <a:pt x="1123703" y="2258304"/>
                  <a:pt x="1104797" y="2244906"/>
                  <a:pt x="1082762" y="2244906"/>
                </a:cubicBezTo>
                <a:cubicBezTo>
                  <a:pt x="1060726" y="2244906"/>
                  <a:pt x="1041820" y="2258304"/>
                  <a:pt x="1033744" y="2277398"/>
                </a:cubicBezTo>
                <a:lnTo>
                  <a:pt x="1030458" y="2293671"/>
                </a:lnTo>
                <a:lnTo>
                  <a:pt x="981470" y="2293671"/>
                </a:lnTo>
                <a:lnTo>
                  <a:pt x="978185" y="2277398"/>
                </a:lnTo>
                <a:cubicBezTo>
                  <a:pt x="970109" y="2258304"/>
                  <a:pt x="951202" y="2244906"/>
                  <a:pt x="929167" y="2244906"/>
                </a:cubicBezTo>
                <a:cubicBezTo>
                  <a:pt x="907132" y="2244906"/>
                  <a:pt x="888226" y="2258304"/>
                  <a:pt x="880150" y="2277398"/>
                </a:cubicBezTo>
                <a:lnTo>
                  <a:pt x="876864" y="2293671"/>
                </a:lnTo>
                <a:lnTo>
                  <a:pt x="827876" y="2293671"/>
                </a:lnTo>
                <a:lnTo>
                  <a:pt x="824591" y="2277398"/>
                </a:lnTo>
                <a:cubicBezTo>
                  <a:pt x="816514" y="2258304"/>
                  <a:pt x="797608" y="2244906"/>
                  <a:pt x="775573" y="2244906"/>
                </a:cubicBezTo>
                <a:cubicBezTo>
                  <a:pt x="753538" y="2244906"/>
                  <a:pt x="734632" y="2258304"/>
                  <a:pt x="726556" y="2277398"/>
                </a:cubicBezTo>
                <a:lnTo>
                  <a:pt x="723270" y="2293671"/>
                </a:lnTo>
                <a:lnTo>
                  <a:pt x="674282" y="2293671"/>
                </a:lnTo>
                <a:lnTo>
                  <a:pt x="670997" y="2277398"/>
                </a:lnTo>
                <a:cubicBezTo>
                  <a:pt x="662920" y="2258304"/>
                  <a:pt x="644014" y="2244906"/>
                  <a:pt x="621979" y="2244906"/>
                </a:cubicBezTo>
                <a:cubicBezTo>
                  <a:pt x="599943" y="2244906"/>
                  <a:pt x="581037" y="2258304"/>
                  <a:pt x="572961" y="2277398"/>
                </a:cubicBezTo>
                <a:lnTo>
                  <a:pt x="569675" y="2293671"/>
                </a:lnTo>
                <a:lnTo>
                  <a:pt x="520687" y="2293671"/>
                </a:lnTo>
                <a:lnTo>
                  <a:pt x="517401" y="2277398"/>
                </a:lnTo>
                <a:cubicBezTo>
                  <a:pt x="509326" y="2258304"/>
                  <a:pt x="490419" y="2244906"/>
                  <a:pt x="468384" y="2244906"/>
                </a:cubicBezTo>
                <a:cubicBezTo>
                  <a:pt x="446349" y="2244906"/>
                  <a:pt x="427443" y="2258304"/>
                  <a:pt x="419367" y="2277398"/>
                </a:cubicBezTo>
                <a:lnTo>
                  <a:pt x="416081" y="2293671"/>
                </a:lnTo>
                <a:lnTo>
                  <a:pt x="367093" y="2293671"/>
                </a:lnTo>
                <a:lnTo>
                  <a:pt x="363807" y="2277398"/>
                </a:lnTo>
                <a:cubicBezTo>
                  <a:pt x="355731" y="2258304"/>
                  <a:pt x="336825" y="2244906"/>
                  <a:pt x="314790" y="2244906"/>
                </a:cubicBezTo>
                <a:cubicBezTo>
                  <a:pt x="292754" y="2244906"/>
                  <a:pt x="273848" y="2258304"/>
                  <a:pt x="265772" y="2277398"/>
                </a:cubicBezTo>
                <a:lnTo>
                  <a:pt x="262486" y="2293671"/>
                </a:lnTo>
                <a:lnTo>
                  <a:pt x="213498" y="2293671"/>
                </a:lnTo>
                <a:lnTo>
                  <a:pt x="210213" y="2277398"/>
                </a:lnTo>
                <a:cubicBezTo>
                  <a:pt x="202137" y="2258304"/>
                  <a:pt x="183230" y="2244906"/>
                  <a:pt x="161196" y="2244906"/>
                </a:cubicBezTo>
                <a:cubicBezTo>
                  <a:pt x="139160" y="2244906"/>
                  <a:pt x="120254" y="2258304"/>
                  <a:pt x="112178" y="2277398"/>
                </a:cubicBezTo>
                <a:lnTo>
                  <a:pt x="108892" y="2293671"/>
                </a:lnTo>
                <a:lnTo>
                  <a:pt x="59904" y="2293671"/>
                </a:lnTo>
                <a:lnTo>
                  <a:pt x="56618" y="2277398"/>
                </a:lnTo>
                <a:cubicBezTo>
                  <a:pt x="48542" y="2258304"/>
                  <a:pt x="29636" y="2244906"/>
                  <a:pt x="7600" y="2244906"/>
                </a:cubicBezTo>
                <a:lnTo>
                  <a:pt x="0" y="2246441"/>
                </a:lnTo>
                <a:lnTo>
                  <a:pt x="0" y="512321"/>
                </a:lnTo>
                <a:lnTo>
                  <a:pt x="14839" y="506174"/>
                </a:lnTo>
                <a:cubicBezTo>
                  <a:pt x="19933" y="501081"/>
                  <a:pt x="23083" y="494044"/>
                  <a:pt x="23083" y="486271"/>
                </a:cubicBezTo>
                <a:cubicBezTo>
                  <a:pt x="23083" y="478499"/>
                  <a:pt x="19933" y="471462"/>
                  <a:pt x="14839" y="466368"/>
                </a:cubicBezTo>
                <a:lnTo>
                  <a:pt x="0" y="460222"/>
                </a:lnTo>
                <a:lnTo>
                  <a:pt x="0" y="371475"/>
                </a:lnTo>
                <a:lnTo>
                  <a:pt x="0" y="304439"/>
                </a:lnTo>
                <a:lnTo>
                  <a:pt x="0" y="244204"/>
                </a:lnTo>
                <a:lnTo>
                  <a:pt x="0" y="142874"/>
                </a:lnTo>
                <a:close/>
              </a:path>
            </a:pathLst>
          </a:custGeom>
          <a:solidFill>
            <a:sysClr val="window" lastClr="FFFFFF"/>
          </a:solidFill>
          <a:ln w="31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tIns="0" bIns="0">
            <a:normAutofit/>
          </a:bodyPr>
          <a:lstStyle/>
          <a:p>
            <a:pPr algn="ctr" eaLnBrk="0" hangingPunct="0">
              <a:lnSpc>
                <a:spcPct val="120000"/>
              </a:lnSpc>
              <a:buFontTx/>
              <a:buNone/>
              <a:defRPr/>
            </a:pPr>
            <a:endParaRPr lang="en-US" altLang="zh-CN" sz="1500" b="1" spc="300" dirty="0">
              <a:solidFill>
                <a:srgbClr val="FA855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62472" name="矩形 19"/>
          <p:cNvSpPr>
            <a:spLocks noChangeArrowheads="1"/>
          </p:cNvSpPr>
          <p:nvPr>
            <p:custDataLst>
              <p:tags r:id="rId6"/>
            </p:custDataLst>
          </p:nvPr>
        </p:nvSpPr>
        <p:spPr bwMode="auto">
          <a:xfrm>
            <a:off x="5710238" y="3778250"/>
            <a:ext cx="1954212" cy="960438"/>
          </a:xfrm>
          <a:prstGeom prst="rect">
            <a:avLst/>
          </a:prstGeom>
          <a:solidFill>
            <a:srgbClr val="D9E5FE"/>
          </a:solidFill>
          <a:ln w="12700">
            <a:noFill/>
            <a:miter lim="800000"/>
          </a:ln>
        </p:spPr>
        <p:txBody>
          <a:bodyPr anchor="ctr"/>
          <a:lstStyle/>
          <a:p>
            <a:pPr marL="358775" eaLnBrk="0" hangingPunct="0">
              <a:lnSpc>
                <a:spcPct val="150000"/>
              </a:lnSpc>
              <a:buClr>
                <a:srgbClr val="C00000"/>
              </a:buClr>
              <a:buFont typeface="Wingdings" panose="05000000000000000000" pitchFamily="2" charset="2"/>
              <a:buChar char="Ø"/>
            </a:pPr>
            <a:r>
              <a:rPr lang="zh-CN" altLang="en-US" sz="1100">
                <a:latin typeface="微软雅黑" panose="020B0503020204020204" pitchFamily="34" charset="-122"/>
                <a:ea typeface="微软雅黑" panose="020B0503020204020204" pitchFamily="34" charset="-122"/>
              </a:rPr>
              <a:t>作业程序</a:t>
            </a:r>
            <a:endParaRPr lang="en-US" altLang="zh-CN" sz="1100">
              <a:latin typeface="微软雅黑" panose="020B0503020204020204" pitchFamily="34" charset="-122"/>
              <a:ea typeface="微软雅黑" panose="020B0503020204020204" pitchFamily="34" charset="-122"/>
            </a:endParaRPr>
          </a:p>
          <a:p>
            <a:pPr marL="358775" eaLnBrk="0" hangingPunct="0">
              <a:lnSpc>
                <a:spcPct val="150000"/>
              </a:lnSpc>
              <a:buClr>
                <a:srgbClr val="C00000"/>
              </a:buClr>
              <a:buFont typeface="Wingdings" panose="05000000000000000000" pitchFamily="2" charset="2"/>
              <a:buChar char="Ø"/>
            </a:pPr>
            <a:r>
              <a:rPr lang="zh-CN" altLang="en-US" sz="1100">
                <a:latin typeface="微软雅黑" panose="020B0503020204020204" pitchFamily="34" charset="-122"/>
                <a:ea typeface="微软雅黑" panose="020B0503020204020204" pitchFamily="34" charset="-122"/>
              </a:rPr>
              <a:t>安全技术要求</a:t>
            </a:r>
            <a:endParaRPr lang="en-US" altLang="zh-CN" sz="1100">
              <a:latin typeface="微软雅黑" panose="020B0503020204020204" pitchFamily="34" charset="-122"/>
              <a:ea typeface="微软雅黑" panose="020B0503020204020204" pitchFamily="34" charset="-122"/>
            </a:endParaRPr>
          </a:p>
          <a:p>
            <a:pPr marL="358775" eaLnBrk="0" hangingPunct="0">
              <a:lnSpc>
                <a:spcPct val="150000"/>
              </a:lnSpc>
              <a:buClr>
                <a:srgbClr val="C00000"/>
              </a:buClr>
              <a:buFont typeface="Wingdings" panose="05000000000000000000" pitchFamily="2" charset="2"/>
              <a:buChar char="Ø"/>
            </a:pPr>
            <a:r>
              <a:rPr lang="zh-CN" altLang="en-US" sz="1100">
                <a:latin typeface="微软雅黑" panose="020B0503020204020204" pitchFamily="34" charset="-122"/>
                <a:ea typeface="微软雅黑" panose="020B0503020204020204" pitchFamily="34" charset="-122"/>
              </a:rPr>
              <a:t>注意事项</a:t>
            </a:r>
            <a:endParaRPr lang="zh-CN" altLang="en-US" sz="1100">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文本框 3"/>
          <p:cNvSpPr txBox="1"/>
          <p:nvPr>
            <p:custDataLst>
              <p:tags r:id="rId7"/>
            </p:custDataLst>
          </p:nvPr>
        </p:nvSpPr>
        <p:spPr>
          <a:xfrm>
            <a:off x="5700713" y="3429000"/>
            <a:ext cx="1963737" cy="317500"/>
          </a:xfrm>
          <a:prstGeom prst="rect">
            <a:avLst/>
          </a:prstGeom>
          <a:solidFill>
            <a:srgbClr val="417EF9"/>
          </a:solidFill>
        </p:spPr>
        <p:txBody>
          <a:bodyPr lIns="68580" tIns="34290" rIns="68580" bIns="34290" anchor="ctr">
            <a:normAutofit lnSpcReduction="10000"/>
          </a:bodyPr>
          <a:lstStyle/>
          <a:p>
            <a:pPr algn="ctr" eaLnBrk="0" hangingPunct="0">
              <a:lnSpc>
                <a:spcPct val="130000"/>
              </a:lnSpc>
              <a:buFontTx/>
              <a:buNone/>
              <a:defRPr/>
            </a:pPr>
            <a:r>
              <a:rPr lang="zh-CN" altLang="en-US" sz="1350" b="1" spc="300"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操作规程</a:t>
            </a:r>
            <a:endParaRPr lang="zh-CN" altLang="en-US" sz="1350" b="1" spc="3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文本框 4"/>
          <p:cNvSpPr txBox="1"/>
          <p:nvPr>
            <p:custDataLst>
              <p:tags r:id="rId8"/>
            </p:custDataLst>
          </p:nvPr>
        </p:nvSpPr>
        <p:spPr>
          <a:xfrm>
            <a:off x="3597275" y="3429000"/>
            <a:ext cx="1963738" cy="317500"/>
          </a:xfrm>
          <a:prstGeom prst="rect">
            <a:avLst/>
          </a:prstGeom>
          <a:solidFill>
            <a:srgbClr val="417EF9"/>
          </a:solidFill>
        </p:spPr>
        <p:txBody>
          <a:bodyPr lIns="68580" tIns="34290" rIns="68580" bIns="34290" anchor="ctr"/>
          <a:lstStyle/>
          <a:p>
            <a:pPr algn="ctr" eaLnBrk="0" hangingPunct="0">
              <a:lnSpc>
                <a:spcPct val="140000"/>
              </a:lnSpc>
              <a:buFontTx/>
              <a:buNone/>
              <a:defRPr/>
            </a:pPr>
            <a:r>
              <a:rPr lang="zh-CN" altLang="en-US" sz="1350" b="1" spc="300"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作业审批</a:t>
            </a:r>
            <a:endParaRPr lang="zh-CN" altLang="en-US" sz="1350" b="1" spc="3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文本框 16"/>
          <p:cNvSpPr txBox="1"/>
          <p:nvPr>
            <p:custDataLst>
              <p:tags r:id="rId9"/>
            </p:custDataLst>
          </p:nvPr>
        </p:nvSpPr>
        <p:spPr>
          <a:xfrm>
            <a:off x="1493838" y="3429000"/>
            <a:ext cx="1963737" cy="317500"/>
          </a:xfrm>
          <a:prstGeom prst="rect">
            <a:avLst/>
          </a:prstGeom>
          <a:solidFill>
            <a:srgbClr val="417EF9"/>
          </a:solidFill>
        </p:spPr>
        <p:txBody>
          <a:bodyPr lIns="68580" tIns="34290" rIns="68580" bIns="34290" anchor="ctr"/>
          <a:lstStyle/>
          <a:p>
            <a:pPr algn="ctr" eaLnBrk="0" hangingPunct="0">
              <a:lnSpc>
                <a:spcPct val="150000"/>
              </a:lnSpc>
              <a:buFontTx/>
              <a:buNone/>
              <a:defRPr/>
            </a:pPr>
            <a:r>
              <a:rPr lang="zh-CN" altLang="en-US" sz="1350" b="1" spc="300"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安全培训</a:t>
            </a:r>
            <a:endParaRPr lang="zh-CN" altLang="en-US" sz="1350" b="1" spc="3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2476"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rPr>
              <a:t>有限空间</a:t>
            </a:r>
            <a:r>
              <a:rPr lang="zh-CN" altLang="en-US" sz="2400" b="1">
                <a:solidFill>
                  <a:schemeClr val="bg1"/>
                </a:solidFill>
                <a:latin typeface="微软雅黑" panose="020B0503020204020204" pitchFamily="34" charset="-122"/>
                <a:ea typeface="微软雅黑" panose="020B0503020204020204" pitchFamily="34" charset="-122"/>
              </a:rPr>
              <a:t>作业</a:t>
            </a:r>
            <a:r>
              <a:rPr lang="zh-CN" altLang="zh-CN" sz="2400" b="1">
                <a:solidFill>
                  <a:schemeClr val="bg1"/>
                </a:solidFill>
                <a:latin typeface="微软雅黑" panose="020B0503020204020204" pitchFamily="34" charset="-122"/>
                <a:ea typeface="微软雅黑" panose="020B0503020204020204" pitchFamily="34" charset="-122"/>
              </a:rPr>
              <a:t>安全管理制度</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62478" name="文本框 9"/>
          <p:cNvSpPr txBox="1">
            <a:spLocks noChangeArrowheads="1"/>
          </p:cNvSpPr>
          <p:nvPr/>
        </p:nvSpPr>
        <p:spPr bwMode="auto">
          <a:xfrm>
            <a:off x="647700" y="288925"/>
            <a:ext cx="2667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2</a:t>
            </a:r>
            <a:endParaRPr lang="zh-CN" altLang="en-US" sz="20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27"/>
          <p:cNvSpPr/>
          <p:nvPr>
            <p:custDataLst>
              <p:tags r:id="rId1"/>
            </p:custDataLst>
          </p:nvPr>
        </p:nvSpPr>
        <p:spPr>
          <a:xfrm>
            <a:off x="2874963" y="2960688"/>
            <a:ext cx="5551487" cy="1296987"/>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64514" name="文本框 2"/>
          <p:cNvSpPr txBox="1">
            <a:spLocks noChangeArrowheads="1"/>
          </p:cNvSpPr>
          <p:nvPr/>
        </p:nvSpPr>
        <p:spPr bwMode="auto">
          <a:xfrm>
            <a:off x="196850" y="915988"/>
            <a:ext cx="3536950"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方式方法</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20" name="矩形: 圆角 3"/>
          <p:cNvSpPr/>
          <p:nvPr>
            <p:custDataLst>
              <p:tags r:id="rId2"/>
            </p:custDataLst>
          </p:nvPr>
        </p:nvSpPr>
        <p:spPr>
          <a:xfrm>
            <a:off x="1377950" y="1903413"/>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查阅资料</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矩形: 圆角 18"/>
          <p:cNvSpPr/>
          <p:nvPr>
            <p:custDataLst>
              <p:tags r:id="rId3"/>
            </p:custDataLst>
          </p:nvPr>
        </p:nvSpPr>
        <p:spPr>
          <a:xfrm>
            <a:off x="1381125" y="3409950"/>
            <a:ext cx="1177925" cy="379413"/>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沟通交流</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矩形: 圆角 27"/>
          <p:cNvSpPr/>
          <p:nvPr>
            <p:custDataLst>
              <p:tags r:id="rId4"/>
            </p:custDataLst>
          </p:nvPr>
        </p:nvSpPr>
        <p:spPr>
          <a:xfrm>
            <a:off x="2836863" y="1419225"/>
            <a:ext cx="5551487" cy="1296988"/>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64518" name="文本框 19"/>
          <p:cNvSpPr txBox="1">
            <a:spLocks noChangeArrowheads="1"/>
          </p:cNvSpPr>
          <p:nvPr>
            <p:custDataLst>
              <p:tags r:id="rId5"/>
            </p:custDataLst>
          </p:nvPr>
        </p:nvSpPr>
        <p:spPr bwMode="auto">
          <a:xfrm>
            <a:off x="2919413" y="1698625"/>
            <a:ext cx="5389562" cy="700576"/>
          </a:xfrm>
          <a:prstGeom prst="rect">
            <a:avLst/>
          </a:prstGeom>
          <a:noFill/>
          <a:ln w="9525">
            <a:noFill/>
            <a:miter lim="800000"/>
          </a:ln>
        </p:spPr>
        <p:txBody>
          <a:bodyPr>
            <a:spAutoFit/>
          </a:bodyPr>
          <a:lstStyle/>
          <a:p>
            <a:pPr algn="just">
              <a:lnSpc>
                <a:spcPct val="150000"/>
              </a:lnSpc>
              <a:buClr>
                <a:srgbClr val="C00000"/>
              </a:buClr>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sym typeface="+mn-ea"/>
              </a:rPr>
              <a:t>企业是否建立有限空间作业安全管理制度。</a:t>
            </a:r>
            <a:endParaRPr lang="zh-CN" altLang="en-US" sz="1400" dirty="0">
              <a:latin typeface="微软雅黑" panose="020B0503020204020204" pitchFamily="34" charset="-122"/>
              <a:ea typeface="微软雅黑" panose="020B0503020204020204" pitchFamily="34" charset="-122"/>
              <a:sym typeface="+mn-ea"/>
            </a:endParaRPr>
          </a:p>
          <a:p>
            <a:pPr algn="just">
              <a:lnSpc>
                <a:spcPct val="150000"/>
              </a:lnSpc>
              <a:buClr>
                <a:srgbClr val="C00000"/>
              </a:buClr>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sym typeface="+mn-ea"/>
              </a:rPr>
              <a:t>有限空间作业安全管理制度是否具备科学性、针对性和可操作性。</a:t>
            </a:r>
            <a:endParaRPr lang="zh-CN" altLang="en-US" sz="1400" dirty="0">
              <a:latin typeface="微软雅黑" panose="020B0503020204020204" pitchFamily="34" charset="-122"/>
              <a:ea typeface="微软雅黑" panose="020B0503020204020204" pitchFamily="34" charset="-122"/>
              <a:sym typeface="+mn-ea"/>
            </a:endParaRPr>
          </a:p>
        </p:txBody>
      </p:sp>
      <p:sp>
        <p:nvSpPr>
          <p:cNvPr id="31" name="等腰三角形 30"/>
          <p:cNvSpPr/>
          <p:nvPr>
            <p:custDataLst>
              <p:tags r:id="rId6"/>
            </p:custDataLst>
          </p:nvPr>
        </p:nvSpPr>
        <p:spPr>
          <a:xfrm rot="16200000">
            <a:off x="2652712" y="2009776"/>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32" name="等腰三角形 31"/>
          <p:cNvSpPr/>
          <p:nvPr>
            <p:custDataLst>
              <p:tags r:id="rId7"/>
            </p:custDataLst>
          </p:nvPr>
        </p:nvSpPr>
        <p:spPr>
          <a:xfrm rot="16200000">
            <a:off x="2686050" y="3522663"/>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64521" name="文本框 21"/>
          <p:cNvSpPr txBox="1">
            <a:spLocks noChangeArrowheads="1"/>
          </p:cNvSpPr>
          <p:nvPr>
            <p:custDataLst>
              <p:tags r:id="rId8"/>
            </p:custDataLst>
          </p:nvPr>
        </p:nvSpPr>
        <p:spPr bwMode="auto">
          <a:xfrm>
            <a:off x="2946400" y="3219450"/>
            <a:ext cx="5362575" cy="857250"/>
          </a:xfrm>
          <a:prstGeom prst="rect">
            <a:avLst/>
          </a:prstGeom>
          <a:noFill/>
          <a:ln w="9525">
            <a:noFill/>
            <a:miter lim="800000"/>
          </a:ln>
        </p:spPr>
        <p:txBody>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与有限空间作业相关人员沟通，了解其是否掌握有限空间作业安全管理制度。</a:t>
            </a:r>
            <a:endParaRPr lang="zh-CN" altLang="en-US" sz="1400">
              <a:latin typeface="微软雅黑" panose="020B0503020204020204" pitchFamily="34" charset="-122"/>
              <a:ea typeface="微软雅黑" panose="020B0503020204020204" pitchFamily="34" charset="-122"/>
              <a:sym typeface="+mn-ea"/>
            </a:endParaRPr>
          </a:p>
        </p:txBody>
      </p:sp>
      <p:sp>
        <p:nvSpPr>
          <p:cNvPr id="64522"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rPr>
              <a:t>有限空间</a:t>
            </a:r>
            <a:r>
              <a:rPr lang="zh-CN" altLang="en-US" sz="2400" b="1">
                <a:solidFill>
                  <a:schemeClr val="bg1"/>
                </a:solidFill>
                <a:latin typeface="微软雅黑" panose="020B0503020204020204" pitchFamily="34" charset="-122"/>
                <a:ea typeface="微软雅黑" panose="020B0503020204020204" pitchFamily="34" charset="-122"/>
              </a:rPr>
              <a:t>作业</a:t>
            </a:r>
            <a:r>
              <a:rPr lang="zh-CN" altLang="zh-CN" sz="2400" b="1">
                <a:solidFill>
                  <a:schemeClr val="bg1"/>
                </a:solidFill>
                <a:latin typeface="微软雅黑" panose="020B0503020204020204" pitchFamily="34" charset="-122"/>
                <a:ea typeface="微软雅黑" panose="020B0503020204020204" pitchFamily="34" charset="-122"/>
              </a:rPr>
              <a:t>安全管理制度</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6"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64524" name="文本框 9"/>
          <p:cNvSpPr txBox="1">
            <a:spLocks noChangeArrowheads="1"/>
          </p:cNvSpPr>
          <p:nvPr/>
        </p:nvSpPr>
        <p:spPr bwMode="auto">
          <a:xfrm>
            <a:off x="647700" y="288925"/>
            <a:ext cx="2667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2</a:t>
            </a:r>
            <a:endParaRPr lang="zh-CN" altLang="en-US" sz="20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文本框 2"/>
          <p:cNvSpPr txBox="1">
            <a:spLocks noChangeArrowheads="1"/>
          </p:cNvSpPr>
          <p:nvPr/>
        </p:nvSpPr>
        <p:spPr bwMode="auto">
          <a:xfrm>
            <a:off x="300038" y="957263"/>
            <a:ext cx="3536950"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常见问题</a:t>
            </a:r>
            <a:endParaRPr lang="en-US" altLang="zh-CN">
              <a:solidFill>
                <a:srgbClr val="000000"/>
              </a:solidFill>
              <a:latin typeface="微软雅黑" panose="020B0503020204020204" pitchFamily="34" charset="-122"/>
              <a:ea typeface="微软雅黑" panose="020B0503020204020204" pitchFamily="34" charset="-122"/>
            </a:endParaRPr>
          </a:p>
        </p:txBody>
      </p:sp>
      <p:pic>
        <p:nvPicPr>
          <p:cNvPr id="66562" name="Picture 2"/>
          <p:cNvPicPr>
            <a:picLocks noChangeAspect="1" noChangeArrowheads="1"/>
          </p:cNvPicPr>
          <p:nvPr/>
        </p:nvPicPr>
        <p:blipFill>
          <a:blip r:embed="rId1" cstate="print"/>
          <a:srcRect/>
          <a:stretch>
            <a:fillRect/>
          </a:stretch>
        </p:blipFill>
        <p:spPr bwMode="auto">
          <a:xfrm>
            <a:off x="5219700" y="1276350"/>
            <a:ext cx="3562350" cy="3382963"/>
          </a:xfrm>
          <a:prstGeom prst="rect">
            <a:avLst/>
          </a:prstGeom>
          <a:noFill/>
          <a:ln w="9525">
            <a:noFill/>
            <a:miter lim="800000"/>
            <a:headEnd/>
            <a:tailEnd/>
          </a:ln>
        </p:spPr>
      </p:pic>
      <p:cxnSp>
        <p:nvCxnSpPr>
          <p:cNvPr id="29" name="直接连接符 28"/>
          <p:cNvCxnSpPr/>
          <p:nvPr/>
        </p:nvCxnSpPr>
        <p:spPr>
          <a:xfrm>
            <a:off x="5292725" y="1895475"/>
            <a:ext cx="30876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292725" y="2066925"/>
            <a:ext cx="9350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文本框 15"/>
          <p:cNvSpPr txBox="1"/>
          <p:nvPr/>
        </p:nvSpPr>
        <p:spPr>
          <a:xfrm>
            <a:off x="323850" y="1779588"/>
            <a:ext cx="4752975" cy="2606675"/>
          </a:xfrm>
          <a:prstGeom prst="rect">
            <a:avLst/>
          </a:prstGeom>
          <a:noFill/>
          <a:ln w="25400">
            <a:solidFill>
              <a:srgbClr val="C00000"/>
            </a:solidFill>
          </a:ln>
        </p:spPr>
        <p:txBody>
          <a:bodyPr lIns="68580" tIns="34290" rIns="68580" bIns="34290">
            <a:spAutoFit/>
          </a:bodyPr>
          <a:lstStyle/>
          <a:p>
            <a:pPr marL="179705">
              <a:lnSpc>
                <a:spcPct val="150000"/>
              </a:lnSpc>
              <a:buClr>
                <a:srgbClr val="C00000"/>
              </a:buClr>
              <a:buFont typeface="Wingdings" panose="05000000000000000000" pitchFamily="2" charset="2"/>
              <a:buChar char="Ø"/>
              <a:defRPr/>
            </a:pPr>
            <a:r>
              <a:rPr lang="zh-CN" altLang="en-US" sz="1400" dirty="0">
                <a:latin typeface="微软雅黑" panose="020B0503020204020204" pitchFamily="34" charset="-122"/>
                <a:ea typeface="微软雅黑" panose="020B0503020204020204" pitchFamily="34" charset="-122"/>
              </a:rPr>
              <a:t>制度模板化严重、照抄照搬、不能指导实际工作。</a:t>
            </a:r>
            <a:endParaRPr lang="en-US" altLang="zh-CN" sz="1400" dirty="0">
              <a:latin typeface="微软雅黑" panose="020B0503020204020204" pitchFamily="34" charset="-122"/>
              <a:ea typeface="微软雅黑" panose="020B0503020204020204" pitchFamily="34" charset="-122"/>
            </a:endParaRPr>
          </a:p>
          <a:p>
            <a:pPr marL="500380">
              <a:lnSpc>
                <a:spcPct val="150000"/>
              </a:lnSpc>
              <a:spcBef>
                <a:spcPts val="400"/>
              </a:spcBef>
              <a:buClr>
                <a:srgbClr val="C00000"/>
              </a:buClr>
              <a:buSzPct val="80000"/>
              <a:buFont typeface="Wingdings" panose="05000000000000000000" charset="0"/>
              <a:buChar char="l"/>
              <a:defRPr/>
            </a:pPr>
            <a:r>
              <a:rPr lang="zh-CN" altLang="en-US" sz="1400" dirty="0">
                <a:latin typeface="微软雅黑" panose="020B0503020204020204" pitchFamily="34" charset="-122"/>
                <a:ea typeface="微软雅黑" panose="020B0503020204020204" pitchFamily="34" charset="-122"/>
              </a:rPr>
              <a:t>不具备可操作性：“进入有限空间作业前，必须测定其气体浓度，</a:t>
            </a:r>
            <a:r>
              <a:rPr lang="zh-CN" altLang="en-US" sz="1400" dirty="0">
                <a:solidFill>
                  <a:srgbClr val="C00000"/>
                </a:solidFill>
                <a:latin typeface="微软雅黑" panose="020B0503020204020204" pitchFamily="34" charset="-122"/>
                <a:ea typeface="微软雅黑" panose="020B0503020204020204" pitchFamily="34" charset="-122"/>
              </a:rPr>
              <a:t>符合安全要求后，</a:t>
            </a:r>
            <a:r>
              <a:rPr lang="zh-CN" altLang="en-US" sz="1400" dirty="0">
                <a:latin typeface="微软雅黑" panose="020B0503020204020204" pitchFamily="34" charset="-122"/>
                <a:ea typeface="微软雅黑" panose="020B0503020204020204" pitchFamily="34" charset="-122"/>
              </a:rPr>
              <a:t>方可进入”。</a:t>
            </a:r>
            <a:endParaRPr lang="en-US" altLang="zh-CN" sz="1400" dirty="0">
              <a:latin typeface="微软雅黑" panose="020B0503020204020204" pitchFamily="34" charset="-122"/>
              <a:ea typeface="微软雅黑" panose="020B0503020204020204" pitchFamily="34" charset="-122"/>
            </a:endParaRPr>
          </a:p>
          <a:p>
            <a:pPr marL="500380">
              <a:lnSpc>
                <a:spcPct val="150000"/>
              </a:lnSpc>
              <a:spcBef>
                <a:spcPts val="400"/>
              </a:spcBef>
              <a:buClr>
                <a:srgbClr val="C00000"/>
              </a:buClr>
              <a:buSzPct val="80000"/>
              <a:buFont typeface="Wingdings" panose="05000000000000000000" charset="0"/>
              <a:buChar char="l"/>
              <a:defRPr/>
            </a:pPr>
            <a:r>
              <a:rPr lang="zh-CN" altLang="en-US" sz="1400" dirty="0">
                <a:latin typeface="微软雅黑" panose="020B0503020204020204" pitchFamily="34" charset="-122"/>
                <a:ea typeface="微软雅黑" panose="020B0503020204020204" pitchFamily="34" charset="-122"/>
              </a:rPr>
              <a:t> 气体浓度限值错误。</a:t>
            </a:r>
            <a:endParaRPr lang="en-US" altLang="zh-CN" sz="1400" dirty="0">
              <a:latin typeface="微软雅黑" panose="020B0503020204020204" pitchFamily="34" charset="-122"/>
              <a:ea typeface="微软雅黑" panose="020B0503020204020204" pitchFamily="34" charset="-122"/>
            </a:endParaRPr>
          </a:p>
          <a:p>
            <a:pPr marL="179705">
              <a:lnSpc>
                <a:spcPct val="150000"/>
              </a:lnSpc>
              <a:spcBef>
                <a:spcPts val="450"/>
              </a:spcBef>
              <a:buClr>
                <a:srgbClr val="C00000"/>
              </a:buClr>
              <a:buFontTx/>
              <a:buNone/>
              <a:defRPr/>
            </a:pPr>
            <a:r>
              <a:rPr lang="en-US" altLang="zh-CN" sz="1400" dirty="0">
                <a:latin typeface="微软雅黑" panose="020B0503020204020204" pitchFamily="34" charset="-122"/>
                <a:ea typeface="微软雅黑" panose="020B0503020204020204" pitchFamily="34" charset="-122"/>
              </a:rPr>
              <a:t>     H</a:t>
            </a:r>
            <a:r>
              <a:rPr lang="en-US" altLang="zh-CN" sz="1400" baseline="-25000" dirty="0">
                <a:latin typeface="微软雅黑" panose="020B0503020204020204" pitchFamily="34" charset="-122"/>
                <a:ea typeface="微软雅黑" panose="020B0503020204020204" pitchFamily="34" charset="-122"/>
              </a:rPr>
              <a:t>2</a:t>
            </a:r>
            <a:r>
              <a:rPr lang="en-US" altLang="zh-CN" sz="1400" dirty="0">
                <a:latin typeface="微软雅黑" panose="020B0503020204020204" pitchFamily="34" charset="-122"/>
                <a:ea typeface="微软雅黑" panose="020B0503020204020204" pitchFamily="34" charset="-122"/>
              </a:rPr>
              <a:t>S </a:t>
            </a:r>
            <a:r>
              <a:rPr lang="zh-CN" altLang="en-US" sz="1400" dirty="0">
                <a:latin typeface="微软雅黑" panose="020B0503020204020204" pitchFamily="34" charset="-122"/>
                <a:ea typeface="微软雅黑" panose="020B0503020204020204" pitchFamily="34" charset="-122"/>
              </a:rPr>
              <a:t>“</a:t>
            </a:r>
            <a:r>
              <a:rPr lang="en-US" altLang="zh-CN" sz="1400" dirty="0">
                <a:solidFill>
                  <a:srgbClr val="C00000"/>
                </a:solidFill>
                <a:latin typeface="微软雅黑" panose="020B0503020204020204" pitchFamily="34" charset="-122"/>
                <a:ea typeface="微软雅黑" panose="020B0503020204020204" pitchFamily="34" charset="-122"/>
              </a:rPr>
              <a:t>10ppm</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10mg/m</a:t>
            </a:r>
            <a:r>
              <a:rPr lang="en-US" altLang="zh-CN" sz="1400" baseline="30000" dirty="0">
                <a:latin typeface="微软雅黑" panose="020B0503020204020204" pitchFamily="34" charset="-122"/>
                <a:ea typeface="微软雅黑" panose="020B0503020204020204" pitchFamily="34" charset="-122"/>
              </a:rPr>
              <a:t>3  </a:t>
            </a:r>
            <a:r>
              <a:rPr lang="en-US" altLang="zh-CN" sz="1400" dirty="0">
                <a:latin typeface="微软雅黑" panose="020B0503020204020204" pitchFamily="34" charset="-122"/>
                <a:ea typeface="微软雅黑" panose="020B0503020204020204" pitchFamily="34" charset="-122"/>
              </a:rPr>
              <a:t>, 7ppm</a:t>
            </a:r>
            <a:endParaRPr lang="en-US" altLang="zh-CN" sz="1400" dirty="0">
              <a:latin typeface="微软雅黑" panose="020B0503020204020204" pitchFamily="34" charset="-122"/>
              <a:ea typeface="微软雅黑" panose="020B0503020204020204" pitchFamily="34" charset="-122"/>
            </a:endParaRPr>
          </a:p>
          <a:p>
            <a:pPr>
              <a:lnSpc>
                <a:spcPct val="150000"/>
              </a:lnSpc>
              <a:spcBef>
                <a:spcPts val="450"/>
              </a:spcBef>
              <a:buClr>
                <a:srgbClr val="C00000"/>
              </a:buClr>
              <a:buFontTx/>
              <a:buNone/>
              <a:defRPr/>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        氧气 “</a:t>
            </a:r>
            <a:r>
              <a:rPr lang="en-US" altLang="zh-CN" sz="1400" dirty="0">
                <a:solidFill>
                  <a:srgbClr val="C00000"/>
                </a:solidFill>
                <a:latin typeface="微软雅黑" panose="020B0503020204020204" pitchFamily="34" charset="-122"/>
                <a:ea typeface="微软雅黑" panose="020B0503020204020204" pitchFamily="34" charset="-122"/>
              </a:rPr>
              <a:t>18%~23.5%</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19.5%~23.5%</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marL="179705">
              <a:lnSpc>
                <a:spcPct val="150000"/>
              </a:lnSpc>
              <a:spcBef>
                <a:spcPts val="450"/>
              </a:spcBef>
              <a:buClr>
                <a:srgbClr val="C00000"/>
              </a:buClr>
              <a:buFont typeface="Wingdings" panose="05000000000000000000" pitchFamily="2" charset="2"/>
              <a:buChar char="Ø"/>
              <a:defRPr/>
            </a:pPr>
            <a:r>
              <a:rPr lang="zh-CN" altLang="en-US" sz="1400" dirty="0">
                <a:latin typeface="微软雅黑" panose="020B0503020204020204" pitchFamily="34" charset="-122"/>
                <a:ea typeface="微软雅黑" panose="020B0503020204020204" pitchFamily="34" charset="-122"/>
              </a:rPr>
              <a:t>制度只是应付检查，未进行宣贯落实。</a:t>
            </a:r>
            <a:endParaRPr lang="en-US" altLang="zh-CN" sz="1400" dirty="0">
              <a:latin typeface="微软雅黑" panose="020B0503020204020204" pitchFamily="34" charset="-122"/>
              <a:ea typeface="微软雅黑" panose="020B0503020204020204" pitchFamily="34" charset="-122"/>
            </a:endParaRPr>
          </a:p>
        </p:txBody>
      </p:sp>
      <p:pic>
        <p:nvPicPr>
          <p:cNvPr id="66566" name="图片 37"/>
          <p:cNvPicPr>
            <a:picLocks noChangeAspect="1" noChangeArrowheads="1"/>
          </p:cNvPicPr>
          <p:nvPr>
            <p:custDataLst>
              <p:tags r:id="rId2"/>
            </p:custDataLst>
          </p:nvPr>
        </p:nvPicPr>
        <p:blipFill>
          <a:blip r:embed="rId3" cstate="print"/>
          <a:srcRect l="22278" t="18031" r="21523" b="35857"/>
          <a:stretch>
            <a:fillRect/>
          </a:stretch>
        </p:blipFill>
        <p:spPr bwMode="auto">
          <a:xfrm>
            <a:off x="2505075" y="3459163"/>
            <a:ext cx="409575" cy="395287"/>
          </a:xfrm>
          <a:prstGeom prst="rect">
            <a:avLst/>
          </a:prstGeom>
          <a:noFill/>
          <a:ln w="9525">
            <a:noFill/>
            <a:miter lim="800000"/>
            <a:headEnd/>
            <a:tailEnd/>
          </a:ln>
        </p:spPr>
      </p:pic>
      <p:pic>
        <p:nvPicPr>
          <p:cNvPr id="66567" name="图片 16"/>
          <p:cNvPicPr>
            <a:picLocks noChangeAspect="1" noChangeArrowheads="1"/>
          </p:cNvPicPr>
          <p:nvPr/>
        </p:nvPicPr>
        <p:blipFill>
          <a:blip r:embed="rId4" cstate="print"/>
          <a:srcRect l="20000" r="16000"/>
          <a:stretch>
            <a:fillRect/>
          </a:stretch>
        </p:blipFill>
        <p:spPr bwMode="auto">
          <a:xfrm>
            <a:off x="4513263" y="3448050"/>
            <a:ext cx="439737" cy="411163"/>
          </a:xfrm>
          <a:prstGeom prst="rect">
            <a:avLst/>
          </a:prstGeom>
          <a:noFill/>
          <a:ln w="9525">
            <a:noFill/>
            <a:miter lim="800000"/>
            <a:headEnd/>
            <a:tailEnd/>
          </a:ln>
        </p:spPr>
      </p:pic>
      <p:cxnSp>
        <p:nvCxnSpPr>
          <p:cNvPr id="15" name="直接连接符 14"/>
          <p:cNvCxnSpPr/>
          <p:nvPr/>
        </p:nvCxnSpPr>
        <p:spPr>
          <a:xfrm>
            <a:off x="7416800" y="2427288"/>
            <a:ext cx="10795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66569" name="图片 37"/>
          <p:cNvPicPr>
            <a:picLocks noChangeAspect="1" noChangeArrowheads="1"/>
          </p:cNvPicPr>
          <p:nvPr/>
        </p:nvPicPr>
        <p:blipFill>
          <a:blip r:embed="rId3" cstate="print"/>
          <a:srcRect l="22278" t="18031" r="21523" b="35857"/>
          <a:stretch>
            <a:fillRect/>
          </a:stretch>
        </p:blipFill>
        <p:spPr bwMode="auto">
          <a:xfrm>
            <a:off x="7318375" y="3724275"/>
            <a:ext cx="1143000" cy="1101725"/>
          </a:xfrm>
          <a:prstGeom prst="rect">
            <a:avLst/>
          </a:prstGeom>
          <a:noFill/>
          <a:ln w="9525">
            <a:noFill/>
            <a:miter lim="800000"/>
            <a:headEnd/>
            <a:tailEnd/>
          </a:ln>
        </p:spPr>
      </p:pic>
      <p:sp>
        <p:nvSpPr>
          <p:cNvPr id="66570"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rPr>
              <a:t>有限空间</a:t>
            </a:r>
            <a:r>
              <a:rPr lang="zh-CN" altLang="en-US" sz="2400" b="1">
                <a:solidFill>
                  <a:schemeClr val="bg1"/>
                </a:solidFill>
                <a:latin typeface="微软雅黑" panose="020B0503020204020204" pitchFamily="34" charset="-122"/>
                <a:ea typeface="微软雅黑" panose="020B0503020204020204" pitchFamily="34" charset="-122"/>
              </a:rPr>
              <a:t>作业</a:t>
            </a:r>
            <a:r>
              <a:rPr lang="zh-CN" altLang="zh-CN" sz="2400" b="1">
                <a:solidFill>
                  <a:schemeClr val="bg1"/>
                </a:solidFill>
                <a:latin typeface="微软雅黑" panose="020B0503020204020204" pitchFamily="34" charset="-122"/>
                <a:ea typeface="微软雅黑" panose="020B0503020204020204" pitchFamily="34" charset="-122"/>
              </a:rPr>
              <a:t>安全管理制度</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66572" name="文本框 9"/>
          <p:cNvSpPr txBox="1">
            <a:spLocks noChangeArrowheads="1"/>
          </p:cNvSpPr>
          <p:nvPr/>
        </p:nvSpPr>
        <p:spPr bwMode="auto">
          <a:xfrm>
            <a:off x="647700" y="288925"/>
            <a:ext cx="2667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2</a:t>
            </a:r>
            <a:endParaRPr lang="zh-CN" altLang="en-US" sz="20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22"/>
          <p:cNvSpPr txBox="1">
            <a:spLocks noChangeArrowheads="1"/>
          </p:cNvSpPr>
          <p:nvPr/>
        </p:nvSpPr>
        <p:spPr bwMode="auto">
          <a:xfrm>
            <a:off x="428625" y="1017588"/>
            <a:ext cx="8586788" cy="430212"/>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sym typeface="+mn-ea"/>
              </a:rPr>
              <a:t>准确辨识有限空间是有效管控有限空间作业风险、遏制事故发生的基础和前提。</a:t>
            </a:r>
            <a:endParaRPr lang="en-US" altLang="zh-CN" b="1">
              <a:latin typeface="微软雅黑" panose="020B0503020204020204" pitchFamily="34" charset="-122"/>
              <a:ea typeface="微软雅黑" panose="020B0503020204020204" pitchFamily="34" charset="-122"/>
              <a:sym typeface="+mn-ea"/>
            </a:endParaRPr>
          </a:p>
        </p:txBody>
      </p:sp>
      <p:sp>
        <p:nvSpPr>
          <p:cNvPr id="28" name="Rectangle 6"/>
          <p:cNvSpPr>
            <a:spLocks noChangeArrowheads="1"/>
          </p:cNvSpPr>
          <p:nvPr/>
        </p:nvSpPr>
        <p:spPr bwMode="auto">
          <a:xfrm>
            <a:off x="3171825" y="3068638"/>
            <a:ext cx="2800350" cy="252412"/>
          </a:xfrm>
          <a:prstGeom prst="rect">
            <a:avLst/>
          </a:prstGeom>
          <a:noFill/>
          <a:ln w="9525">
            <a:noFill/>
            <a:miter lim="800000"/>
          </a:ln>
          <a:effectLst>
            <a:prstShdw prst="shdw17" dist="17961" dir="2700000">
              <a:schemeClr val="accent1">
                <a:gamma/>
                <a:shade val="60000"/>
                <a:invGamma/>
              </a:schemeClr>
            </a:prstShdw>
          </a:effectLst>
        </p:spPr>
        <p:txBody>
          <a:bodyPr lIns="68580" tIns="34290" rIns="68580" bIns="34290" anchor="ctr">
            <a:spAutoFit/>
          </a:bodyPr>
          <a:lstStyle/>
          <a:p>
            <a:pPr indent="200025" algn="ctr" eaLnBrk="0" hangingPunct="0">
              <a:buFontTx/>
              <a:buNone/>
              <a:defRPr/>
            </a:pPr>
            <a:r>
              <a:rPr lang="zh-CN" altLang="en-US" sz="1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有限空间管理台账示例</a:t>
            </a:r>
            <a:endParaRPr lang="zh-CN" altLang="en-US" sz="1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8611" name="TextBox 13"/>
          <p:cNvSpPr txBox="1">
            <a:spLocks noChangeArrowheads="1"/>
          </p:cNvSpPr>
          <p:nvPr/>
        </p:nvSpPr>
        <p:spPr bwMode="auto">
          <a:xfrm>
            <a:off x="576263" y="1546225"/>
            <a:ext cx="7991475" cy="1452563"/>
          </a:xfrm>
          <a:prstGeom prst="rect">
            <a:avLst/>
          </a:prstGeom>
          <a:noFill/>
          <a:ln w="9525">
            <a:noFill/>
            <a:miter lim="800000"/>
          </a:ln>
        </p:spPr>
        <p:txBody>
          <a:bodyPr lIns="68580" tIns="34290" rIns="68580" bIns="34290">
            <a:spAutoFit/>
          </a:bodyPr>
          <a:lstStyle/>
          <a:p>
            <a:pPr marL="269875" eaLnBrk="0" hangingPunct="0">
              <a:lnSpc>
                <a:spcPct val="200000"/>
              </a:lnSpc>
              <a:buClr>
                <a:srgbClr val="CC0000"/>
              </a:buClr>
              <a:buFont typeface="Wingdings" panose="05000000000000000000" pitchFamily="2" charset="2"/>
              <a:buChar char="Ø"/>
            </a:pPr>
            <a:r>
              <a:rPr lang="zh-CN" altLang="en-US" sz="1500">
                <a:latin typeface="微软雅黑" panose="020B0503020204020204" pitchFamily="34" charset="-122"/>
                <a:ea typeface="微软雅黑" panose="020B0503020204020204" pitchFamily="34" charset="-122"/>
                <a:sym typeface="+mn-ea"/>
              </a:rPr>
              <a:t>企业应当辨识本企业有限空间，建立有限空间管理台账（</a:t>
            </a:r>
            <a:r>
              <a:rPr lang="zh-CN" altLang="en-US" sz="1500">
                <a:solidFill>
                  <a:srgbClr val="C00000"/>
                </a:solidFill>
                <a:latin typeface="微软雅黑" panose="020B0503020204020204" pitchFamily="34" charset="-122"/>
                <a:ea typeface="微软雅黑" panose="020B0503020204020204" pitchFamily="34" charset="-122"/>
                <a:sym typeface="+mn-ea"/>
              </a:rPr>
              <a:t>特别是存在硫化氢、一氧化碳等中毒风险的有限空间</a:t>
            </a:r>
            <a:r>
              <a:rPr lang="zh-CN" altLang="en-US" sz="1500">
                <a:latin typeface="微软雅黑" panose="020B0503020204020204" pitchFamily="34" charset="-122"/>
                <a:ea typeface="微软雅黑" panose="020B0503020204020204" pitchFamily="34" charset="-122"/>
                <a:sym typeface="+mn-ea"/>
              </a:rPr>
              <a:t>）。</a:t>
            </a:r>
            <a:endParaRPr lang="en-US" altLang="zh-CN" sz="1500">
              <a:latin typeface="微软雅黑" panose="020B0503020204020204" pitchFamily="34" charset="-122"/>
              <a:ea typeface="微软雅黑" panose="020B0503020204020204" pitchFamily="34" charset="-122"/>
              <a:sym typeface="+mn-ea"/>
            </a:endParaRPr>
          </a:p>
          <a:p>
            <a:pPr marL="269875" eaLnBrk="0" hangingPunct="0">
              <a:lnSpc>
                <a:spcPct val="200000"/>
              </a:lnSpc>
              <a:buClr>
                <a:srgbClr val="CC0000"/>
              </a:buClr>
              <a:buFont typeface="Wingdings" panose="05000000000000000000" pitchFamily="2" charset="2"/>
              <a:buChar char="Ø"/>
            </a:pPr>
            <a:r>
              <a:rPr lang="zh-CN" altLang="en-US" sz="1500">
                <a:latin typeface="微软雅黑" panose="020B0503020204020204" pitchFamily="34" charset="-122"/>
                <a:ea typeface="微软雅黑" panose="020B0503020204020204" pitchFamily="34" charset="-122"/>
                <a:sym typeface="+mn-ea"/>
              </a:rPr>
              <a:t>企业有限空间管理台账应完整、准确，符合企业实际情况。</a:t>
            </a:r>
            <a:endParaRPr lang="zh-CN" altLang="en-US" sz="1500">
              <a:latin typeface="微软雅黑" panose="020B0503020204020204" pitchFamily="34" charset="-122"/>
              <a:ea typeface="微软雅黑" panose="020B0503020204020204" pitchFamily="34" charset="-122"/>
              <a:sym typeface="+mn-ea"/>
            </a:endParaRPr>
          </a:p>
        </p:txBody>
      </p:sp>
      <p:sp>
        <p:nvSpPr>
          <p:cNvPr id="68612" name="灯片编号占位符 10"/>
          <p:cNvSpPr>
            <a:spLocks noGrp="1" noChangeArrowheads="1"/>
          </p:cNvSpPr>
          <p:nvPr>
            <p:ph type="sldNum" sz="quarter" idx="12"/>
          </p:nvPr>
        </p:nvSpPr>
        <p:spPr bwMode="auto">
          <a:xfrm>
            <a:off x="6875463" y="4746625"/>
            <a:ext cx="2133600" cy="273050"/>
          </a:xfrm>
          <a:noFill/>
          <a:ln>
            <a:miter lim="800000"/>
          </a:ln>
        </p:spPr>
        <p:txBody>
          <a:bodyPr/>
          <a:lstStyle/>
          <a:p>
            <a:fld id="{31FEA9A6-C3B4-475D-AC4F-297FF82D5012}" type="slidenum">
              <a:rPr lang="en-US" altLang="en-US" sz="1400"/>
            </a:fld>
            <a:endParaRPr lang="en-US" altLang="en-US" sz="1400"/>
          </a:p>
        </p:txBody>
      </p:sp>
      <p:sp>
        <p:nvSpPr>
          <p:cNvPr id="68613" name="TextBox 5"/>
          <p:cNvSpPr txBox="1">
            <a:spLocks noChangeArrowheads="1"/>
          </p:cNvSpPr>
          <p:nvPr/>
        </p:nvSpPr>
        <p:spPr bwMode="auto">
          <a:xfrm>
            <a:off x="0" y="144463"/>
            <a:ext cx="9142413" cy="674687"/>
          </a:xfrm>
          <a:prstGeom prst="rect">
            <a:avLst/>
          </a:prstGeom>
          <a:solidFill>
            <a:srgbClr val="29AFFF"/>
          </a:solidFill>
          <a:ln w="9525">
            <a:noFill/>
            <a:miter lim="800000"/>
          </a:ln>
        </p:spPr>
        <p:txBody>
          <a:bodyPr lIns="68580" tIns="34290" rIns="68580" bIns="34290" anchor="ctr"/>
          <a:lstStyle/>
          <a:p>
            <a:pPr eaLnBrk="0" hangingPunct="0"/>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rPr>
              <a:t>有限空间管理台账和安全警示标志</a:t>
            </a:r>
            <a:endParaRPr lang="zh-CN" altLang="zh-CN" sz="2400" b="1">
              <a:solidFill>
                <a:schemeClr val="bg1"/>
              </a:solidFill>
              <a:latin typeface="微软雅黑" panose="020B0503020204020204" pitchFamily="34" charset="-122"/>
              <a:ea typeface="微软雅黑" panose="020B0503020204020204" pitchFamily="34" charset="-122"/>
            </a:endParaRPr>
          </a:p>
        </p:txBody>
      </p:sp>
      <p:sp>
        <p:nvSpPr>
          <p:cNvPr id="5"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68615"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3</a:t>
            </a:r>
            <a:endParaRPr lang="en-US" altLang="zh-CN" sz="2000">
              <a:solidFill>
                <a:srgbClr val="FFFFFF"/>
              </a:solidFill>
              <a:latin typeface="Impact" panose="020B0806030902050204" pitchFamily="34" charset="0"/>
              <a:ea typeface="微软雅黑" panose="020B0503020204020204" pitchFamily="34" charset="-122"/>
            </a:endParaRPr>
          </a:p>
        </p:txBody>
      </p:sp>
      <p:graphicFrame>
        <p:nvGraphicFramePr>
          <p:cNvPr id="7" name="表格 6"/>
          <p:cNvGraphicFramePr>
            <a:graphicFrameLocks noGrp="1"/>
          </p:cNvGraphicFramePr>
          <p:nvPr/>
        </p:nvGraphicFramePr>
        <p:xfrm>
          <a:off x="1570038" y="3408363"/>
          <a:ext cx="6004560" cy="1220978"/>
        </p:xfrm>
        <a:graphic>
          <a:graphicData uri="http://schemas.openxmlformats.org/drawingml/2006/table">
            <a:tbl>
              <a:tblPr/>
              <a:tblGrid>
                <a:gridCol w="436880"/>
                <a:gridCol w="822960"/>
                <a:gridCol w="1016000"/>
                <a:gridCol w="822960"/>
                <a:gridCol w="629920"/>
                <a:gridCol w="822960"/>
                <a:gridCol w="822960"/>
                <a:gridCol w="629920"/>
              </a:tblGrid>
              <a:tr h="524510">
                <a:tc>
                  <a:txBody>
                    <a:bodyPr/>
                    <a:lstStyle/>
                    <a:p>
                      <a:pPr indent="0" algn="ctr">
                        <a:lnSpc>
                          <a:spcPct val="120000"/>
                        </a:lnSpc>
                        <a:spcBef>
                          <a:spcPts val="0"/>
                        </a:spcBef>
                        <a:spcAft>
                          <a:spcPts val="0"/>
                        </a:spcAft>
                      </a:pPr>
                      <a:r>
                        <a:rPr lang="zh-CN" sz="1200" b="1" spc="120">
                          <a:solidFill>
                            <a:srgbClr val="646464"/>
                          </a:solidFill>
                          <a:latin typeface="微软雅黑" panose="020B0503020204020204" pitchFamily="34" charset="-122"/>
                          <a:ea typeface="微软雅黑" panose="020B0503020204020204" pitchFamily="34" charset="-122"/>
                        </a:rPr>
                        <a:t>序号</a:t>
                      </a:r>
                      <a:endParaRPr lang="zh-CN" sz="1200" b="1"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sz="1200" b="1" spc="120">
                          <a:solidFill>
                            <a:srgbClr val="646464"/>
                          </a:solidFill>
                          <a:latin typeface="微软雅黑" panose="020B0503020204020204" pitchFamily="34" charset="-122"/>
                          <a:ea typeface="微软雅黑" panose="020B0503020204020204" pitchFamily="34" charset="-122"/>
                        </a:rPr>
                        <a:t>所在区域</a:t>
                      </a:r>
                      <a:endParaRPr lang="zh-CN" sz="1200" b="1"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sz="1200" b="1" spc="120">
                          <a:solidFill>
                            <a:srgbClr val="646464"/>
                          </a:solidFill>
                          <a:latin typeface="微软雅黑" panose="020B0503020204020204" pitchFamily="34" charset="-122"/>
                          <a:ea typeface="微软雅黑" panose="020B0503020204020204" pitchFamily="34" charset="-122"/>
                        </a:rPr>
                        <a:t>有限空间名称或编号</a:t>
                      </a:r>
                      <a:endParaRPr lang="zh-CN" sz="1200" b="1"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sz="1200" b="1" spc="120">
                          <a:solidFill>
                            <a:srgbClr val="646464"/>
                          </a:solidFill>
                          <a:latin typeface="微软雅黑" panose="020B0503020204020204" pitchFamily="34" charset="-122"/>
                          <a:ea typeface="微软雅黑" panose="020B0503020204020204" pitchFamily="34" charset="-122"/>
                        </a:rPr>
                        <a:t>主要危险有害因素</a:t>
                      </a:r>
                      <a:endParaRPr lang="zh-CN" sz="1200" b="1"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sz="1200" b="1" spc="120">
                          <a:solidFill>
                            <a:srgbClr val="646464"/>
                          </a:solidFill>
                          <a:latin typeface="微软雅黑" panose="020B0503020204020204" pitchFamily="34" charset="-122"/>
                          <a:ea typeface="微软雅黑" panose="020B0503020204020204" pitchFamily="34" charset="-122"/>
                        </a:rPr>
                        <a:t>可能事故后果</a:t>
                      </a:r>
                      <a:endParaRPr lang="zh-CN" sz="1200" b="1"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sz="1200" b="1" spc="120">
                          <a:solidFill>
                            <a:srgbClr val="646464"/>
                          </a:solidFill>
                          <a:latin typeface="微软雅黑" panose="020B0503020204020204" pitchFamily="34" charset="-122"/>
                          <a:ea typeface="微软雅黑" panose="020B0503020204020204" pitchFamily="34" charset="-122"/>
                        </a:rPr>
                        <a:t>防护要求</a:t>
                      </a:r>
                      <a:endParaRPr lang="zh-CN" sz="1200" b="1"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sz="1200" b="1" spc="120">
                          <a:solidFill>
                            <a:srgbClr val="646464"/>
                          </a:solidFill>
                          <a:latin typeface="微软雅黑" panose="020B0503020204020204" pitchFamily="34" charset="-122"/>
                          <a:ea typeface="微软雅黑" panose="020B0503020204020204" pitchFamily="34" charset="-122"/>
                        </a:rPr>
                        <a:t>作业主体</a:t>
                      </a:r>
                      <a:endParaRPr lang="zh-CN" sz="1200" b="1"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zh-CN" altLang="en-US" sz="1200" b="1" spc="120">
                          <a:solidFill>
                            <a:srgbClr val="646464"/>
                          </a:solidFill>
                          <a:latin typeface="微软雅黑" panose="020B0503020204020204" pitchFamily="34" charset="-122"/>
                          <a:ea typeface="微软雅黑" panose="020B0503020204020204" pitchFamily="34" charset="-122"/>
                        </a:rPr>
                        <a:t>审批人</a:t>
                      </a:r>
                      <a:endParaRPr lang="zh-CN" altLang="en-US" sz="1200" b="1"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231775">
                <a:tc>
                  <a:txBody>
                    <a:bodyPr/>
                    <a:lstStyle/>
                    <a:p>
                      <a:pPr indent="0" algn="ctr">
                        <a:lnSpc>
                          <a:spcPct val="120000"/>
                        </a:lnSpc>
                        <a:spcBef>
                          <a:spcPts val="0"/>
                        </a:spcBef>
                        <a:spcAft>
                          <a:spcPts val="0"/>
                        </a:spcAft>
                      </a:pPr>
                      <a:endParaRPr lang="en-US" sz="1200" b="0"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buNone/>
                      </a:pPr>
                      <a:endParaRPr lang="en-US"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231775">
                <a:tc>
                  <a:txBody>
                    <a:bodyPr/>
                    <a:lstStyle/>
                    <a:p>
                      <a:pPr indent="0" algn="ctr">
                        <a:lnSpc>
                          <a:spcPct val="120000"/>
                        </a:lnSpc>
                        <a:spcBef>
                          <a:spcPts val="0"/>
                        </a:spcBef>
                        <a:spcAft>
                          <a:spcPts val="0"/>
                        </a:spcAft>
                      </a:pPr>
                      <a:endParaRPr lang="en-US" sz="1200" b="0"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buNone/>
                      </a:pPr>
                      <a:endParaRPr lang="en-US"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231775">
                <a:tc>
                  <a:txBody>
                    <a:bodyPr/>
                    <a:lstStyle/>
                    <a:p>
                      <a:pPr indent="0" algn="ctr">
                        <a:lnSpc>
                          <a:spcPct val="120000"/>
                        </a:lnSpc>
                        <a:spcBef>
                          <a:spcPts val="0"/>
                        </a:spcBef>
                        <a:spcAft>
                          <a:spcPts val="0"/>
                        </a:spcAft>
                      </a:pPr>
                      <a:endParaRPr lang="en-US" sz="1200" b="0" spc="120">
                        <a:solidFill>
                          <a:srgbClr val="646464"/>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endParaRPr 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endParaRPr lang="en-US"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1" cstate="print"/>
          <a:srcRect l="9627" t="7895" r="7854" b="10526"/>
          <a:stretch>
            <a:fillRect/>
          </a:stretch>
        </p:blipFill>
        <p:spPr bwMode="auto">
          <a:xfrm>
            <a:off x="6753225" y="2236788"/>
            <a:ext cx="1547813" cy="2044700"/>
          </a:xfrm>
          <a:prstGeom prst="rect">
            <a:avLst/>
          </a:prstGeom>
          <a:noFill/>
          <a:ln w="9525">
            <a:noFill/>
            <a:miter lim="800000"/>
            <a:headEnd/>
            <a:tailEnd/>
          </a:ln>
        </p:spPr>
      </p:pic>
      <p:pic>
        <p:nvPicPr>
          <p:cNvPr id="70658" name="图片 1" descr="mmexport1541493045339"/>
          <p:cNvPicPr>
            <a:picLocks noChangeAspect="1" noChangeArrowheads="1"/>
          </p:cNvPicPr>
          <p:nvPr/>
        </p:nvPicPr>
        <p:blipFill>
          <a:blip r:embed="rId2" cstate="print"/>
          <a:srcRect l="12032" t="3494" r="11497" b="15054"/>
          <a:stretch>
            <a:fillRect/>
          </a:stretch>
        </p:blipFill>
        <p:spPr bwMode="auto">
          <a:xfrm>
            <a:off x="1462088" y="2730500"/>
            <a:ext cx="1343025" cy="1425575"/>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l="15575" t="26003" r="15047" b="19991"/>
          <a:stretch>
            <a:fillRect/>
          </a:stretch>
        </p:blipFill>
        <p:spPr bwMode="auto">
          <a:xfrm>
            <a:off x="3036888" y="2774950"/>
            <a:ext cx="1293812" cy="1427163"/>
          </a:xfrm>
          <a:prstGeom prst="rect">
            <a:avLst/>
          </a:prstGeom>
          <a:noFill/>
          <a:ln w="9525">
            <a:noFill/>
            <a:miter lim="800000"/>
            <a:headEnd/>
            <a:tailEnd/>
          </a:ln>
        </p:spPr>
      </p:pic>
      <p:pic>
        <p:nvPicPr>
          <p:cNvPr id="70660" name="Picture 20"/>
          <p:cNvPicPr>
            <a:picLocks noChangeArrowheads="1"/>
          </p:cNvPicPr>
          <p:nvPr/>
        </p:nvPicPr>
        <p:blipFill>
          <a:blip r:embed="rId4" cstate="print"/>
          <a:srcRect/>
          <a:stretch>
            <a:fillRect/>
          </a:stretch>
        </p:blipFill>
        <p:spPr bwMode="auto">
          <a:xfrm>
            <a:off x="4787900" y="2627313"/>
            <a:ext cx="1800225" cy="1604962"/>
          </a:xfrm>
          <a:prstGeom prst="rect">
            <a:avLst/>
          </a:prstGeom>
          <a:noFill/>
          <a:ln w="9525">
            <a:noFill/>
            <a:miter lim="800000"/>
            <a:headEnd/>
            <a:tailEnd/>
          </a:ln>
          <a:effectLst>
            <a:prstShdw prst="shdw17" dist="17961" dir="2700000">
              <a:srgbClr val="2F4D71"/>
            </a:prstShdw>
          </a:effectLst>
        </p:spPr>
      </p:pic>
      <p:sp>
        <p:nvSpPr>
          <p:cNvPr id="70661" name="TextBox 22"/>
          <p:cNvSpPr txBox="1">
            <a:spLocks noChangeArrowheads="1"/>
          </p:cNvSpPr>
          <p:nvPr/>
        </p:nvSpPr>
        <p:spPr bwMode="auto">
          <a:xfrm>
            <a:off x="117475" y="1082675"/>
            <a:ext cx="8907463" cy="430213"/>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sym typeface="+mn-ea"/>
              </a:rPr>
              <a:t>辨识出的有限空间应设置安全警示标志，以提醒人员产生警觉并采取相应防护措施。</a:t>
            </a:r>
            <a:endParaRPr lang="en-US" altLang="zh-CN" b="1">
              <a:latin typeface="微软雅黑" panose="020B0503020204020204" pitchFamily="34" charset="-122"/>
              <a:ea typeface="微软雅黑" panose="020B0503020204020204" pitchFamily="34" charset="-122"/>
              <a:sym typeface="+mn-ea"/>
            </a:endParaRPr>
          </a:p>
        </p:txBody>
      </p:sp>
      <p:sp>
        <p:nvSpPr>
          <p:cNvPr id="70662" name="TextBox 20"/>
          <p:cNvSpPr txBox="1">
            <a:spLocks noChangeArrowheads="1"/>
          </p:cNvSpPr>
          <p:nvPr/>
        </p:nvSpPr>
        <p:spPr bwMode="auto">
          <a:xfrm>
            <a:off x="495300" y="1487488"/>
            <a:ext cx="7775575" cy="992187"/>
          </a:xfrm>
          <a:prstGeom prst="rect">
            <a:avLst/>
          </a:prstGeom>
          <a:noFill/>
          <a:ln w="9525">
            <a:noFill/>
            <a:miter lim="800000"/>
          </a:ln>
        </p:spPr>
        <p:txBody>
          <a:bodyPr lIns="68580" tIns="34290" rIns="68580" bIns="34290">
            <a:spAutoFit/>
          </a:bodyPr>
          <a:lstStyle/>
          <a:p>
            <a:pPr marL="269875" eaLnBrk="0" hangingPunct="0">
              <a:lnSpc>
                <a:spcPct val="200000"/>
              </a:lnSpc>
              <a:buClr>
                <a:srgbClr val="CC0000"/>
              </a:buClr>
              <a:buFont typeface="Wingdings" panose="05000000000000000000" pitchFamily="2" charset="2"/>
              <a:buChar char="Ø"/>
            </a:pPr>
            <a:r>
              <a:rPr lang="zh-CN" altLang="en-US" sz="1500">
                <a:latin typeface="微软雅黑" panose="020B0503020204020204" pitchFamily="34" charset="-122"/>
                <a:ea typeface="微软雅黑" panose="020B0503020204020204" pitchFamily="34" charset="-122"/>
                <a:sym typeface="+mn-ea"/>
              </a:rPr>
              <a:t>企业应当在有限空间出入口醒目位置应当设置安全警示标志或安全风险告知牌。</a:t>
            </a:r>
            <a:endParaRPr lang="en-US" altLang="zh-CN" sz="1500">
              <a:latin typeface="微软雅黑" panose="020B0503020204020204" pitchFamily="34" charset="-122"/>
              <a:ea typeface="微软雅黑" panose="020B0503020204020204" pitchFamily="34" charset="-122"/>
              <a:sym typeface="+mn-ea"/>
            </a:endParaRPr>
          </a:p>
          <a:p>
            <a:pPr marL="269875" eaLnBrk="0" hangingPunct="0">
              <a:lnSpc>
                <a:spcPct val="200000"/>
              </a:lnSpc>
              <a:buClr>
                <a:srgbClr val="CC0000"/>
              </a:buClr>
              <a:buFont typeface="Wingdings" panose="05000000000000000000" pitchFamily="2" charset="2"/>
              <a:buChar char="Ø"/>
            </a:pPr>
            <a:r>
              <a:rPr lang="zh-CN" altLang="en-US" sz="1500">
                <a:latin typeface="微软雅黑" panose="020B0503020204020204" pitchFamily="34" charset="-122"/>
                <a:ea typeface="微软雅黑" panose="020B0503020204020204" pitchFamily="34" charset="-122"/>
                <a:sym typeface="+mn-ea"/>
              </a:rPr>
              <a:t>安全风险告知牌中的危险因素和管控措施应符合实际，具有针对性。</a:t>
            </a:r>
            <a:endParaRPr lang="en-US" altLang="zh-CN" sz="1500">
              <a:latin typeface="微软雅黑" panose="020B0503020204020204" pitchFamily="34" charset="-122"/>
              <a:ea typeface="微软雅黑" panose="020B0503020204020204" pitchFamily="34" charset="-122"/>
              <a:sym typeface="+mn-ea"/>
            </a:endParaRPr>
          </a:p>
        </p:txBody>
      </p:sp>
      <p:sp>
        <p:nvSpPr>
          <p:cNvPr id="70663" name="TextBox 23"/>
          <p:cNvSpPr txBox="1">
            <a:spLocks noChangeArrowheads="1"/>
          </p:cNvSpPr>
          <p:nvPr/>
        </p:nvSpPr>
        <p:spPr bwMode="auto">
          <a:xfrm>
            <a:off x="5786438" y="4357688"/>
            <a:ext cx="1695450" cy="276225"/>
          </a:xfrm>
          <a:prstGeom prst="rect">
            <a:avLst/>
          </a:prstGeom>
          <a:noFill/>
          <a:ln w="9525">
            <a:noFill/>
            <a:miter lim="800000"/>
          </a:ln>
        </p:spPr>
        <p:txBody>
          <a:bodyPr>
            <a:spAutoFit/>
          </a:bodyPr>
          <a:lstStyle/>
          <a:p>
            <a:pPr algn="ctr" eaLnBrk="0" hangingPunct="0"/>
            <a:r>
              <a:rPr lang="zh-CN" altLang="en-US" sz="1200">
                <a:solidFill>
                  <a:srgbClr val="000000"/>
                </a:solidFill>
                <a:latin typeface="微软雅黑" panose="020B0503020204020204" pitchFamily="34" charset="-122"/>
                <a:ea typeface="微软雅黑" panose="020B0503020204020204" pitchFamily="34" charset="-122"/>
                <a:sym typeface="+mn-ea"/>
              </a:rPr>
              <a:t>安全风险告知牌示例</a:t>
            </a:r>
            <a:endParaRPr lang="zh-CN" altLang="en-US" sz="1200">
              <a:solidFill>
                <a:srgbClr val="000000"/>
              </a:solidFill>
              <a:latin typeface="微软雅黑" panose="020B0503020204020204" pitchFamily="34" charset="-122"/>
              <a:ea typeface="微软雅黑" panose="020B0503020204020204" pitchFamily="34" charset="-122"/>
              <a:sym typeface="+mn-ea"/>
            </a:endParaRPr>
          </a:p>
        </p:txBody>
      </p:sp>
      <p:sp>
        <p:nvSpPr>
          <p:cNvPr id="70664" name="TextBox 25"/>
          <p:cNvSpPr txBox="1">
            <a:spLocks noChangeArrowheads="1"/>
          </p:cNvSpPr>
          <p:nvPr/>
        </p:nvSpPr>
        <p:spPr bwMode="auto">
          <a:xfrm>
            <a:off x="2357438" y="4357688"/>
            <a:ext cx="1500187" cy="276225"/>
          </a:xfrm>
          <a:prstGeom prst="rect">
            <a:avLst/>
          </a:prstGeom>
          <a:noFill/>
          <a:ln w="9525">
            <a:noFill/>
            <a:miter lim="800000"/>
          </a:ln>
        </p:spPr>
        <p:txBody>
          <a:bodyPr>
            <a:spAutoFit/>
          </a:bodyPr>
          <a:lstStyle/>
          <a:p>
            <a:pPr algn="ctr" eaLnBrk="0" hangingPunct="0"/>
            <a:r>
              <a:rPr lang="zh-CN" altLang="en-US" sz="1200" dirty="0">
                <a:solidFill>
                  <a:srgbClr val="000000"/>
                </a:solidFill>
                <a:latin typeface="微软雅黑" panose="020B0503020204020204" pitchFamily="34" charset="-122"/>
                <a:ea typeface="微软雅黑" panose="020B0503020204020204" pitchFamily="34" charset="-122"/>
                <a:sym typeface="+mn-ea"/>
              </a:rPr>
              <a:t>安全警示标志示例</a:t>
            </a:r>
            <a:endParaRPr lang="zh-CN" altLang="en-US" sz="1200" dirty="0">
              <a:solidFill>
                <a:srgbClr val="000000"/>
              </a:solidFill>
              <a:latin typeface="微软雅黑" panose="020B0503020204020204" pitchFamily="34" charset="-122"/>
              <a:ea typeface="微软雅黑" panose="020B0503020204020204" pitchFamily="34" charset="-122"/>
              <a:sym typeface="+mn-ea"/>
            </a:endParaRPr>
          </a:p>
        </p:txBody>
      </p:sp>
      <p:sp>
        <p:nvSpPr>
          <p:cNvPr id="70665" name="TextBox 5"/>
          <p:cNvSpPr txBox="1">
            <a:spLocks noChangeArrowheads="1"/>
          </p:cNvSpPr>
          <p:nvPr/>
        </p:nvSpPr>
        <p:spPr bwMode="auto">
          <a:xfrm>
            <a:off x="0" y="144463"/>
            <a:ext cx="9142413" cy="674687"/>
          </a:xfrm>
          <a:prstGeom prst="rect">
            <a:avLst/>
          </a:prstGeom>
          <a:solidFill>
            <a:srgbClr val="29AFFF"/>
          </a:solidFill>
          <a:ln w="9525">
            <a:noFill/>
            <a:miter lim="800000"/>
          </a:ln>
        </p:spPr>
        <p:txBody>
          <a:bodyPr lIns="68580" tIns="34290" rIns="68580" bIns="34290" anchor="ctr"/>
          <a:lstStyle/>
          <a:p>
            <a:pPr eaLnBrk="0" hangingPunct="0"/>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rPr>
              <a:t>有限空间管理台账和安全警示标志</a:t>
            </a:r>
            <a:endParaRPr lang="zh-CN" altLang="zh-CN" sz="2400" b="1">
              <a:solidFill>
                <a:schemeClr val="bg1"/>
              </a:solidFill>
              <a:latin typeface="微软雅黑" panose="020B0503020204020204" pitchFamily="34" charset="-122"/>
              <a:ea typeface="微软雅黑" panose="020B0503020204020204" pitchFamily="34" charset="-122"/>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0667"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3</a:t>
            </a:r>
            <a:endParaRPr lang="en-US" altLang="zh-CN" sz="20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图片 2"/>
          <p:cNvPicPr>
            <a:picLocks noChangeAspect="1" noChangeArrowheads="1"/>
          </p:cNvPicPr>
          <p:nvPr/>
        </p:nvPicPr>
        <p:blipFill>
          <a:blip r:embed="rId1" cstate="print"/>
          <a:srcRect/>
          <a:stretch>
            <a:fillRect/>
          </a:stretch>
        </p:blipFill>
        <p:spPr bwMode="auto">
          <a:xfrm>
            <a:off x="6532563" y="3100388"/>
            <a:ext cx="2017712" cy="1392237"/>
          </a:xfrm>
          <a:prstGeom prst="rect">
            <a:avLst/>
          </a:prstGeom>
          <a:noFill/>
          <a:ln w="9525">
            <a:noFill/>
            <a:miter lim="800000"/>
            <a:headEnd/>
            <a:tailEnd/>
          </a:ln>
        </p:spPr>
      </p:pic>
      <p:pic>
        <p:nvPicPr>
          <p:cNvPr id="72706" name="Picture 15"/>
          <p:cNvPicPr>
            <a:picLocks noChangeAspect="1" noChangeArrowheads="1"/>
          </p:cNvPicPr>
          <p:nvPr/>
        </p:nvPicPr>
        <p:blipFill>
          <a:blip r:embed="rId2" cstate="print"/>
          <a:srcRect l="-166" t="10837" r="3737" b="4857"/>
          <a:stretch>
            <a:fillRect/>
          </a:stretch>
        </p:blipFill>
        <p:spPr bwMode="auto">
          <a:xfrm>
            <a:off x="6548438" y="1035050"/>
            <a:ext cx="1514475" cy="1681163"/>
          </a:xfrm>
          <a:prstGeom prst="rect">
            <a:avLst/>
          </a:prstGeom>
          <a:noFill/>
          <a:ln w="9525">
            <a:noFill/>
            <a:miter lim="800000"/>
            <a:headEnd/>
            <a:tailEnd/>
          </a:ln>
          <a:effectLst>
            <a:prstShdw prst="shdw17" dist="17961" dir="2700000">
              <a:srgbClr val="2F4D71"/>
            </a:prstShdw>
          </a:effectLst>
        </p:spPr>
      </p:pic>
      <p:sp>
        <p:nvSpPr>
          <p:cNvPr id="72707" name="文本框 2"/>
          <p:cNvSpPr txBox="1">
            <a:spLocks noChangeArrowheads="1"/>
          </p:cNvSpPr>
          <p:nvPr/>
        </p:nvSpPr>
        <p:spPr bwMode="auto">
          <a:xfrm>
            <a:off x="196850" y="915988"/>
            <a:ext cx="3536950"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方式方法</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26" name="矩形: 圆角 3"/>
          <p:cNvSpPr/>
          <p:nvPr>
            <p:custDataLst>
              <p:tags r:id="rId3"/>
            </p:custDataLst>
          </p:nvPr>
        </p:nvSpPr>
        <p:spPr>
          <a:xfrm>
            <a:off x="395288" y="1614488"/>
            <a:ext cx="1179512"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查阅资料</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圆角 18"/>
          <p:cNvSpPr/>
          <p:nvPr>
            <p:custDataLst>
              <p:tags r:id="rId4"/>
            </p:custDataLst>
          </p:nvPr>
        </p:nvSpPr>
        <p:spPr>
          <a:xfrm>
            <a:off x="398463" y="3559175"/>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现场查看</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矩形: 圆角 27"/>
          <p:cNvSpPr/>
          <p:nvPr>
            <p:custDataLst>
              <p:tags r:id="rId5"/>
            </p:custDataLst>
          </p:nvPr>
        </p:nvSpPr>
        <p:spPr>
          <a:xfrm>
            <a:off x="1862138" y="1058863"/>
            <a:ext cx="4462462" cy="1512887"/>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72711" name="文本框 19"/>
          <p:cNvSpPr txBox="1">
            <a:spLocks noChangeArrowheads="1"/>
          </p:cNvSpPr>
          <p:nvPr>
            <p:custDataLst>
              <p:tags r:id="rId6"/>
            </p:custDataLst>
          </p:nvPr>
        </p:nvSpPr>
        <p:spPr bwMode="auto">
          <a:xfrm>
            <a:off x="2000250" y="1182688"/>
            <a:ext cx="4211638" cy="1384300"/>
          </a:xfrm>
          <a:prstGeom prst="rect">
            <a:avLst/>
          </a:prstGeom>
          <a:noFill/>
          <a:ln w="9525">
            <a:noFill/>
            <a:miter lim="800000"/>
          </a:ln>
        </p:spPr>
        <p:txBody>
          <a:bodyPr>
            <a:spAutoFit/>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宋体" panose="02010600030101010101" pitchFamily="2" charset="-122"/>
              </a:rPr>
              <a:t>是否建立有限空间管理台账。</a:t>
            </a:r>
            <a:endParaRPr lang="zh-CN" altLang="en-US" sz="1400">
              <a:latin typeface="微软雅黑" panose="020B0503020204020204" pitchFamily="34" charset="-122"/>
              <a:ea typeface="微软雅黑" panose="020B0503020204020204" pitchFamily="34" charset="-122"/>
              <a:sym typeface="宋体" panose="02010600030101010101" pitchFamily="2" charset="-122"/>
            </a:endParaRPr>
          </a:p>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宋体" panose="02010600030101010101" pitchFamily="2" charset="-122"/>
              </a:rPr>
              <a:t>台账是否完整、准确，符合企业实际情况，特别关注存在硫化氢、一氧化碳等中毒风险的有限空间是否纳入台账。</a:t>
            </a:r>
            <a:endParaRPr lang="zh-CN" altLang="en-US" sz="1400">
              <a:latin typeface="宋体" panose="02010600030101010101" pitchFamily="2" charset="-122"/>
            </a:endParaRPr>
          </a:p>
        </p:txBody>
      </p:sp>
      <p:sp>
        <p:nvSpPr>
          <p:cNvPr id="30" name="矩形: 圆角 28"/>
          <p:cNvSpPr/>
          <p:nvPr>
            <p:custDataLst>
              <p:tags r:id="rId7"/>
            </p:custDataLst>
          </p:nvPr>
        </p:nvSpPr>
        <p:spPr>
          <a:xfrm>
            <a:off x="1862138" y="2716213"/>
            <a:ext cx="4460875" cy="2159000"/>
          </a:xfrm>
          <a:prstGeom prst="roundRect">
            <a:avLst>
              <a:gd name="adj" fmla="val 7631"/>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31" name="等腰三角形 30"/>
          <p:cNvSpPr/>
          <p:nvPr>
            <p:custDataLst>
              <p:tags r:id="rId8"/>
            </p:custDataLst>
          </p:nvPr>
        </p:nvSpPr>
        <p:spPr>
          <a:xfrm rot="16200000">
            <a:off x="1701800" y="1722438"/>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32" name="等腰三角形 31"/>
          <p:cNvSpPr/>
          <p:nvPr>
            <p:custDataLst>
              <p:tags r:id="rId9"/>
            </p:custDataLst>
          </p:nvPr>
        </p:nvSpPr>
        <p:spPr>
          <a:xfrm rot="16200000">
            <a:off x="1677987" y="3662363"/>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72715" name="文本框 21"/>
          <p:cNvSpPr txBox="1">
            <a:spLocks noChangeArrowheads="1"/>
          </p:cNvSpPr>
          <p:nvPr>
            <p:custDataLst>
              <p:tags r:id="rId10"/>
            </p:custDataLst>
          </p:nvPr>
        </p:nvSpPr>
        <p:spPr bwMode="auto">
          <a:xfrm>
            <a:off x="1941513" y="2784475"/>
            <a:ext cx="4305300" cy="2090738"/>
          </a:xfrm>
          <a:prstGeom prst="rect">
            <a:avLst/>
          </a:prstGeom>
          <a:noFill/>
          <a:ln w="9525">
            <a:noFill/>
            <a:miter lim="800000"/>
          </a:ln>
        </p:spPr>
        <p:txBody>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抽查存在硫化氢、一氧化碳等中毒风险的有限空间，核验是否纳入台账。</a:t>
            </a:r>
            <a:endParaRPr lang="zh-CN" altLang="en-US" sz="1400">
              <a:latin typeface="微软雅黑" panose="020B0503020204020204" pitchFamily="34" charset="-122"/>
              <a:ea typeface="微软雅黑" panose="020B0503020204020204" pitchFamily="34" charset="-122"/>
              <a:sym typeface="+mn-ea"/>
            </a:endParaRPr>
          </a:p>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有限空间入口处等醒目位置是否设置安全警示标志或安全风险告知牌。</a:t>
            </a:r>
            <a:endParaRPr lang="zh-CN" altLang="en-US" sz="1400">
              <a:latin typeface="微软雅黑" panose="020B0503020204020204" pitchFamily="34" charset="-122"/>
              <a:ea typeface="微软雅黑" panose="020B0503020204020204" pitchFamily="34" charset="-122"/>
              <a:sym typeface="+mn-ea"/>
            </a:endParaRPr>
          </a:p>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安全风险告知牌中的危险因素和管控措施是否符合实际，具有针对性。</a:t>
            </a:r>
            <a:endParaRPr lang="zh-CN" altLang="en-US" sz="1400">
              <a:latin typeface="微软雅黑" panose="020B0503020204020204" pitchFamily="34" charset="-122"/>
              <a:ea typeface="微软雅黑" panose="020B0503020204020204" pitchFamily="34" charset="-122"/>
              <a:sym typeface="+mn-ea"/>
            </a:endParaRPr>
          </a:p>
        </p:txBody>
      </p:sp>
      <p:pic>
        <p:nvPicPr>
          <p:cNvPr id="72716" name="图片 16"/>
          <p:cNvPicPr>
            <a:picLocks noChangeAspect="1" noChangeArrowheads="1"/>
          </p:cNvPicPr>
          <p:nvPr/>
        </p:nvPicPr>
        <p:blipFill>
          <a:blip r:embed="rId11" cstate="print"/>
          <a:srcRect l="20000" r="16000"/>
          <a:stretch>
            <a:fillRect/>
          </a:stretch>
        </p:blipFill>
        <p:spPr bwMode="auto">
          <a:xfrm>
            <a:off x="7380288" y="4143375"/>
            <a:ext cx="909637" cy="852488"/>
          </a:xfrm>
          <a:prstGeom prst="rect">
            <a:avLst/>
          </a:prstGeom>
          <a:noFill/>
          <a:ln w="9525">
            <a:noFill/>
            <a:miter lim="800000"/>
            <a:headEnd/>
            <a:tailEnd/>
          </a:ln>
        </p:spPr>
      </p:pic>
      <p:pic>
        <p:nvPicPr>
          <p:cNvPr id="72717" name="图片 16"/>
          <p:cNvPicPr>
            <a:picLocks noChangeAspect="1" noChangeArrowheads="1"/>
          </p:cNvPicPr>
          <p:nvPr/>
        </p:nvPicPr>
        <p:blipFill>
          <a:blip r:embed="rId11" cstate="print"/>
          <a:srcRect l="20000" r="16000"/>
          <a:stretch>
            <a:fillRect/>
          </a:stretch>
        </p:blipFill>
        <p:spPr bwMode="auto">
          <a:xfrm>
            <a:off x="7989888" y="1689100"/>
            <a:ext cx="909637" cy="852488"/>
          </a:xfrm>
          <a:prstGeom prst="rect">
            <a:avLst/>
          </a:prstGeom>
          <a:noFill/>
          <a:ln w="9525">
            <a:noFill/>
            <a:miter lim="800000"/>
            <a:headEnd/>
            <a:tailEnd/>
          </a:ln>
        </p:spPr>
      </p:pic>
      <p:sp>
        <p:nvSpPr>
          <p:cNvPr id="72718" name="TextBox 5"/>
          <p:cNvSpPr txBox="1">
            <a:spLocks noChangeArrowheads="1"/>
          </p:cNvSpPr>
          <p:nvPr/>
        </p:nvSpPr>
        <p:spPr bwMode="auto">
          <a:xfrm>
            <a:off x="0" y="144463"/>
            <a:ext cx="9142413" cy="674687"/>
          </a:xfrm>
          <a:prstGeom prst="rect">
            <a:avLst/>
          </a:prstGeom>
          <a:solidFill>
            <a:srgbClr val="29AFFF"/>
          </a:solidFill>
          <a:ln w="9525">
            <a:noFill/>
            <a:miter lim="800000"/>
          </a:ln>
        </p:spPr>
        <p:txBody>
          <a:bodyPr lIns="68580" tIns="34290" rIns="68580" bIns="34290" anchor="ctr"/>
          <a:lstStyle/>
          <a:p>
            <a:pPr eaLnBrk="0" hangingPunct="0"/>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rPr>
              <a:t>有限空间管理台账和安全警示标志</a:t>
            </a:r>
            <a:endParaRPr lang="zh-CN" altLang="zh-CN" sz="2400" b="1">
              <a:solidFill>
                <a:schemeClr val="bg1"/>
              </a:solidFill>
              <a:latin typeface="微软雅黑" panose="020B0503020204020204" pitchFamily="34" charset="-122"/>
              <a:ea typeface="微软雅黑" panose="020B0503020204020204" pitchFamily="34" charset="-122"/>
            </a:endParaRPr>
          </a:p>
        </p:txBody>
      </p:sp>
      <p:sp>
        <p:nvSpPr>
          <p:cNvPr id="24"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2720"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3</a:t>
            </a:r>
            <a:endParaRPr lang="en-US" altLang="zh-CN" sz="20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22"/>
          <p:cNvSpPr txBox="1">
            <a:spLocks noChangeArrowheads="1"/>
          </p:cNvSpPr>
          <p:nvPr>
            <p:custDataLst>
              <p:tags r:id="rId1"/>
            </p:custDataLst>
          </p:nvPr>
        </p:nvSpPr>
        <p:spPr bwMode="auto">
          <a:xfrm>
            <a:off x="430213" y="1017588"/>
            <a:ext cx="8447087" cy="788987"/>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sym typeface="+mn-ea"/>
              </a:rPr>
              <a:t>强化人员培训，提升人员安全防护意识是减少人员不安全行为，防范事故发生的重要手段。</a:t>
            </a:r>
            <a:endParaRPr lang="zh-CN" altLang="en-US" b="1">
              <a:latin typeface="微软雅黑" panose="020B0503020204020204" pitchFamily="34" charset="-122"/>
              <a:ea typeface="微软雅黑" panose="020B0503020204020204" pitchFamily="34" charset="-122"/>
              <a:sym typeface="+mn-ea"/>
            </a:endParaRPr>
          </a:p>
        </p:txBody>
      </p:sp>
      <p:sp>
        <p:nvSpPr>
          <p:cNvPr id="74754" name="TextBox 11"/>
          <p:cNvSpPr txBox="1">
            <a:spLocks noChangeArrowheads="1"/>
          </p:cNvSpPr>
          <p:nvPr/>
        </p:nvSpPr>
        <p:spPr bwMode="auto">
          <a:xfrm>
            <a:off x="749300" y="1816100"/>
            <a:ext cx="8142288" cy="2376488"/>
          </a:xfrm>
          <a:prstGeom prst="rect">
            <a:avLst/>
          </a:prstGeom>
          <a:noFill/>
          <a:ln w="9525">
            <a:noFill/>
            <a:miter lim="800000"/>
          </a:ln>
        </p:spPr>
        <p:txBody>
          <a:bodyPr lIns="68580" tIns="34290" rIns="68580" bIns="34290">
            <a:spAutoFit/>
          </a:bodyPr>
          <a:lstStyle/>
          <a:p>
            <a:pPr marL="257175" indent="-257175" algn="just" eaLnBrk="0" hangingPunct="0">
              <a:lnSpc>
                <a:spcPct val="200000"/>
              </a:lnSpc>
              <a:buClr>
                <a:srgbClr val="C00000"/>
              </a:buClr>
              <a:buFont typeface="Wingdings" panose="05000000000000000000" pitchFamily="2" charset="2"/>
              <a:buChar char="Ø"/>
            </a:pP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企业应当每年至少组织一次有限空间作业专题安全培训。</a:t>
            </a:r>
            <a:endParaRPr lang="zh-CN" altLang="zh-CN" sz="1500" dirty="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培训</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对象</a:t>
            </a: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应至少覆盖监护人员</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（作业负责人）</a:t>
            </a: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、作业审批人、作业人员、应急救援人员等。</a:t>
            </a:r>
            <a:endParaRPr lang="zh-CN" altLang="zh-CN" sz="1500" dirty="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培训内容应至少包括</a:t>
            </a:r>
            <a:r>
              <a:rPr lang="zh-CN" altLang="zh-CN" sz="15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有限空间作业的危险有害因素和安全防范措施，有限空间作业安全操作规程，检测仪器、劳动防护用品的正确使用，紧急情况下的应急处置措施</a:t>
            </a: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等。</a:t>
            </a:r>
            <a:endParaRPr lang="zh-CN" altLang="zh-CN" sz="1500" dirty="0">
              <a:latin typeface="微软雅黑" panose="020B0503020204020204" pitchFamily="34" charset="-122"/>
              <a:ea typeface="微软雅黑" panose="020B0503020204020204" pitchFamily="34" charset="-122"/>
              <a:sym typeface="宋体" panose="02010600030101010101" pitchFamily="2" charset="-122"/>
            </a:endParaRPr>
          </a:p>
          <a:p>
            <a:pPr marL="257175" indent="-257175" algn="just" eaLnBrk="0" hangingPunct="0">
              <a:lnSpc>
                <a:spcPct val="200000"/>
              </a:lnSpc>
              <a:buClr>
                <a:srgbClr val="C00000"/>
              </a:buClr>
              <a:buFont typeface="Wingdings" panose="05000000000000000000" pitchFamily="2" charset="2"/>
              <a:buChar char="Ø"/>
            </a:pP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培训应当</a:t>
            </a:r>
            <a:r>
              <a:rPr lang="zh-CN" altLang="zh-CN" sz="15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注重实效</a:t>
            </a:r>
            <a:r>
              <a:rPr lang="zh-CN" altLang="zh-CN" sz="1500" dirty="0">
                <a:latin typeface="微软雅黑" panose="020B0503020204020204" pitchFamily="34" charset="-122"/>
                <a:ea typeface="微软雅黑" panose="020B0503020204020204" pitchFamily="34" charset="-122"/>
                <a:sym typeface="宋体" panose="02010600030101010101" pitchFamily="2" charset="-122"/>
              </a:rPr>
              <a:t>，确保相关人员了解有限空间作业安全风险、作业程序和防范措施。</a:t>
            </a:r>
            <a:endParaRPr lang="zh-CN" altLang="zh-CN" sz="15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74755" name="灯片编号占位符 10"/>
          <p:cNvSpPr>
            <a:spLocks noGrp="1" noChangeArrowheads="1"/>
          </p:cNvSpPr>
          <p:nvPr>
            <p:ph type="sldNum" sz="quarter" idx="12"/>
          </p:nvPr>
        </p:nvSpPr>
        <p:spPr bwMode="auto">
          <a:xfrm>
            <a:off x="6875463" y="4746625"/>
            <a:ext cx="2133600" cy="273050"/>
          </a:xfrm>
          <a:noFill/>
          <a:ln>
            <a:miter lim="800000"/>
          </a:ln>
        </p:spPr>
        <p:txBody>
          <a:bodyPr/>
          <a:lstStyle/>
          <a:p>
            <a:fld id="{C344DF05-2CE8-4A5B-A196-8CF914A399B4}" type="slidenum">
              <a:rPr lang="en-US" altLang="en-US" sz="1400"/>
            </a:fld>
            <a:endParaRPr lang="en-US" altLang="en-US" sz="1400"/>
          </a:p>
        </p:txBody>
      </p:sp>
      <p:sp>
        <p:nvSpPr>
          <p:cNvPr id="74756"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dirty="0">
                <a:solidFill>
                  <a:schemeClr val="bg1"/>
                </a:solidFill>
                <a:latin typeface="微软雅黑" panose="020B0503020204020204" pitchFamily="34" charset="-122"/>
                <a:ea typeface="微软雅黑" panose="020B0503020204020204" pitchFamily="34" charset="-122"/>
              </a:rPr>
              <a:t>            </a:t>
            </a:r>
            <a:r>
              <a:rPr lang="zh-CN" altLang="zh-CN" sz="2400" b="1" dirty="0">
                <a:solidFill>
                  <a:schemeClr val="bg1"/>
                </a:solidFill>
                <a:latin typeface="微软雅黑" panose="020B0503020204020204" pitchFamily="34" charset="-122"/>
                <a:ea typeface="微软雅黑" panose="020B0503020204020204" pitchFamily="34" charset="-122"/>
                <a:sym typeface="+mn-ea"/>
              </a:rPr>
              <a:t>有限空间</a:t>
            </a:r>
            <a:r>
              <a:rPr lang="zh-CN" altLang="en-US" sz="2400" b="1" dirty="0">
                <a:solidFill>
                  <a:schemeClr val="bg1"/>
                </a:solidFill>
                <a:latin typeface="微软雅黑" panose="020B0503020204020204" pitchFamily="34" charset="-122"/>
                <a:ea typeface="微软雅黑" panose="020B0503020204020204" pitchFamily="34" charset="-122"/>
                <a:sym typeface="+mn-ea"/>
              </a:rPr>
              <a:t>作业</a:t>
            </a:r>
            <a:r>
              <a:rPr lang="zh-CN" altLang="zh-CN" sz="2400" b="1" dirty="0">
                <a:solidFill>
                  <a:schemeClr val="bg1"/>
                </a:solidFill>
                <a:latin typeface="微软雅黑" panose="020B0503020204020204" pitchFamily="34" charset="-122"/>
                <a:ea typeface="微软雅黑" panose="020B0503020204020204" pitchFamily="34" charset="-122"/>
                <a:sym typeface="+mn-ea"/>
              </a:rPr>
              <a:t>安全培训</a:t>
            </a:r>
            <a:endParaRPr lang="zh-CN" altLang="zh-CN"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4758" name="文本框 9"/>
          <p:cNvSpPr txBox="1">
            <a:spLocks noChangeArrowheads="1"/>
          </p:cNvSpPr>
          <p:nvPr/>
        </p:nvSpPr>
        <p:spPr bwMode="auto">
          <a:xfrm>
            <a:off x="649288" y="288925"/>
            <a:ext cx="2635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4</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灯片编号占位符 10"/>
          <p:cNvSpPr>
            <a:spLocks noGrp="1" noChangeArrowheads="1"/>
          </p:cNvSpPr>
          <p:nvPr>
            <p:ph type="sldNum" sz="quarter" idx="12"/>
          </p:nvPr>
        </p:nvSpPr>
        <p:spPr bwMode="auto">
          <a:xfrm>
            <a:off x="6875463" y="4746625"/>
            <a:ext cx="2133600" cy="273050"/>
          </a:xfrm>
          <a:noFill/>
          <a:ln>
            <a:miter lim="800000"/>
          </a:ln>
        </p:spPr>
        <p:txBody>
          <a:bodyPr/>
          <a:lstStyle/>
          <a:p>
            <a:fld id="{C344DF05-2CE8-4A5B-A196-8CF914A399B4}" type="slidenum">
              <a:rPr lang="en-US" altLang="en-US" sz="1400"/>
            </a:fld>
            <a:endParaRPr lang="en-US" altLang="en-US" sz="1400"/>
          </a:p>
        </p:txBody>
      </p:sp>
      <p:sp>
        <p:nvSpPr>
          <p:cNvPr id="74756"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dirty="0">
                <a:solidFill>
                  <a:schemeClr val="bg1"/>
                </a:solidFill>
                <a:latin typeface="微软雅黑" panose="020B0503020204020204" pitchFamily="34" charset="-122"/>
                <a:ea typeface="微软雅黑" panose="020B0503020204020204" pitchFamily="34" charset="-122"/>
              </a:rPr>
              <a:t>            </a:t>
            </a:r>
            <a:r>
              <a:rPr lang="zh-CN" altLang="zh-CN" sz="2400" b="1" dirty="0">
                <a:solidFill>
                  <a:schemeClr val="bg1"/>
                </a:solidFill>
                <a:latin typeface="微软雅黑" panose="020B0503020204020204" pitchFamily="34" charset="-122"/>
                <a:ea typeface="微软雅黑" panose="020B0503020204020204" pitchFamily="34" charset="-122"/>
                <a:sym typeface="+mn-ea"/>
              </a:rPr>
              <a:t>有限空间</a:t>
            </a:r>
            <a:r>
              <a:rPr lang="zh-CN" altLang="en-US" sz="2400" b="1" dirty="0">
                <a:solidFill>
                  <a:schemeClr val="bg1"/>
                </a:solidFill>
                <a:latin typeface="微软雅黑" panose="020B0503020204020204" pitchFamily="34" charset="-122"/>
                <a:ea typeface="微软雅黑" panose="020B0503020204020204" pitchFamily="34" charset="-122"/>
                <a:sym typeface="+mn-ea"/>
              </a:rPr>
              <a:t>作业</a:t>
            </a:r>
            <a:r>
              <a:rPr lang="zh-CN" altLang="zh-CN" sz="2400" b="1" dirty="0">
                <a:solidFill>
                  <a:schemeClr val="bg1"/>
                </a:solidFill>
                <a:latin typeface="微软雅黑" panose="020B0503020204020204" pitchFamily="34" charset="-122"/>
                <a:ea typeface="微软雅黑" panose="020B0503020204020204" pitchFamily="34" charset="-122"/>
                <a:sym typeface="+mn-ea"/>
              </a:rPr>
              <a:t>安全培训</a:t>
            </a:r>
            <a:endParaRPr lang="zh-CN" altLang="zh-CN"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4758" name="文本框 9"/>
          <p:cNvSpPr txBox="1">
            <a:spLocks noChangeArrowheads="1"/>
          </p:cNvSpPr>
          <p:nvPr/>
        </p:nvSpPr>
        <p:spPr bwMode="auto">
          <a:xfrm>
            <a:off x="649288" y="288925"/>
            <a:ext cx="2635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4</a:t>
            </a:r>
            <a:endParaRPr lang="en-US" altLang="zh-CN" sz="1600">
              <a:solidFill>
                <a:srgbClr val="FFFFFF"/>
              </a:solidFill>
              <a:latin typeface="Impact" panose="020B0806030902050204" pitchFamily="34" charset="0"/>
              <a:ea typeface="微软雅黑" panose="020B0503020204020204" pitchFamily="34" charset="-122"/>
            </a:endParaRPr>
          </a:p>
        </p:txBody>
      </p:sp>
      <p:sp>
        <p:nvSpPr>
          <p:cNvPr id="8" name="矩形 13"/>
          <p:cNvSpPr>
            <a:spLocks noChangeArrowheads="1"/>
          </p:cNvSpPr>
          <p:nvPr/>
        </p:nvSpPr>
        <p:spPr bwMode="auto">
          <a:xfrm>
            <a:off x="358775" y="1122363"/>
            <a:ext cx="8588375" cy="975652"/>
          </a:xfrm>
          <a:prstGeom prst="rect">
            <a:avLst/>
          </a:prstGeom>
          <a:solidFill>
            <a:srgbClr val="FCD5B5"/>
          </a:solidFill>
          <a:ln w="19050">
            <a:noFill/>
            <a:miter lim="800000"/>
          </a:ln>
        </p:spPr>
        <p:txBody>
          <a:bodyPr lIns="68580" tIns="34290" rIns="68580" bIns="34290">
            <a:spAutoFit/>
          </a:bodyPr>
          <a:lstStyle/>
          <a:p>
            <a:pPr algn="just">
              <a:lnSpc>
                <a:spcPct val="150000"/>
              </a:lnSpc>
            </a:pPr>
            <a:r>
              <a:rPr lang="zh-CN" altLang="en-US" sz="1500" dirty="0">
                <a:solidFill>
                  <a:srgbClr val="000000"/>
                </a:solidFill>
                <a:latin typeface="微软雅黑" panose="020B0503020204020204" pitchFamily="34" charset="-122"/>
                <a:ea typeface="微软雅黑" panose="020B0503020204020204" pitchFamily="34" charset="-122"/>
              </a:rPr>
              <a:t>典型事故</a:t>
            </a:r>
            <a:r>
              <a:rPr lang="zh-CN" altLang="en-US" sz="1500" dirty="0">
                <a:solidFill>
                  <a:srgbClr val="C00000"/>
                </a:solidFill>
                <a:latin typeface="微软雅黑" panose="020B0503020204020204" pitchFamily="34" charset="-122"/>
                <a:ea typeface="微软雅黑" panose="020B0503020204020204" pitchFamily="34" charset="-122"/>
              </a:rPr>
              <a:t>：新疆巴音郭楞蒙古自治州库尔勒中泰纺织科技有限公司“</a:t>
            </a:r>
            <a:r>
              <a:rPr lang="en-US" altLang="zh-CN" sz="1500" dirty="0">
                <a:solidFill>
                  <a:srgbClr val="C00000"/>
                </a:solidFill>
                <a:latin typeface="微软雅黑" panose="020B0503020204020204" pitchFamily="34" charset="-122"/>
                <a:ea typeface="微软雅黑" panose="020B0503020204020204" pitchFamily="34" charset="-122"/>
              </a:rPr>
              <a:t>4·8”</a:t>
            </a:r>
            <a:r>
              <a:rPr lang="zh-CN" altLang="en-US" sz="1500" dirty="0">
                <a:solidFill>
                  <a:srgbClr val="C00000"/>
                </a:solidFill>
                <a:latin typeface="微软雅黑" panose="020B0503020204020204" pitchFamily="34" charset="-122"/>
                <a:ea typeface="微软雅黑" panose="020B0503020204020204" pitchFamily="34" charset="-122"/>
              </a:rPr>
              <a:t>中毒和窒息较大事故</a:t>
            </a:r>
            <a:endParaRPr lang="en-US" altLang="zh-CN" sz="1500" dirty="0">
              <a:solidFill>
                <a:srgbClr val="C00000"/>
              </a:solidFill>
              <a:latin typeface="微软雅黑" panose="020B0503020204020204" pitchFamily="34" charset="-122"/>
              <a:ea typeface="微软雅黑" panose="020B0503020204020204" pitchFamily="34" charset="-122"/>
            </a:endParaRPr>
          </a:p>
          <a:p>
            <a:pPr algn="just">
              <a:lnSpc>
                <a:spcPct val="130000"/>
              </a:lnSpc>
            </a:pPr>
            <a:r>
              <a:rPr lang="en-US" altLang="zh-CN" sz="1400" dirty="0">
                <a:latin typeface="微软雅黑" panose="020B0503020204020204" pitchFamily="34" charset="-122"/>
                <a:ea typeface="微软雅黑" panose="020B0503020204020204" pitchFamily="34" charset="-122"/>
              </a:rPr>
              <a:t>2022</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8</a:t>
            </a:r>
            <a:r>
              <a:rPr lang="zh-CN" altLang="en-US" sz="1400" dirty="0">
                <a:latin typeface="微软雅黑" panose="020B0503020204020204" pitchFamily="34" charset="-122"/>
                <a:ea typeface="微软雅黑" panose="020B0503020204020204" pitchFamily="34" charset="-122"/>
              </a:rPr>
              <a:t>日</a:t>
            </a:r>
            <a:r>
              <a:rPr lang="en-US" altLang="zh-CN" sz="1400" dirty="0">
                <a:latin typeface="微软雅黑" panose="020B0503020204020204" pitchFamily="34" charset="-122"/>
                <a:ea typeface="微软雅黑" panose="020B0503020204020204" pitchFamily="34" charset="-122"/>
              </a:rPr>
              <a:t>13</a:t>
            </a:r>
            <a:r>
              <a:rPr lang="zh-CN" altLang="en-US" sz="1400" dirty="0">
                <a:latin typeface="微软雅黑" panose="020B0503020204020204" pitchFamily="34" charset="-122"/>
                <a:ea typeface="微软雅黑" panose="020B0503020204020204" pitchFamily="34" charset="-122"/>
              </a:rPr>
              <a:t>时</a:t>
            </a:r>
            <a:r>
              <a:rPr lang="en-US" altLang="zh-CN" sz="1400" dirty="0">
                <a:latin typeface="微软雅黑" panose="020B0503020204020204" pitchFamily="34" charset="-122"/>
                <a:ea typeface="微软雅黑" panose="020B0503020204020204" pitchFamily="34" charset="-122"/>
              </a:rPr>
              <a:t>55</a:t>
            </a:r>
            <a:r>
              <a:rPr lang="zh-CN" altLang="en-US" sz="1400" dirty="0">
                <a:latin typeface="微软雅黑" panose="020B0503020204020204" pitchFamily="34" charset="-122"/>
                <a:ea typeface="微软雅黑" panose="020B0503020204020204" pitchFamily="34" charset="-122"/>
              </a:rPr>
              <a:t>分，库尔勒中泰纺织科技有限公司员工在排气井内进行检维修工作中发生硫化氢中毒，其他人员盲目施救导致伤亡扩大。事故共造成</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人死亡，直接经济损失</a:t>
            </a:r>
            <a:r>
              <a:rPr lang="en-US" altLang="zh-CN" sz="1400" dirty="0">
                <a:latin typeface="微软雅黑" panose="020B0503020204020204" pitchFamily="34" charset="-122"/>
                <a:ea typeface="微软雅黑" panose="020B0503020204020204" pitchFamily="34" charset="-122"/>
              </a:rPr>
              <a:t>491.5</a:t>
            </a:r>
            <a:r>
              <a:rPr lang="zh-CN" altLang="en-US" sz="1400" dirty="0">
                <a:latin typeface="微软雅黑" panose="020B0503020204020204" pitchFamily="34" charset="-122"/>
                <a:ea typeface="微软雅黑" panose="020B0503020204020204" pitchFamily="34" charset="-122"/>
              </a:rPr>
              <a:t>万元。</a:t>
            </a:r>
            <a:endParaRPr lang="zh-CN" altLang="en-US" sz="1400" dirty="0">
              <a:latin typeface="微软雅黑" panose="020B0503020204020204" pitchFamily="34" charset="-122"/>
              <a:ea typeface="微软雅黑" panose="020B0503020204020204" pitchFamily="34" charset="-122"/>
            </a:endParaRPr>
          </a:p>
        </p:txBody>
      </p:sp>
      <p:sp>
        <p:nvSpPr>
          <p:cNvPr id="10" name="TextBox 13"/>
          <p:cNvSpPr txBox="1"/>
          <p:nvPr/>
        </p:nvSpPr>
        <p:spPr>
          <a:xfrm>
            <a:off x="4716016" y="2364288"/>
            <a:ext cx="4032448" cy="2223686"/>
          </a:xfrm>
          <a:prstGeom prst="rect">
            <a:avLst/>
          </a:prstGeom>
          <a:solidFill>
            <a:schemeClr val="lt1"/>
          </a:solidFill>
          <a:ln w="25400" cap="flat" cmpd="sng">
            <a:solidFill>
              <a:srgbClr val="C00000"/>
            </a:solidFill>
            <a:prstDash val="solid"/>
            <a:miter/>
            <a:headEnd type="none" w="med" len="med"/>
            <a:tailEnd type="none" w="med" len="med"/>
          </a:ln>
        </p:spPr>
        <p:txBody>
          <a:bodyPr wrap="square" lIns="68580" tIns="34290" rIns="68580" bIns="34290">
            <a:spAutoFit/>
          </a:bodyPr>
          <a:lstStyle/>
          <a:p>
            <a:pPr algn="just">
              <a:lnSpc>
                <a:spcPct val="200000"/>
              </a:lnSpc>
              <a:buFontTx/>
              <a:buNone/>
              <a:defRPr/>
            </a:pPr>
            <a:r>
              <a:rPr lang="zh-CN" altLang="en-US" sz="1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事故暴露出的突出问题</a:t>
            </a:r>
            <a:endParaRPr lang="en-US" altLang="zh-CN" sz="1200" dirty="0">
              <a:solidFill>
                <a:srgbClr val="C00000"/>
              </a:solidFill>
              <a:latin typeface="微软雅黑" panose="020B0503020204020204" pitchFamily="34" charset="-122"/>
              <a:ea typeface="微软雅黑" panose="020B0503020204020204" pitchFamily="34" charset="-122"/>
            </a:endParaRPr>
          </a:p>
          <a:p>
            <a:pPr marL="179705" eaLnBrk="0" hangingPunct="0">
              <a:lnSpc>
                <a:spcPct val="200000"/>
              </a:lnSpc>
              <a:buClr>
                <a:srgbClr val="CC0000"/>
              </a:buClr>
              <a:buFont typeface="Wingdings" panose="05000000000000000000" pitchFamily="2" charset="2"/>
              <a:buChar char="Ø"/>
              <a:defRPr/>
            </a:pPr>
            <a:r>
              <a:rPr lang="zh-CN" altLang="en-US" sz="1400" dirty="0">
                <a:latin typeface="微软雅黑" panose="020B0503020204020204" pitchFamily="34" charset="-122"/>
                <a:ea typeface="微软雅黑" panose="020B0503020204020204" pitchFamily="34" charset="-122"/>
              </a:rPr>
              <a:t>企业</a:t>
            </a:r>
            <a:r>
              <a:rPr lang="zh-CN" altLang="en-US" sz="1400" dirty="0">
                <a:solidFill>
                  <a:srgbClr val="C00000"/>
                </a:solidFill>
                <a:latin typeface="微软雅黑" panose="020B0503020204020204" pitchFamily="34" charset="-122"/>
                <a:ea typeface="微软雅黑" panose="020B0503020204020204" pitchFamily="34" charset="-122"/>
              </a:rPr>
              <a:t>未有效开展有限空间作业安全教育培训</a:t>
            </a:r>
            <a:r>
              <a:rPr lang="zh-CN" altLang="en-US" sz="1400" dirty="0">
                <a:latin typeface="微软雅黑" panose="020B0503020204020204" pitchFamily="34" charset="-122"/>
                <a:ea typeface="微软雅黑" panose="020B0503020204020204" pitchFamily="34" charset="-122"/>
              </a:rPr>
              <a:t>，从业人员</a:t>
            </a:r>
            <a:r>
              <a:rPr lang="zh-CN" altLang="en-US" sz="1400" dirty="0">
                <a:solidFill>
                  <a:srgbClr val="C00000"/>
                </a:solidFill>
                <a:latin typeface="微软雅黑" panose="020B0503020204020204" pitchFamily="34" charset="-122"/>
                <a:ea typeface="微软雅黑" panose="020B0503020204020204" pitchFamily="34" charset="-122"/>
              </a:rPr>
              <a:t>缺乏有限空间作业的安全基础知识</a:t>
            </a:r>
            <a:r>
              <a:rPr lang="zh-CN" altLang="en-US" sz="1400" dirty="0">
                <a:latin typeface="微软雅黑" panose="020B0503020204020204" pitchFamily="34" charset="-122"/>
                <a:ea typeface="微软雅黑" panose="020B0503020204020204" pitchFamily="34" charset="-122"/>
              </a:rPr>
              <a:t>，不了解排气井等</a:t>
            </a:r>
            <a:r>
              <a:rPr lang="zh-CN" altLang="en-US" sz="1400" dirty="0">
                <a:solidFill>
                  <a:srgbClr val="C00000"/>
                </a:solidFill>
                <a:latin typeface="微软雅黑" panose="020B0503020204020204" pitchFamily="34" charset="-122"/>
                <a:ea typeface="微软雅黑" panose="020B0503020204020204" pitchFamily="34" charset="-122"/>
              </a:rPr>
              <a:t>有限空间存在的危险因素、防范措施以及事故应急处置措施</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11" name="TextBox 11"/>
          <p:cNvSpPr txBox="1">
            <a:spLocks noChangeArrowheads="1"/>
          </p:cNvSpPr>
          <p:nvPr/>
        </p:nvSpPr>
        <p:spPr bwMode="auto">
          <a:xfrm>
            <a:off x="1029966" y="4587974"/>
            <a:ext cx="2536825" cy="276225"/>
          </a:xfrm>
          <a:prstGeom prst="rect">
            <a:avLst/>
          </a:prstGeom>
          <a:noFill/>
          <a:ln w="9525">
            <a:noFill/>
            <a:miter lim="800000"/>
          </a:ln>
        </p:spPr>
        <p:txBody>
          <a:bodyPr/>
          <a:lstStyle/>
          <a:p>
            <a:pPr algn="ctr" eaLnBrk="0" hangingPunct="0"/>
            <a:r>
              <a:rPr lang="zh-CN" altLang="en-US" sz="1200" dirty="0">
                <a:solidFill>
                  <a:srgbClr val="000000"/>
                </a:solidFill>
                <a:latin typeface="微软雅黑" panose="020B0503020204020204" pitchFamily="34" charset="-122"/>
                <a:ea typeface="微软雅黑" panose="020B0503020204020204" pitchFamily="34" charset="-122"/>
              </a:rPr>
              <a:t>涉事排气井</a:t>
            </a:r>
            <a:endParaRPr lang="zh-CN" altLang="en-US" sz="120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16094" t="2312" r="26620" b="17906"/>
          <a:stretch>
            <a:fillRect/>
          </a:stretch>
        </p:blipFill>
        <p:spPr>
          <a:xfrm>
            <a:off x="1029966" y="2319261"/>
            <a:ext cx="2448272" cy="223935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矩形 1"/>
          <p:cNvSpPr>
            <a:spLocks noChangeArrowheads="1"/>
          </p:cNvSpPr>
          <p:nvPr/>
        </p:nvSpPr>
        <p:spPr bwMode="auto">
          <a:xfrm>
            <a:off x="1898650" y="304800"/>
            <a:ext cx="6102350" cy="392113"/>
          </a:xfrm>
          <a:prstGeom prst="rect">
            <a:avLst/>
          </a:prstGeom>
          <a:noFill/>
          <a:ln w="9525">
            <a:noFill/>
            <a:miter lim="800000"/>
          </a:ln>
        </p:spPr>
        <p:txBody>
          <a:bodyPr lIns="68580" tIns="34290" rIns="68580" bIns="34290">
            <a:spAutoFit/>
          </a:bodyPr>
          <a:lstStyle/>
          <a:p>
            <a:pPr algn="just" eaLnBrk="0" hangingPunct="0">
              <a:spcBef>
                <a:spcPts val="450"/>
              </a:spcBef>
            </a:pPr>
            <a:r>
              <a:rPr lang="zh-CN" altLang="en-US" sz="2100" b="1">
                <a:solidFill>
                  <a:schemeClr val="bg1"/>
                </a:solidFill>
                <a:latin typeface="微软雅黑" panose="020B0503020204020204" pitchFamily="34" charset="-122"/>
                <a:ea typeface="微软雅黑" panose="020B0503020204020204" pitchFamily="34" charset="-122"/>
              </a:rPr>
              <a:t>二、指导服务事项  </a:t>
            </a:r>
            <a:endParaRPr lang="zh-CN" altLang="zh-CN" sz="2100" b="1">
              <a:solidFill>
                <a:schemeClr val="bg1"/>
              </a:solidFill>
              <a:latin typeface="微软雅黑" panose="020B0503020204020204" pitchFamily="34" charset="-122"/>
              <a:ea typeface="微软雅黑" panose="020B0503020204020204" pitchFamily="34" charset="-122"/>
            </a:endParaRPr>
          </a:p>
        </p:txBody>
      </p:sp>
      <p:sp>
        <p:nvSpPr>
          <p:cNvPr id="29698"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一、</a:t>
            </a:r>
            <a:r>
              <a:rPr lang="en-US" altLang="zh-CN" sz="2400" b="1">
                <a:solidFill>
                  <a:schemeClr val="bg1"/>
                </a:solidFill>
                <a:latin typeface="微软雅黑" panose="020B0503020204020204" pitchFamily="34" charset="-122"/>
                <a:ea typeface="微软雅黑" panose="020B0503020204020204" pitchFamily="34" charset="-122"/>
              </a:rPr>
              <a:t>2023</a:t>
            </a:r>
            <a:r>
              <a:rPr lang="zh-CN" altLang="en-US" sz="2400" b="1">
                <a:solidFill>
                  <a:schemeClr val="bg1"/>
                </a:solidFill>
                <a:latin typeface="微软雅黑" panose="020B0503020204020204" pitchFamily="34" charset="-122"/>
                <a:ea typeface="微软雅黑" panose="020B0503020204020204" pitchFamily="34" charset="-122"/>
              </a:rPr>
              <a:t>年专家指导服务工作安排</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37" name="任意多边形 36"/>
          <p:cNvSpPr/>
          <p:nvPr>
            <p:custDataLst>
              <p:tags r:id="rId1"/>
            </p:custDataLst>
          </p:nvPr>
        </p:nvSpPr>
        <p:spPr>
          <a:xfrm rot="19743805">
            <a:off x="2627313" y="2667000"/>
            <a:ext cx="168275" cy="54768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38" name="任意多边形 37"/>
          <p:cNvSpPr/>
          <p:nvPr>
            <p:custDataLst>
              <p:tags r:id="rId2"/>
            </p:custDataLst>
          </p:nvPr>
        </p:nvSpPr>
        <p:spPr>
          <a:xfrm rot="19743805">
            <a:off x="2894013" y="2667000"/>
            <a:ext cx="169862" cy="54768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29AFFF"/>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29701" name="矩形6"/>
          <p:cNvSpPr>
            <a:spLocks noChangeArrowheads="1"/>
          </p:cNvSpPr>
          <p:nvPr>
            <p:custDataLst>
              <p:tags r:id="rId3"/>
            </p:custDataLst>
          </p:nvPr>
        </p:nvSpPr>
        <p:spPr bwMode="auto">
          <a:xfrm>
            <a:off x="3184525" y="2549525"/>
            <a:ext cx="3590925" cy="574675"/>
          </a:xfrm>
          <a:custGeom>
            <a:avLst/>
            <a:gdLst>
              <a:gd name="T0" fmla="*/ 0 w 2520280"/>
              <a:gd name="T1" fmla="*/ 574675 h 1872208"/>
              <a:gd name="T2" fmla="*/ 3590290 w 2520280"/>
              <a:gd name="T3" fmla="*/ 574675 h 1872208"/>
              <a:gd name="T4" fmla="*/ 0 w 2520280"/>
              <a:gd name="T5" fmla="*/ 574675 h 1872208"/>
              <a:gd name="T6" fmla="*/ 0 w 2520280"/>
              <a:gd name="T7" fmla="*/ 0 h 1872208"/>
              <a:gd name="T8" fmla="*/ 1305 w 2520280"/>
              <a:gd name="T9" fmla="*/ 0 h 1872208"/>
              <a:gd name="T10" fmla="*/ 0 w 2520280"/>
              <a:gd name="T11" fmla="*/ 0 h 1872208"/>
              <a:gd name="T12" fmla="*/ 0 60000 65536"/>
              <a:gd name="T13" fmla="*/ 0 60000 65536"/>
              <a:gd name="T14" fmla="*/ 0 60000 65536"/>
              <a:gd name="T15" fmla="*/ 0 60000 65536"/>
              <a:gd name="T16" fmla="*/ 0 60000 65536"/>
              <a:gd name="T17" fmla="*/ 0 60000 65536"/>
              <a:gd name="T18" fmla="*/ 0 w 2520280"/>
              <a:gd name="T19" fmla="*/ 0 h 1872208"/>
              <a:gd name="T20" fmla="*/ 2520280 w 2520280"/>
              <a:gd name="T21" fmla="*/ 1872208 h 1872208"/>
            </a:gdLst>
            <a:ahLst/>
            <a:cxnLst>
              <a:cxn ang="T12">
                <a:pos x="T0" y="T1"/>
              </a:cxn>
              <a:cxn ang="T13">
                <a:pos x="T2" y="T3"/>
              </a:cxn>
              <a:cxn ang="T14">
                <a:pos x="T4" y="T5"/>
              </a:cxn>
              <a:cxn ang="T15">
                <a:pos x="T6" y="T7"/>
              </a:cxn>
              <a:cxn ang="T16">
                <a:pos x="T8" y="T9"/>
              </a:cxn>
              <a:cxn ang="T17">
                <a:pos x="T10" y="T11"/>
              </a:cxn>
            </a:cxnLst>
            <a:rect l="T18" t="T19" r="T20" b="T21"/>
            <a:pathLst>
              <a:path w="2520280" h="1872208">
                <a:moveTo>
                  <a:pt x="0" y="1872208"/>
                </a:moveTo>
                <a:lnTo>
                  <a:pt x="2520280" y="1872208"/>
                </a:lnTo>
                <a:lnTo>
                  <a:pt x="0" y="1872208"/>
                </a:lnTo>
                <a:close/>
                <a:moveTo>
                  <a:pt x="0" y="0"/>
                </a:moveTo>
                <a:lnTo>
                  <a:pt x="916" y="0"/>
                </a:lnTo>
                <a:lnTo>
                  <a:pt x="0" y="0"/>
                </a:lnTo>
                <a:close/>
              </a:path>
            </a:pathLst>
          </a:custGeom>
          <a:noFill/>
          <a:ln w="19050" cap="sq">
            <a:solidFill>
              <a:srgbClr val="1D6DC2"/>
            </a:solidFill>
            <a:bevel/>
          </a:ln>
        </p:spPr>
        <p:txBody>
          <a:bodyPr lIns="67500" tIns="35100" rIns="67500" bIns="35100" anchor="b"/>
          <a:lstStyle/>
          <a:p>
            <a:pPr eaLnBrk="0" hangingPunct="0">
              <a:lnSpc>
                <a:spcPct val="120000"/>
              </a:lnSpc>
            </a:pPr>
            <a:r>
              <a:rPr lang="zh-CN" altLang="en-US" sz="2200" b="1">
                <a:latin typeface="微软雅黑" panose="020B0503020204020204" pitchFamily="34" charset="-122"/>
                <a:ea typeface="微软雅黑" panose="020B0503020204020204" pitchFamily="34" charset="-122"/>
                <a:sym typeface="Arial" panose="020B0604020202020204" pitchFamily="34" charset="0"/>
              </a:rPr>
              <a:t>专家指导服务工作内容</a:t>
            </a:r>
            <a:endParaRPr lang="zh-CN" altLang="en-US" sz="2200" b="1">
              <a:latin typeface="微软雅黑" panose="020B0503020204020204" pitchFamily="34" charset="-122"/>
              <a:ea typeface="微软雅黑" panose="020B0503020204020204" pitchFamily="34" charset="-122"/>
              <a:sym typeface="Arial" panose="020B0604020202020204" pitchFamily="34" charset="0"/>
            </a:endParaRPr>
          </a:p>
        </p:txBody>
      </p:sp>
      <p:sp>
        <p:nvSpPr>
          <p:cNvPr id="45" name="任意多边形 44"/>
          <p:cNvSpPr/>
          <p:nvPr>
            <p:custDataLst>
              <p:tags r:id="rId4"/>
            </p:custDataLst>
          </p:nvPr>
        </p:nvSpPr>
        <p:spPr>
          <a:xfrm rot="19743805">
            <a:off x="2644775" y="1806575"/>
            <a:ext cx="169863" cy="54768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46" name="任意多边形 45"/>
          <p:cNvSpPr/>
          <p:nvPr>
            <p:custDataLst>
              <p:tags r:id="rId5"/>
            </p:custDataLst>
          </p:nvPr>
        </p:nvSpPr>
        <p:spPr>
          <a:xfrm rot="19743805">
            <a:off x="2913063" y="1806575"/>
            <a:ext cx="168275" cy="54768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29AFFF"/>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47" name="矩形 8"/>
          <p:cNvSpPr/>
          <p:nvPr>
            <p:custDataLst>
              <p:tags r:id="rId6"/>
            </p:custDataLst>
          </p:nvPr>
        </p:nvSpPr>
        <p:spPr>
          <a:xfrm>
            <a:off x="3203575" y="1689100"/>
            <a:ext cx="3594100"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1D6DC2"/>
            </a:solidFill>
            <a:prstDash val="solid"/>
            <a:bevel/>
          </a:ln>
          <a:effectLst/>
        </p:spPr>
        <p:txBody>
          <a:bodyPr lIns="67500" tIns="35100" rIns="67500" bIns="35100" anchor="b">
            <a:normAutofit/>
          </a:bodyPr>
          <a:lstStyle/>
          <a:p>
            <a:pPr eaLnBrk="0" hangingPunct="0">
              <a:lnSpc>
                <a:spcPct val="120000"/>
              </a:lnSpc>
              <a:buFontTx/>
              <a:buNone/>
              <a:defRPr/>
            </a:pPr>
            <a:r>
              <a:rPr lang="zh-CN" altLang="en-US" sz="2200" b="1" dirty="0">
                <a:latin typeface="微软雅黑" panose="020B0503020204020204" pitchFamily="34" charset="-122"/>
                <a:ea typeface="微软雅黑" panose="020B0503020204020204" pitchFamily="34" charset="-122"/>
                <a:sym typeface="+mn-ea"/>
              </a:rPr>
              <a:t>专家指导服务工作背景</a:t>
            </a:r>
            <a:endParaRPr lang="zh-CN" altLang="en-US" sz="2200" spc="150" dirty="0">
              <a:solidFill>
                <a:srgbClr val="000000">
                  <a:lumMod val="75000"/>
                  <a:lumOff val="25000"/>
                </a:srgbClr>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文本框 2"/>
          <p:cNvSpPr txBox="1">
            <a:spLocks noChangeArrowheads="1"/>
          </p:cNvSpPr>
          <p:nvPr/>
        </p:nvSpPr>
        <p:spPr bwMode="auto">
          <a:xfrm>
            <a:off x="196850" y="915988"/>
            <a:ext cx="3536950"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方式方法</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23" name="矩形: 圆角 3"/>
          <p:cNvSpPr/>
          <p:nvPr>
            <p:custDataLst>
              <p:tags r:id="rId1"/>
            </p:custDataLst>
          </p:nvPr>
        </p:nvSpPr>
        <p:spPr>
          <a:xfrm>
            <a:off x="1377950" y="1839913"/>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查阅资料</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矩形: 圆角 18"/>
          <p:cNvSpPr/>
          <p:nvPr>
            <p:custDataLst>
              <p:tags r:id="rId2"/>
            </p:custDataLst>
          </p:nvPr>
        </p:nvSpPr>
        <p:spPr>
          <a:xfrm>
            <a:off x="1381125" y="3409950"/>
            <a:ext cx="1177925" cy="379413"/>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沟通交流</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圆角 27"/>
          <p:cNvSpPr/>
          <p:nvPr>
            <p:custDataLst>
              <p:tags r:id="rId3"/>
            </p:custDataLst>
          </p:nvPr>
        </p:nvSpPr>
        <p:spPr>
          <a:xfrm>
            <a:off x="2836863" y="1419225"/>
            <a:ext cx="5254625" cy="1152525"/>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76805" name="文本框 19"/>
          <p:cNvSpPr txBox="1">
            <a:spLocks noChangeArrowheads="1"/>
          </p:cNvSpPr>
          <p:nvPr>
            <p:custDataLst>
              <p:tags r:id="rId4"/>
            </p:custDataLst>
          </p:nvPr>
        </p:nvSpPr>
        <p:spPr bwMode="auto">
          <a:xfrm>
            <a:off x="2927350" y="1639888"/>
            <a:ext cx="5164138" cy="739775"/>
          </a:xfrm>
          <a:prstGeom prst="rect">
            <a:avLst/>
          </a:prstGeom>
          <a:noFill/>
          <a:ln w="9525">
            <a:noFill/>
            <a:miter lim="800000"/>
          </a:ln>
        </p:spPr>
        <p:txBody>
          <a:bodyPr>
            <a:spAutoFit/>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查阅有限空间作业安全培训记录，核查培训内容是否具有针对性、培训范围是否覆盖相关人员。</a:t>
            </a:r>
            <a:endParaRPr lang="zh-CN" altLang="en-US" sz="1400">
              <a:latin typeface="微软雅黑" panose="020B0503020204020204" pitchFamily="34" charset="-122"/>
              <a:ea typeface="微软雅黑" panose="020B0503020204020204" pitchFamily="34" charset="-122"/>
              <a:sym typeface="+mn-ea"/>
            </a:endParaRPr>
          </a:p>
        </p:txBody>
      </p:sp>
      <p:sp>
        <p:nvSpPr>
          <p:cNvPr id="28" name="等腰三角形 27"/>
          <p:cNvSpPr/>
          <p:nvPr>
            <p:custDataLst>
              <p:tags r:id="rId5"/>
            </p:custDataLst>
          </p:nvPr>
        </p:nvSpPr>
        <p:spPr>
          <a:xfrm rot="16200000">
            <a:off x="2652712" y="1938338"/>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76807"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dirty="0">
                <a:solidFill>
                  <a:schemeClr val="bg1"/>
                </a:solidFill>
                <a:latin typeface="微软雅黑" panose="020B0503020204020204" pitchFamily="34" charset="-122"/>
                <a:ea typeface="微软雅黑" panose="020B0503020204020204" pitchFamily="34" charset="-122"/>
              </a:rPr>
              <a:t>            </a:t>
            </a:r>
            <a:r>
              <a:rPr lang="zh-CN" altLang="zh-CN" sz="2400" b="1" dirty="0">
                <a:solidFill>
                  <a:schemeClr val="bg1"/>
                </a:solidFill>
                <a:latin typeface="微软雅黑" panose="020B0503020204020204" pitchFamily="34" charset="-122"/>
                <a:ea typeface="微软雅黑" panose="020B0503020204020204" pitchFamily="34" charset="-122"/>
                <a:sym typeface="+mn-ea"/>
              </a:rPr>
              <a:t>有限空间</a:t>
            </a:r>
            <a:r>
              <a:rPr lang="zh-CN" altLang="en-US" sz="2400" b="1" dirty="0">
                <a:solidFill>
                  <a:schemeClr val="bg1"/>
                </a:solidFill>
                <a:latin typeface="微软雅黑" panose="020B0503020204020204" pitchFamily="34" charset="-122"/>
                <a:ea typeface="微软雅黑" panose="020B0503020204020204" pitchFamily="34" charset="-122"/>
                <a:sym typeface="+mn-ea"/>
              </a:rPr>
              <a:t>作业</a:t>
            </a:r>
            <a:r>
              <a:rPr lang="zh-CN" altLang="zh-CN" sz="2400" b="1" dirty="0">
                <a:solidFill>
                  <a:schemeClr val="bg1"/>
                </a:solidFill>
                <a:latin typeface="微软雅黑" panose="020B0503020204020204" pitchFamily="34" charset="-122"/>
                <a:ea typeface="微软雅黑" panose="020B0503020204020204" pitchFamily="34" charset="-122"/>
                <a:sym typeface="+mn-ea"/>
              </a:rPr>
              <a:t>安全培训</a:t>
            </a:r>
            <a:endParaRPr lang="zh-CN" altLang="zh-CN" sz="2400" b="1" dirty="0">
              <a:solidFill>
                <a:schemeClr val="bg1"/>
              </a:solidFill>
              <a:latin typeface="微软雅黑" panose="020B0503020204020204" pitchFamily="34" charset="-122"/>
              <a:ea typeface="微软雅黑" panose="020B0503020204020204" pitchFamily="34" charset="-122"/>
              <a:sym typeface="+mn-ea"/>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6809" name="文本框 9"/>
          <p:cNvSpPr txBox="1">
            <a:spLocks noChangeArrowheads="1"/>
          </p:cNvSpPr>
          <p:nvPr/>
        </p:nvSpPr>
        <p:spPr bwMode="auto">
          <a:xfrm>
            <a:off x="649288" y="288925"/>
            <a:ext cx="2635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4</a:t>
            </a:r>
            <a:endParaRPr lang="en-US" altLang="zh-CN" sz="1600">
              <a:solidFill>
                <a:srgbClr val="FFFFFF"/>
              </a:solidFill>
              <a:latin typeface="Impact" panose="020B0806030902050204" pitchFamily="34" charset="0"/>
              <a:ea typeface="微软雅黑" panose="020B0503020204020204" pitchFamily="34" charset="-122"/>
            </a:endParaRPr>
          </a:p>
        </p:txBody>
      </p:sp>
      <p:sp>
        <p:nvSpPr>
          <p:cNvPr id="14" name="矩形: 圆角 27"/>
          <p:cNvSpPr/>
          <p:nvPr>
            <p:custDataLst>
              <p:tags r:id="rId6"/>
            </p:custDataLst>
          </p:nvPr>
        </p:nvSpPr>
        <p:spPr>
          <a:xfrm>
            <a:off x="2836863" y="3076575"/>
            <a:ext cx="5254625" cy="1150938"/>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76811" name="文本框 21"/>
          <p:cNvSpPr txBox="1">
            <a:spLocks noChangeArrowheads="1"/>
          </p:cNvSpPr>
          <p:nvPr>
            <p:custDataLst>
              <p:tags r:id="rId7"/>
            </p:custDataLst>
          </p:nvPr>
        </p:nvSpPr>
        <p:spPr bwMode="auto">
          <a:xfrm>
            <a:off x="2946400" y="3147814"/>
            <a:ext cx="5145088" cy="857250"/>
          </a:xfrm>
          <a:prstGeom prst="rect">
            <a:avLst/>
          </a:prstGeom>
          <a:noFill/>
          <a:ln w="9525">
            <a:noFill/>
            <a:miter lim="800000"/>
          </a:ln>
        </p:spPr>
        <p:txBody>
          <a:bodyPr/>
          <a:lstStyle/>
          <a:p>
            <a:pPr algn="just">
              <a:lnSpc>
                <a:spcPct val="150000"/>
              </a:lnSpc>
              <a:buClr>
                <a:srgbClr val="C00000"/>
              </a:buClr>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sym typeface="+mn-ea"/>
              </a:rPr>
              <a:t>与审批人、监护人员（作业负责人）、作业人员等相关人员沟通，了解其对有限空间作业安全风险、作业程序和防范措施掌握情况。</a:t>
            </a:r>
            <a:endParaRPr lang="zh-CN" altLang="en-US" sz="1400" dirty="0">
              <a:latin typeface="微软雅黑" panose="020B0503020204020204" pitchFamily="34" charset="-122"/>
              <a:ea typeface="微软雅黑" panose="020B0503020204020204" pitchFamily="34" charset="-122"/>
              <a:sym typeface="+mn-ea"/>
            </a:endParaRPr>
          </a:p>
        </p:txBody>
      </p:sp>
      <p:sp>
        <p:nvSpPr>
          <p:cNvPr id="15" name="等腰三角形 14"/>
          <p:cNvSpPr/>
          <p:nvPr>
            <p:custDataLst>
              <p:tags r:id="rId8"/>
            </p:custDataLst>
          </p:nvPr>
        </p:nvSpPr>
        <p:spPr>
          <a:xfrm rot="16200000">
            <a:off x="2657475" y="3465513"/>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图片 12"/>
          <p:cNvPicPr>
            <a:picLocks noChangeAspect="1" noChangeArrowheads="1"/>
          </p:cNvPicPr>
          <p:nvPr/>
        </p:nvPicPr>
        <p:blipFill>
          <a:blip r:embed="rId1" cstate="print"/>
          <a:srcRect/>
          <a:stretch>
            <a:fillRect/>
          </a:stretch>
        </p:blipFill>
        <p:spPr bwMode="auto">
          <a:xfrm>
            <a:off x="2700338" y="2147888"/>
            <a:ext cx="1149350" cy="1431925"/>
          </a:xfrm>
          <a:prstGeom prst="rect">
            <a:avLst/>
          </a:prstGeom>
          <a:noFill/>
          <a:ln w="9525">
            <a:noFill/>
            <a:miter lim="800000"/>
            <a:headEnd/>
            <a:tailEnd/>
          </a:ln>
        </p:spPr>
      </p:pic>
      <p:pic>
        <p:nvPicPr>
          <p:cNvPr id="78850" name="图片 21" descr="IMG_20211207_090614"/>
          <p:cNvPicPr>
            <a:picLocks noChangeAspect="1" noChangeArrowheads="1"/>
          </p:cNvPicPr>
          <p:nvPr/>
        </p:nvPicPr>
        <p:blipFill>
          <a:blip r:embed="rId2" cstate="print"/>
          <a:srcRect/>
          <a:stretch>
            <a:fillRect/>
          </a:stretch>
        </p:blipFill>
        <p:spPr bwMode="auto">
          <a:xfrm>
            <a:off x="4351338" y="2139950"/>
            <a:ext cx="1038225" cy="1431925"/>
          </a:xfrm>
          <a:prstGeom prst="rect">
            <a:avLst/>
          </a:prstGeom>
          <a:noFill/>
          <a:ln w="9525">
            <a:noFill/>
            <a:miter lim="800000"/>
            <a:headEnd/>
            <a:tailEnd/>
          </a:ln>
        </p:spPr>
      </p:pic>
      <p:pic>
        <p:nvPicPr>
          <p:cNvPr id="78851" name="Picture 15"/>
          <p:cNvPicPr>
            <a:picLocks noChangeAspect="1" noChangeArrowheads="1"/>
          </p:cNvPicPr>
          <p:nvPr/>
        </p:nvPicPr>
        <p:blipFill>
          <a:blip r:embed="rId3" cstate="print"/>
          <a:srcRect r="3571"/>
          <a:stretch>
            <a:fillRect/>
          </a:stretch>
        </p:blipFill>
        <p:spPr bwMode="auto">
          <a:xfrm>
            <a:off x="5864225" y="2147888"/>
            <a:ext cx="1035050" cy="1431925"/>
          </a:xfrm>
          <a:prstGeom prst="rect">
            <a:avLst/>
          </a:prstGeom>
          <a:noFill/>
          <a:ln w="9525">
            <a:noFill/>
            <a:miter lim="800000"/>
            <a:headEnd/>
            <a:tailEnd/>
          </a:ln>
          <a:effectLst>
            <a:prstShdw prst="shdw17" dist="17961" dir="2700000">
              <a:srgbClr val="2F4D71"/>
            </a:prstShdw>
          </a:effectLst>
        </p:spPr>
      </p:pic>
      <p:sp>
        <p:nvSpPr>
          <p:cNvPr id="78852" name="TextBox 22"/>
          <p:cNvSpPr txBox="1">
            <a:spLocks noChangeArrowheads="1"/>
          </p:cNvSpPr>
          <p:nvPr/>
        </p:nvSpPr>
        <p:spPr bwMode="auto">
          <a:xfrm>
            <a:off x="468313" y="1027113"/>
            <a:ext cx="8586787" cy="428625"/>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sym typeface="+mn-ea"/>
              </a:rPr>
              <a:t>采取物理隔离措施是防止未经许可人员擅自进入有限空间的有效方式。</a:t>
            </a:r>
            <a:endParaRPr lang="en-US" altLang="zh-CN" b="1">
              <a:latin typeface="微软雅黑" panose="020B0503020204020204" pitchFamily="34" charset="-122"/>
              <a:ea typeface="微软雅黑" panose="020B0503020204020204" pitchFamily="34" charset="-122"/>
              <a:sym typeface="+mn-ea"/>
            </a:endParaRPr>
          </a:p>
        </p:txBody>
      </p:sp>
      <p:sp>
        <p:nvSpPr>
          <p:cNvPr id="78853" name="TextBox 20"/>
          <p:cNvSpPr txBox="1">
            <a:spLocks noChangeArrowheads="1"/>
          </p:cNvSpPr>
          <p:nvPr/>
        </p:nvSpPr>
        <p:spPr bwMode="auto">
          <a:xfrm>
            <a:off x="579438" y="1563688"/>
            <a:ext cx="7564437" cy="760412"/>
          </a:xfrm>
          <a:prstGeom prst="rect">
            <a:avLst/>
          </a:prstGeom>
          <a:noFill/>
          <a:ln w="9525">
            <a:noFill/>
            <a:miter lim="800000"/>
          </a:ln>
        </p:spPr>
        <p:txBody>
          <a:bodyPr lIns="68580" tIns="34290" rIns="68580" bIns="34290">
            <a:spAutoFit/>
          </a:bodyPr>
          <a:lstStyle/>
          <a:p>
            <a:pPr marL="257175" indent="-257175" algn="just" eaLnBrk="0" hangingPunct="0">
              <a:lnSpc>
                <a:spcPct val="150000"/>
              </a:lnSpc>
              <a:buClr>
                <a:srgbClr val="C00000"/>
              </a:buClr>
              <a:buFont typeface="Wingdings" panose="05000000000000000000" pitchFamily="2" charset="2"/>
              <a:buChar char="Ø"/>
            </a:pPr>
            <a:r>
              <a:rPr lang="zh-CN" altLang="en-US" sz="1500">
                <a:latin typeface="微软雅黑" panose="020B0503020204020204" pitchFamily="34" charset="-122"/>
                <a:ea typeface="微软雅黑" panose="020B0503020204020204" pitchFamily="34" charset="-122"/>
              </a:rPr>
              <a:t>企业应当在可能产生有毒物质的有限空间出入口，采取上锁、设置隔离栏、隔离网等物理隔离措施。</a:t>
            </a:r>
            <a:endParaRPr lang="en-US" altLang="zh-CN" sz="1500">
              <a:latin typeface="微软雅黑" panose="020B0503020204020204" pitchFamily="34" charset="-122"/>
              <a:ea typeface="微软雅黑" panose="020B0503020204020204" pitchFamily="34" charset="-122"/>
            </a:endParaRPr>
          </a:p>
        </p:txBody>
      </p:sp>
      <p:sp>
        <p:nvSpPr>
          <p:cNvPr id="16" name="矩形: 圆角 18"/>
          <p:cNvSpPr/>
          <p:nvPr>
            <p:custDataLst>
              <p:tags r:id="rId4"/>
            </p:custDataLst>
          </p:nvPr>
        </p:nvSpPr>
        <p:spPr>
          <a:xfrm>
            <a:off x="739775" y="4181475"/>
            <a:ext cx="1177925" cy="33655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现场查看</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圆角 28"/>
          <p:cNvSpPr/>
          <p:nvPr>
            <p:custDataLst>
              <p:tags r:id="rId5"/>
            </p:custDataLst>
          </p:nvPr>
        </p:nvSpPr>
        <p:spPr>
          <a:xfrm>
            <a:off x="2195513" y="3940175"/>
            <a:ext cx="6019800" cy="863600"/>
          </a:xfrm>
          <a:prstGeom prst="roundRect">
            <a:avLst>
              <a:gd name="adj" fmla="val 7631"/>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18" name="等腰三角形 17"/>
          <p:cNvSpPr/>
          <p:nvPr>
            <p:custDataLst>
              <p:tags r:id="rId6"/>
            </p:custDataLst>
          </p:nvPr>
        </p:nvSpPr>
        <p:spPr>
          <a:xfrm rot="16200000">
            <a:off x="2055813" y="4283075"/>
            <a:ext cx="177800"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19" name="文本框 21"/>
          <p:cNvSpPr txBox="1">
            <a:spLocks noChangeArrowheads="1"/>
          </p:cNvSpPr>
          <p:nvPr>
            <p:custDataLst>
              <p:tags r:id="rId7"/>
            </p:custDataLst>
          </p:nvPr>
        </p:nvSpPr>
        <p:spPr bwMode="auto">
          <a:xfrm>
            <a:off x="2305050" y="3990975"/>
            <a:ext cx="5835650" cy="758825"/>
          </a:xfrm>
          <a:prstGeom prst="rect">
            <a:avLst/>
          </a:prstGeom>
          <a:noFill/>
          <a:ln w="9525">
            <a:noFill/>
            <a:miter lim="800000"/>
          </a:ln>
        </p:spPr>
        <p:txBody>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可能产生有毒物质的有限空间出入口，是否采取上锁、设置隔离栏、隔离网等物理隔离措施。</a:t>
            </a:r>
            <a:endParaRPr lang="zh-CN" altLang="en-US" sz="1400">
              <a:latin typeface="微软雅黑" panose="020B0503020204020204" pitchFamily="34" charset="-122"/>
              <a:ea typeface="微软雅黑" panose="020B0503020204020204" pitchFamily="34" charset="-122"/>
              <a:sym typeface="+mn-ea"/>
            </a:endParaRPr>
          </a:p>
        </p:txBody>
      </p:sp>
      <p:sp>
        <p:nvSpPr>
          <p:cNvPr id="26" name="文本框 2"/>
          <p:cNvSpPr txBox="1">
            <a:spLocks noChangeArrowheads="1"/>
          </p:cNvSpPr>
          <p:nvPr/>
        </p:nvSpPr>
        <p:spPr bwMode="auto">
          <a:xfrm>
            <a:off x="468313" y="3579813"/>
            <a:ext cx="3535362"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方式方法</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78859"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有限空间物理隔离措施</a:t>
            </a:r>
            <a:endParaRPr lang="zh-CN" altLang="zh-CN" sz="2400" b="1">
              <a:solidFill>
                <a:schemeClr val="bg1"/>
              </a:solidFill>
              <a:latin typeface="微软雅黑" panose="020B0503020204020204" pitchFamily="34" charset="-122"/>
              <a:ea typeface="微软雅黑" panose="020B0503020204020204" pitchFamily="34" charset="-122"/>
              <a:sym typeface="+mn-ea"/>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78861"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5</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ox(in)">
                                      <p:cBhvr>
                                        <p:cTn id="13" dur="500"/>
                                        <p:tgtEl>
                                          <p:spTgt spid="1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ox(in)">
                                      <p:cBhvr>
                                        <p:cTn id="16" dur="500"/>
                                        <p:tgtEl>
                                          <p:spTgt spid="1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ox(i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22"/>
          <p:cNvSpPr txBox="1">
            <a:spLocks noChangeArrowheads="1"/>
          </p:cNvSpPr>
          <p:nvPr/>
        </p:nvSpPr>
        <p:spPr bwMode="auto">
          <a:xfrm>
            <a:off x="428625" y="1017588"/>
            <a:ext cx="8586788" cy="430212"/>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sym typeface="+mn-ea"/>
              </a:rPr>
              <a:t>有限空间作业前，应当进行作业审批，未经审批严禁擅自作业。</a:t>
            </a:r>
            <a:endParaRPr lang="en-US" altLang="zh-CN" b="1">
              <a:latin typeface="微软雅黑" panose="020B0503020204020204" pitchFamily="34" charset="-122"/>
              <a:ea typeface="微软雅黑" panose="020B0503020204020204" pitchFamily="34" charset="-122"/>
              <a:sym typeface="+mn-ea"/>
            </a:endParaRPr>
          </a:p>
        </p:txBody>
      </p:sp>
      <p:sp>
        <p:nvSpPr>
          <p:cNvPr id="80898" name="矩形 13"/>
          <p:cNvSpPr>
            <a:spLocks noChangeArrowheads="1"/>
          </p:cNvSpPr>
          <p:nvPr/>
        </p:nvSpPr>
        <p:spPr bwMode="auto">
          <a:xfrm>
            <a:off x="6300788" y="1644650"/>
            <a:ext cx="1408112" cy="206375"/>
          </a:xfrm>
          <a:prstGeom prst="rect">
            <a:avLst/>
          </a:prstGeom>
          <a:noFill/>
          <a:ln w="9525">
            <a:noFill/>
            <a:miter lim="800000"/>
          </a:ln>
        </p:spPr>
        <p:txBody>
          <a:bodyPr wrap="none" lIns="68580" tIns="34290" rIns="68580" bIns="34290">
            <a:spAutoFit/>
          </a:bodyPr>
          <a:lstStyle/>
          <a:p>
            <a:r>
              <a:rPr lang="zh-CN" altLang="en-US" sz="900">
                <a:latin typeface="微软雅黑" panose="020B0503020204020204" pitchFamily="34" charset="-122"/>
                <a:ea typeface="微软雅黑" panose="020B0503020204020204" pitchFamily="34" charset="-122"/>
              </a:rPr>
              <a:t>有限空间作业审批表示例</a:t>
            </a:r>
            <a:endParaRPr lang="zh-CN" altLang="en-US" sz="900">
              <a:latin typeface="微软雅黑" panose="020B0503020204020204" pitchFamily="34" charset="-122"/>
              <a:ea typeface="微软雅黑" panose="020B0503020204020204" pitchFamily="34" charset="-122"/>
            </a:endParaRPr>
          </a:p>
        </p:txBody>
      </p:sp>
      <p:sp>
        <p:nvSpPr>
          <p:cNvPr id="5" name="TextBox 20"/>
          <p:cNvSpPr txBox="1"/>
          <p:nvPr/>
        </p:nvSpPr>
        <p:spPr>
          <a:xfrm>
            <a:off x="749300" y="1779588"/>
            <a:ext cx="4521200" cy="2378075"/>
          </a:xfrm>
          <a:prstGeom prst="rect">
            <a:avLst/>
          </a:prstGeom>
          <a:noFill/>
        </p:spPr>
        <p:txBody>
          <a:bodyPr lIns="68580" tIns="34290" rIns="68580" bIns="34290">
            <a:spAutoFit/>
          </a:bodyPr>
          <a:lstStyle/>
          <a:p>
            <a:pPr marL="257175" indent="-257175" algn="just" eaLnBrk="0" hangingPunct="0">
              <a:lnSpc>
                <a:spcPct val="200000"/>
              </a:lnSpc>
              <a:buClr>
                <a:srgbClr val="C00000"/>
              </a:buClr>
              <a:buFont typeface="Wingdings" panose="05000000000000000000" pitchFamily="2" charset="2"/>
              <a:buChar char="Ø"/>
              <a:defRPr/>
            </a:pPr>
            <a:r>
              <a:rPr lang="zh-CN" altLang="en-US" sz="1500" dirty="0">
                <a:latin typeface="微软雅黑" panose="020B0503020204020204" pitchFamily="34" charset="-122"/>
                <a:ea typeface="微软雅黑" panose="020B0503020204020204" pitchFamily="34" charset="-122"/>
              </a:rPr>
              <a:t>有限空间作业审批表应</a:t>
            </a:r>
            <a:r>
              <a:rPr lang="zh-CN" altLang="en-US" sz="1500" dirty="0">
                <a:solidFill>
                  <a:srgbClr val="000000"/>
                </a:solidFill>
                <a:uFill>
                  <a:solidFill>
                    <a:srgbClr val="C00000"/>
                  </a:solidFill>
                </a:uFill>
                <a:latin typeface="微软雅黑" panose="020B0503020204020204" pitchFamily="34" charset="-122"/>
                <a:ea typeface="微软雅黑" panose="020B0503020204020204" pitchFamily="34" charset="-122"/>
              </a:rPr>
              <a:t>至少包括</a:t>
            </a:r>
            <a:r>
              <a:rPr lang="zh-CN" altLang="en-US" sz="1500" dirty="0">
                <a:solidFill>
                  <a:srgbClr val="C00000"/>
                </a:solidFill>
                <a:uFill>
                  <a:solidFill>
                    <a:srgbClr val="C00000"/>
                  </a:solidFill>
                </a:uFill>
                <a:latin typeface="微软雅黑" panose="020B0503020204020204" pitchFamily="34" charset="-122"/>
                <a:ea typeface="微软雅黑" panose="020B0503020204020204" pitchFamily="34" charset="-122"/>
              </a:rPr>
              <a:t>有限空间名称、作业单位名称、作业内容、作业时间、可能存在的危险有害因素、作业相关人员、主要安全防护措施、作业负责人意见及签字项、审批责任人意见及签字项</a:t>
            </a:r>
            <a:r>
              <a:rPr lang="zh-CN" altLang="en-US" sz="1500" dirty="0">
                <a:solidFill>
                  <a:srgbClr val="000000"/>
                </a:solidFill>
                <a:uFill>
                  <a:solidFill>
                    <a:srgbClr val="C00000"/>
                  </a:solidFill>
                </a:uFill>
                <a:latin typeface="微软雅黑" panose="020B0503020204020204" pitchFamily="34" charset="-122"/>
                <a:ea typeface="微软雅黑" panose="020B0503020204020204" pitchFamily="34" charset="-122"/>
              </a:rPr>
              <a:t>等内容</a:t>
            </a:r>
            <a:r>
              <a:rPr lang="zh-CN" altLang="en-US" sz="1500" dirty="0">
                <a:solidFill>
                  <a:srgbClr val="000000"/>
                </a:solidFill>
                <a:latin typeface="微软雅黑" panose="020B0503020204020204" pitchFamily="34" charset="-122"/>
                <a:ea typeface="微软雅黑" panose="020B0503020204020204" pitchFamily="34" charset="-122"/>
              </a:rPr>
              <a:t>。</a:t>
            </a:r>
            <a:endParaRPr lang="en-US" altLang="zh-CN" sz="1500" dirty="0">
              <a:solidFill>
                <a:srgbClr val="000000"/>
              </a:solidFill>
              <a:latin typeface="微软雅黑" panose="020B0503020204020204" pitchFamily="34" charset="-122"/>
              <a:ea typeface="微软雅黑" panose="020B0503020204020204" pitchFamily="34" charset="-122"/>
            </a:endParaRPr>
          </a:p>
        </p:txBody>
      </p:sp>
      <p:pic>
        <p:nvPicPr>
          <p:cNvPr id="80900" name="图片 5"/>
          <p:cNvPicPr>
            <a:picLocks noChangeAspect="1" noChangeArrowheads="1"/>
          </p:cNvPicPr>
          <p:nvPr>
            <p:custDataLst>
              <p:tags r:id="rId1"/>
            </p:custDataLst>
          </p:nvPr>
        </p:nvPicPr>
        <p:blipFill>
          <a:blip r:embed="rId2" cstate="print"/>
          <a:srcRect/>
          <a:stretch>
            <a:fillRect/>
          </a:stretch>
        </p:blipFill>
        <p:spPr bwMode="auto">
          <a:xfrm>
            <a:off x="5651500" y="1806575"/>
            <a:ext cx="2808288" cy="2968625"/>
          </a:xfrm>
          <a:prstGeom prst="rect">
            <a:avLst/>
          </a:prstGeom>
          <a:noFill/>
          <a:ln w="9525">
            <a:noFill/>
            <a:miter lim="800000"/>
            <a:headEnd/>
            <a:tailEnd/>
          </a:ln>
        </p:spPr>
      </p:pic>
      <p:sp>
        <p:nvSpPr>
          <p:cNvPr id="80901"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有限空间作业审批</a:t>
            </a:r>
            <a:endParaRPr lang="zh-CN" altLang="zh-CN" sz="2400" b="1">
              <a:solidFill>
                <a:schemeClr val="bg1"/>
              </a:solidFill>
              <a:latin typeface="微软雅黑" panose="020B0503020204020204" pitchFamily="34" charset="-122"/>
              <a:ea typeface="微软雅黑" panose="020B0503020204020204" pitchFamily="34" charset="-122"/>
              <a:sym typeface="+mn-ea"/>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0903" name="文本框 9"/>
          <p:cNvSpPr txBox="1">
            <a:spLocks noChangeArrowheads="1"/>
          </p:cNvSpPr>
          <p:nvPr/>
        </p:nvSpPr>
        <p:spPr bwMode="auto">
          <a:xfrm>
            <a:off x="642938" y="288925"/>
            <a:ext cx="2762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6</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矩形 13"/>
          <p:cNvSpPr>
            <a:spLocks noChangeArrowheads="1"/>
          </p:cNvSpPr>
          <p:nvPr/>
        </p:nvSpPr>
        <p:spPr bwMode="auto">
          <a:xfrm>
            <a:off x="395536" y="1091948"/>
            <a:ext cx="8101657" cy="975652"/>
          </a:xfrm>
          <a:prstGeom prst="rect">
            <a:avLst/>
          </a:prstGeom>
          <a:solidFill>
            <a:srgbClr val="FCD5B5"/>
          </a:solidFill>
          <a:ln w="19050">
            <a:noFill/>
            <a:miter lim="800000"/>
          </a:ln>
        </p:spPr>
        <p:txBody>
          <a:bodyPr wrap="square" lIns="68580" tIns="34290" rIns="68580" bIns="34290">
            <a:spAutoFit/>
          </a:bodyPr>
          <a:lstStyle/>
          <a:p>
            <a:pPr algn="just">
              <a:lnSpc>
                <a:spcPct val="150000"/>
              </a:lnSpc>
            </a:pPr>
            <a:r>
              <a:rPr lang="zh-CN" altLang="en-US" sz="1500" dirty="0">
                <a:solidFill>
                  <a:srgbClr val="000000"/>
                </a:solidFill>
                <a:latin typeface="微软雅黑" panose="020B0503020204020204" pitchFamily="34" charset="-122"/>
                <a:ea typeface="微软雅黑" panose="020B0503020204020204" pitchFamily="34" charset="-122"/>
              </a:rPr>
              <a:t>典型事故</a:t>
            </a:r>
            <a:r>
              <a:rPr lang="zh-CN" altLang="en-US" sz="1500" dirty="0">
                <a:solidFill>
                  <a:srgbClr val="C00000"/>
                </a:solidFill>
                <a:latin typeface="微软雅黑" panose="020B0503020204020204" pitchFamily="34" charset="-122"/>
                <a:ea typeface="微软雅黑" panose="020B0503020204020204" pitchFamily="34" charset="-122"/>
              </a:rPr>
              <a:t>：福建省三明市尤溪县立丰再生纸厂“</a:t>
            </a:r>
            <a:r>
              <a:rPr lang="en-US" altLang="zh-CN" sz="1500" dirty="0">
                <a:solidFill>
                  <a:srgbClr val="C00000"/>
                </a:solidFill>
                <a:latin typeface="微软雅黑" panose="020B0503020204020204" pitchFamily="34" charset="-122"/>
                <a:ea typeface="微软雅黑" panose="020B0503020204020204" pitchFamily="34" charset="-122"/>
              </a:rPr>
              <a:t>3·28”</a:t>
            </a:r>
            <a:r>
              <a:rPr lang="zh-CN" altLang="en-US" sz="1500" dirty="0">
                <a:solidFill>
                  <a:srgbClr val="C00000"/>
                </a:solidFill>
                <a:latin typeface="微软雅黑" panose="020B0503020204020204" pitchFamily="34" charset="-122"/>
                <a:ea typeface="微软雅黑" panose="020B0503020204020204" pitchFamily="34" charset="-122"/>
              </a:rPr>
              <a:t>气体中毒窒息较大生产安全事故</a:t>
            </a:r>
            <a:endParaRPr lang="en-US" altLang="zh-CN" sz="1500" dirty="0">
              <a:solidFill>
                <a:srgbClr val="C00000"/>
              </a:solidFill>
              <a:latin typeface="微软雅黑" panose="020B0503020204020204" pitchFamily="34" charset="-122"/>
              <a:ea typeface="微软雅黑" panose="020B0503020204020204" pitchFamily="34" charset="-122"/>
            </a:endParaRPr>
          </a:p>
          <a:p>
            <a:pPr algn="just">
              <a:lnSpc>
                <a:spcPct val="130000"/>
              </a:lnSpc>
            </a:pPr>
            <a:r>
              <a:rPr lang="en-US" altLang="zh-CN" sz="1400" dirty="0">
                <a:latin typeface="微软雅黑" panose="020B0503020204020204" pitchFamily="34" charset="-122"/>
                <a:ea typeface="微软雅黑" panose="020B0503020204020204" pitchFamily="34" charset="-122"/>
              </a:rPr>
              <a:t>2021</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28</a:t>
            </a:r>
            <a:r>
              <a:rPr lang="zh-CN" altLang="en-US" sz="1400" dirty="0">
                <a:latin typeface="微软雅黑" panose="020B0503020204020204" pitchFamily="34" charset="-122"/>
                <a:ea typeface="微软雅黑" panose="020B0503020204020204" pitchFamily="34" charset="-122"/>
              </a:rPr>
              <a:t>日</a:t>
            </a:r>
            <a:r>
              <a:rPr lang="en-US" altLang="zh-CN" sz="1400" dirty="0">
                <a:latin typeface="微软雅黑" panose="020B0503020204020204" pitchFamily="34" charset="-122"/>
                <a:ea typeface="微软雅黑" panose="020B0503020204020204" pitchFamily="34" charset="-122"/>
              </a:rPr>
              <a:t>17</a:t>
            </a:r>
            <a:r>
              <a:rPr lang="zh-CN" altLang="en-US" sz="1400" dirty="0">
                <a:latin typeface="微软雅黑" panose="020B0503020204020204" pitchFamily="34" charset="-122"/>
                <a:ea typeface="微软雅黑" panose="020B0503020204020204" pitchFamily="34" charset="-122"/>
              </a:rPr>
              <a:t>时</a:t>
            </a:r>
            <a:r>
              <a:rPr lang="en-US" altLang="zh-CN" sz="1400" dirty="0">
                <a:latin typeface="微软雅黑" panose="020B0503020204020204" pitchFamily="34" charset="-122"/>
                <a:ea typeface="微软雅黑" panose="020B0503020204020204" pitchFamily="34" charset="-122"/>
              </a:rPr>
              <a:t>37</a:t>
            </a:r>
            <a:r>
              <a:rPr lang="zh-CN" altLang="en-US" sz="1400" dirty="0">
                <a:latin typeface="微软雅黑" panose="020B0503020204020204" pitchFamily="34" charset="-122"/>
                <a:ea typeface="微软雅黑" panose="020B0503020204020204" pitchFamily="34" charset="-122"/>
              </a:rPr>
              <a:t>分许，尤溪县立丰再生纸厂员工进入白水收集沉淀池内进行清洗作业时，发生硫化氢中毒，其他人员盲目施救导致伤亡扩大。事故共造成</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人死亡，直接经济损失</a:t>
            </a:r>
            <a:r>
              <a:rPr lang="en-US" altLang="zh-CN" sz="1400" dirty="0">
                <a:latin typeface="微软雅黑" panose="020B0503020204020204" pitchFamily="34" charset="-122"/>
                <a:ea typeface="微软雅黑" panose="020B0503020204020204" pitchFamily="34" charset="-122"/>
              </a:rPr>
              <a:t>500</a:t>
            </a:r>
            <a:r>
              <a:rPr lang="zh-CN" altLang="en-US" sz="1400" dirty="0">
                <a:latin typeface="微软雅黑" panose="020B0503020204020204" pitchFamily="34" charset="-122"/>
                <a:ea typeface="微软雅黑" panose="020B0503020204020204" pitchFamily="34" charset="-122"/>
              </a:rPr>
              <a:t>万元。</a:t>
            </a:r>
            <a:endParaRPr lang="zh-CN" altLang="en-US" sz="1400" dirty="0">
              <a:latin typeface="微软雅黑" panose="020B0503020204020204" pitchFamily="34" charset="-122"/>
              <a:ea typeface="微软雅黑" panose="020B0503020204020204" pitchFamily="34" charset="-122"/>
            </a:endParaRPr>
          </a:p>
        </p:txBody>
      </p:sp>
      <p:sp>
        <p:nvSpPr>
          <p:cNvPr id="5" name="TextBox 13"/>
          <p:cNvSpPr txBox="1"/>
          <p:nvPr/>
        </p:nvSpPr>
        <p:spPr>
          <a:xfrm>
            <a:off x="4571206" y="2643757"/>
            <a:ext cx="3168650" cy="1361911"/>
          </a:xfrm>
          <a:prstGeom prst="rect">
            <a:avLst/>
          </a:prstGeom>
          <a:solidFill>
            <a:schemeClr val="lt1"/>
          </a:solidFill>
          <a:ln w="25400" cap="flat" cmpd="sng">
            <a:solidFill>
              <a:srgbClr val="C00000"/>
            </a:solidFill>
            <a:prstDash val="solid"/>
            <a:miter/>
            <a:headEnd type="none" w="med" len="med"/>
            <a:tailEnd type="none" w="med" len="med"/>
          </a:ln>
        </p:spPr>
        <p:txBody>
          <a:bodyPr lIns="68580" tIns="34290" rIns="68580" bIns="34290">
            <a:spAutoFit/>
          </a:bodyPr>
          <a:lstStyle/>
          <a:p>
            <a:pPr algn="just">
              <a:lnSpc>
                <a:spcPct val="200000"/>
              </a:lnSpc>
              <a:buFontTx/>
              <a:buNone/>
              <a:defRPr/>
            </a:pPr>
            <a:r>
              <a:rPr lang="zh-CN" altLang="en-US" sz="1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事故暴露出的突出问题</a:t>
            </a:r>
            <a:endParaRPr lang="en-US" altLang="zh-CN" sz="1200" dirty="0">
              <a:solidFill>
                <a:srgbClr val="C00000"/>
              </a:solidFill>
              <a:latin typeface="微软雅黑" panose="020B0503020204020204" pitchFamily="34" charset="-122"/>
              <a:ea typeface="微软雅黑" panose="020B0503020204020204" pitchFamily="34" charset="-122"/>
            </a:endParaRPr>
          </a:p>
          <a:p>
            <a:pPr marL="179705" eaLnBrk="0" hangingPunct="0">
              <a:lnSpc>
                <a:spcPct val="200000"/>
              </a:lnSpc>
              <a:buClr>
                <a:srgbClr val="CC0000"/>
              </a:buClr>
              <a:buFont typeface="Wingdings" panose="05000000000000000000" pitchFamily="2" charset="2"/>
              <a:buChar char="Ø"/>
              <a:defRPr/>
            </a:pPr>
            <a:r>
              <a:rPr lang="zh-CN" altLang="en-US" sz="1400" dirty="0">
                <a:solidFill>
                  <a:srgbClr val="C00000"/>
                </a:solidFill>
                <a:latin typeface="微软雅黑" panose="020B0503020204020204" pitchFamily="34" charset="-122"/>
                <a:ea typeface="微软雅黑" panose="020B0503020204020204" pitchFamily="34" charset="-122"/>
              </a:rPr>
              <a:t>未经审批</a:t>
            </a:r>
            <a:r>
              <a:rPr lang="zh-CN" altLang="en-US" sz="1400" dirty="0">
                <a:latin typeface="微软雅黑" panose="020B0503020204020204" pitchFamily="34" charset="-122"/>
                <a:ea typeface="微软雅黑" panose="020B0503020204020204" pitchFamily="34" charset="-122"/>
              </a:rPr>
              <a:t>，作业人员</a:t>
            </a:r>
            <a:r>
              <a:rPr lang="zh-CN" altLang="en-US" sz="1400" dirty="0">
                <a:solidFill>
                  <a:srgbClr val="C00000"/>
                </a:solidFill>
                <a:latin typeface="微软雅黑" panose="020B0503020204020204" pitchFamily="34" charset="-122"/>
                <a:ea typeface="微软雅黑" panose="020B0503020204020204" pitchFamily="34" charset="-122"/>
                <a:sym typeface="+mn-ea"/>
              </a:rPr>
              <a:t>擅自进入</a:t>
            </a:r>
            <a:r>
              <a:rPr lang="zh-CN" altLang="en-US" sz="1400" dirty="0">
                <a:latin typeface="微软雅黑" panose="020B0503020204020204" pitchFamily="34" charset="-122"/>
                <a:ea typeface="微软雅黑" panose="020B0503020204020204" pitchFamily="34" charset="-122"/>
                <a:sym typeface="+mn-ea"/>
              </a:rPr>
              <a:t>白水收集沉淀池进行清洗作业。</a:t>
            </a:r>
            <a:endParaRPr lang="en-US" altLang="zh-CN" sz="1400" dirty="0">
              <a:latin typeface="微软雅黑" panose="020B0503020204020204" pitchFamily="34" charset="-122"/>
              <a:ea typeface="微软雅黑" panose="020B0503020204020204" pitchFamily="34" charset="-122"/>
            </a:endParaRPr>
          </a:p>
        </p:txBody>
      </p:sp>
      <p:sp>
        <p:nvSpPr>
          <p:cNvPr id="81926" name="TextBox 14"/>
          <p:cNvSpPr txBox="1">
            <a:spLocks noChangeArrowheads="1"/>
          </p:cNvSpPr>
          <p:nvPr/>
        </p:nvSpPr>
        <p:spPr bwMode="auto">
          <a:xfrm>
            <a:off x="1691680" y="4155926"/>
            <a:ext cx="1981200" cy="276225"/>
          </a:xfrm>
          <a:prstGeom prst="rect">
            <a:avLst/>
          </a:prstGeom>
          <a:noFill/>
          <a:ln w="9525">
            <a:noFill/>
            <a:miter lim="800000"/>
          </a:ln>
        </p:spPr>
        <p:txBody>
          <a:bodyPr/>
          <a:lstStyle/>
          <a:p>
            <a:pPr algn="ctr" eaLnBrk="0" hangingPunct="0"/>
            <a:r>
              <a:rPr lang="zh-CN" altLang="en-US" sz="1200" dirty="0">
                <a:solidFill>
                  <a:srgbClr val="000000"/>
                </a:solidFill>
                <a:latin typeface="微软雅黑" panose="020B0503020204020204" pitchFamily="34" charset="-122"/>
                <a:ea typeface="微软雅黑" panose="020B0503020204020204" pitchFamily="34" charset="-122"/>
              </a:rPr>
              <a:t>涉事白水收集沉淀池</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81927"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有限空间作业审批</a:t>
            </a:r>
            <a:endParaRPr lang="zh-CN" altLang="zh-CN" sz="2400" b="1">
              <a:solidFill>
                <a:schemeClr val="bg1"/>
              </a:solidFill>
              <a:latin typeface="微软雅黑" panose="020B0503020204020204" pitchFamily="34" charset="-122"/>
              <a:ea typeface="微软雅黑" panose="020B0503020204020204" pitchFamily="34" charset="-122"/>
              <a:sym typeface="+mn-ea"/>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1929" name="文本框 9"/>
          <p:cNvSpPr txBox="1">
            <a:spLocks noChangeArrowheads="1"/>
          </p:cNvSpPr>
          <p:nvPr/>
        </p:nvSpPr>
        <p:spPr bwMode="auto">
          <a:xfrm>
            <a:off x="642938" y="288925"/>
            <a:ext cx="2762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6</a:t>
            </a:r>
            <a:endParaRPr lang="en-US" altLang="zh-CN" sz="1600">
              <a:solidFill>
                <a:srgbClr val="FFFFFF"/>
              </a:solidFill>
              <a:latin typeface="Impact" panose="020B0806030902050204" pitchFamily="34" charset="0"/>
              <a:ea typeface="微软雅黑" panose="020B0503020204020204" pitchFamily="34" charset="-122"/>
            </a:endParaRPr>
          </a:p>
        </p:txBody>
      </p:sp>
      <p:pic>
        <p:nvPicPr>
          <p:cNvPr id="81931" name="Picture 11"/>
          <p:cNvPicPr>
            <a:picLocks noChangeAspect="1" noChangeArrowheads="1"/>
          </p:cNvPicPr>
          <p:nvPr/>
        </p:nvPicPr>
        <p:blipFill>
          <a:blip r:embed="rId1" cstate="print"/>
          <a:srcRect r="2944"/>
          <a:stretch>
            <a:fillRect/>
          </a:stretch>
        </p:blipFill>
        <p:spPr bwMode="auto">
          <a:xfrm>
            <a:off x="1547664" y="2532625"/>
            <a:ext cx="2448272"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3"/>
          <p:cNvSpPr/>
          <p:nvPr>
            <p:custDataLst>
              <p:tags r:id="rId1"/>
            </p:custDataLst>
          </p:nvPr>
        </p:nvSpPr>
        <p:spPr>
          <a:xfrm>
            <a:off x="520700" y="1708150"/>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查阅资料</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矩形: 圆角 27"/>
          <p:cNvSpPr/>
          <p:nvPr>
            <p:custDataLst>
              <p:tags r:id="rId2"/>
            </p:custDataLst>
          </p:nvPr>
        </p:nvSpPr>
        <p:spPr>
          <a:xfrm>
            <a:off x="1979613" y="1276350"/>
            <a:ext cx="6402387" cy="1223963"/>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82947" name="文本框 19"/>
          <p:cNvSpPr txBox="1">
            <a:spLocks noChangeArrowheads="1"/>
          </p:cNvSpPr>
          <p:nvPr>
            <p:custDataLst>
              <p:tags r:id="rId3"/>
            </p:custDataLst>
          </p:nvPr>
        </p:nvSpPr>
        <p:spPr bwMode="auto">
          <a:xfrm>
            <a:off x="2068513" y="1350963"/>
            <a:ext cx="6103937" cy="1062037"/>
          </a:xfrm>
          <a:prstGeom prst="rect">
            <a:avLst/>
          </a:prstGeom>
          <a:noFill/>
          <a:ln w="9525">
            <a:noFill/>
            <a:miter lim="800000"/>
          </a:ln>
        </p:spPr>
        <p:txBody>
          <a:bodyPr>
            <a:spAutoFit/>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查阅作业审批表，核查作业审批人、审批流程是否符合作业审批制度要求。</a:t>
            </a:r>
            <a:endParaRPr lang="zh-CN" altLang="en-US" sz="1400">
              <a:latin typeface="微软雅黑" panose="020B0503020204020204" pitchFamily="34" charset="-122"/>
              <a:ea typeface="微软雅黑" panose="020B0503020204020204" pitchFamily="34" charset="-122"/>
              <a:sym typeface="+mn-ea"/>
            </a:endParaRPr>
          </a:p>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作业审批表是否明确监护人等相关人员，有限空间危险因素辨识是否准确，风险管控措施是否符合实际。</a:t>
            </a:r>
            <a:endParaRPr lang="zh-CN" altLang="en-US" sz="1400">
              <a:latin typeface="微软雅黑" panose="020B0503020204020204" pitchFamily="34" charset="-122"/>
              <a:ea typeface="微软雅黑" panose="020B0503020204020204" pitchFamily="34" charset="-122"/>
              <a:sym typeface="+mn-ea"/>
            </a:endParaRPr>
          </a:p>
        </p:txBody>
      </p:sp>
      <p:sp>
        <p:nvSpPr>
          <p:cNvPr id="28" name="等腰三角形 27"/>
          <p:cNvSpPr/>
          <p:nvPr>
            <p:custDataLst>
              <p:tags r:id="rId4"/>
            </p:custDataLst>
          </p:nvPr>
        </p:nvSpPr>
        <p:spPr>
          <a:xfrm rot="16200000">
            <a:off x="1819275" y="1814513"/>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82949" name="文本框 2"/>
          <p:cNvSpPr txBox="1">
            <a:spLocks noChangeArrowheads="1"/>
          </p:cNvSpPr>
          <p:nvPr/>
        </p:nvSpPr>
        <p:spPr bwMode="auto">
          <a:xfrm>
            <a:off x="236538" y="901700"/>
            <a:ext cx="3535362" cy="374650"/>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方式方法</a:t>
            </a:r>
            <a:endParaRPr lang="en-US" altLang="zh-CN">
              <a:solidFill>
                <a:srgbClr val="000000"/>
              </a:solidFill>
              <a:latin typeface="微软雅黑" panose="020B0503020204020204" pitchFamily="34" charset="-122"/>
              <a:ea typeface="微软雅黑" panose="020B0503020204020204" pitchFamily="34" charset="-122"/>
            </a:endParaRPr>
          </a:p>
        </p:txBody>
      </p:sp>
      <p:pic>
        <p:nvPicPr>
          <p:cNvPr id="31" name="图片 30"/>
          <p:cNvPicPr>
            <a:picLocks noChangeAspect="1" noChangeArrowheads="1"/>
          </p:cNvPicPr>
          <p:nvPr/>
        </p:nvPicPr>
        <p:blipFill>
          <a:blip r:embed="rId5" cstate="print"/>
          <a:srcRect l="9721" t="73846" r="60422" b="16229"/>
          <a:stretch>
            <a:fillRect/>
          </a:stretch>
        </p:blipFill>
        <p:spPr bwMode="auto">
          <a:xfrm>
            <a:off x="4148931" y="3198064"/>
            <a:ext cx="2089150" cy="1157287"/>
          </a:xfrm>
          <a:prstGeom prst="rect">
            <a:avLst/>
          </a:prstGeom>
          <a:noFill/>
          <a:ln w="9525">
            <a:noFill/>
            <a:miter lim="800000"/>
            <a:headEnd/>
            <a:tailEnd/>
          </a:ln>
        </p:spPr>
      </p:pic>
      <p:pic>
        <p:nvPicPr>
          <p:cNvPr id="32" name="Picture 11"/>
          <p:cNvPicPr>
            <a:picLocks noChangeAspect="1" noChangeArrowheads="1"/>
          </p:cNvPicPr>
          <p:nvPr/>
        </p:nvPicPr>
        <p:blipFill>
          <a:blip r:embed="rId6" cstate="print"/>
          <a:srcRect/>
          <a:stretch>
            <a:fillRect/>
          </a:stretch>
        </p:blipFill>
        <p:spPr bwMode="auto">
          <a:xfrm>
            <a:off x="6516216" y="3198063"/>
            <a:ext cx="1931987" cy="1157287"/>
          </a:xfrm>
          <a:prstGeom prst="rect">
            <a:avLst/>
          </a:prstGeom>
          <a:noFill/>
          <a:ln w="9525">
            <a:noFill/>
            <a:miter lim="800000"/>
            <a:headEnd/>
            <a:tailEnd/>
          </a:ln>
        </p:spPr>
      </p:pic>
      <p:sp>
        <p:nvSpPr>
          <p:cNvPr id="33" name="椭圆 32"/>
          <p:cNvSpPr/>
          <p:nvPr/>
        </p:nvSpPr>
        <p:spPr>
          <a:xfrm>
            <a:off x="6985000" y="3419475"/>
            <a:ext cx="1277938" cy="301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hangingPunct="0">
              <a:buFontTx/>
              <a:buNone/>
              <a:defRPr/>
            </a:pPr>
            <a:endParaRPr lang="zh-CN" altLang="en-US"/>
          </a:p>
        </p:txBody>
      </p:sp>
      <p:sp>
        <p:nvSpPr>
          <p:cNvPr id="34" name="椭圆 33"/>
          <p:cNvSpPr/>
          <p:nvPr/>
        </p:nvSpPr>
        <p:spPr>
          <a:xfrm>
            <a:off x="4554538" y="3219450"/>
            <a:ext cx="1277937" cy="1063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hangingPunct="0">
              <a:buFontTx/>
              <a:buNone/>
              <a:defRPr/>
            </a:pPr>
            <a:endParaRPr lang="zh-CN" altLang="en-US"/>
          </a:p>
        </p:txBody>
      </p:sp>
      <p:sp>
        <p:nvSpPr>
          <p:cNvPr id="35" name="文本框 16"/>
          <p:cNvSpPr txBox="1">
            <a:spLocks noChangeArrowheads="1"/>
          </p:cNvSpPr>
          <p:nvPr/>
        </p:nvSpPr>
        <p:spPr bwMode="auto">
          <a:xfrm>
            <a:off x="6352674" y="4473249"/>
            <a:ext cx="2479997" cy="253916"/>
          </a:xfrm>
          <a:prstGeom prst="rect">
            <a:avLst/>
          </a:prstGeom>
          <a:noFill/>
          <a:ln w="9525">
            <a:noFill/>
            <a:miter lim="800000"/>
          </a:ln>
        </p:spPr>
        <p:txBody>
          <a:bodyPr wrap="square" lIns="68580" tIns="34290" rIns="68580" bIns="34290">
            <a:spAutoFit/>
          </a:bodyPr>
          <a:lstStyle/>
          <a:p>
            <a:pPr algn="ctr" eaLnBrk="0" hangingPunct="0"/>
            <a:r>
              <a:rPr lang="zh-CN" altLang="en-US" sz="1200" dirty="0">
                <a:solidFill>
                  <a:srgbClr val="C00000"/>
                </a:solidFill>
                <a:latin typeface="微软雅黑" panose="020B0503020204020204" pitchFamily="34" charset="-122"/>
                <a:ea typeface="微软雅黑" panose="020B0503020204020204" pitchFamily="34" charset="-122"/>
              </a:rPr>
              <a:t>蒸煮、吹扫等措施与企业实际不符</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36" name="文本框 17"/>
          <p:cNvSpPr txBox="1">
            <a:spLocks noChangeArrowheads="1"/>
          </p:cNvSpPr>
          <p:nvPr/>
        </p:nvSpPr>
        <p:spPr bwMode="auto">
          <a:xfrm>
            <a:off x="3860799" y="4485526"/>
            <a:ext cx="2519363" cy="253916"/>
          </a:xfrm>
          <a:prstGeom prst="rect">
            <a:avLst/>
          </a:prstGeom>
          <a:noFill/>
          <a:ln w="9525">
            <a:noFill/>
            <a:miter lim="800000"/>
          </a:ln>
        </p:spPr>
        <p:txBody>
          <a:bodyPr wrap="square" lIns="68580" tIns="34290" rIns="68580" bIns="34290">
            <a:spAutoFit/>
          </a:bodyPr>
          <a:lstStyle/>
          <a:p>
            <a:pPr algn="ctr" eaLnBrk="0" hangingPunct="0"/>
            <a:r>
              <a:rPr lang="zh-CN" altLang="en-US" sz="1200" dirty="0">
                <a:solidFill>
                  <a:srgbClr val="C00000"/>
                </a:solidFill>
                <a:latin typeface="微软雅黑" panose="020B0503020204020204" pitchFamily="34" charset="-122"/>
                <a:ea typeface="微软雅黑" panose="020B0503020204020204" pitchFamily="34" charset="-122"/>
              </a:rPr>
              <a:t>与审批制度规定的审批部门不一致</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37" name="文本框 2"/>
          <p:cNvSpPr txBox="1">
            <a:spLocks noChangeArrowheads="1"/>
          </p:cNvSpPr>
          <p:nvPr/>
        </p:nvSpPr>
        <p:spPr bwMode="auto">
          <a:xfrm>
            <a:off x="520700" y="3338513"/>
            <a:ext cx="3403600" cy="1038225"/>
          </a:xfrm>
          <a:prstGeom prst="rect">
            <a:avLst/>
          </a:prstGeom>
          <a:noFill/>
          <a:ln w="25400">
            <a:solidFill>
              <a:srgbClr val="C00000"/>
            </a:solidFill>
            <a:miter lim="800000"/>
          </a:ln>
        </p:spPr>
        <p:txBody>
          <a:bodyPr lIns="68580" tIns="34290" rIns="68580" bIns="34290">
            <a:spAutoFit/>
          </a:bodyPr>
          <a:lstStyle/>
          <a:p>
            <a:pPr marL="179705" algn="just">
              <a:lnSpc>
                <a:spcPct val="150000"/>
              </a:lnSpc>
              <a:buClr>
                <a:srgbClr val="C00000"/>
              </a:buClr>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审批表中审批人与审批制度不一致。</a:t>
            </a:r>
            <a:endParaRPr lang="en-US" altLang="zh-CN" sz="1400" dirty="0">
              <a:latin typeface="微软雅黑" panose="020B0503020204020204" pitchFamily="34" charset="-122"/>
              <a:ea typeface="微软雅黑" panose="020B0503020204020204" pitchFamily="34" charset="-122"/>
            </a:endParaRPr>
          </a:p>
          <a:p>
            <a:pPr marL="179705" algn="just">
              <a:lnSpc>
                <a:spcPct val="150000"/>
              </a:lnSpc>
              <a:buClr>
                <a:srgbClr val="C00000"/>
              </a:buClr>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审批表模板化，审批表中的防护措施与企业实际不符。</a:t>
            </a:r>
            <a:endParaRPr lang="en-US" altLang="zh-CN" sz="1400" dirty="0">
              <a:solidFill>
                <a:srgbClr val="C00000"/>
              </a:solidFill>
              <a:latin typeface="Times New Roman" panose="02020603050405020304" pitchFamily="18" charset="0"/>
              <a:ea typeface="黑体" panose="02010600030101010101" pitchFamily="49" charset="-122"/>
            </a:endParaRPr>
          </a:p>
        </p:txBody>
      </p:sp>
      <p:sp>
        <p:nvSpPr>
          <p:cNvPr id="82957"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有限空间作业审批</a:t>
            </a:r>
            <a:endParaRPr lang="zh-CN" altLang="zh-CN" sz="2400" b="1">
              <a:solidFill>
                <a:schemeClr val="bg1"/>
              </a:solidFill>
              <a:latin typeface="微软雅黑" panose="020B0503020204020204" pitchFamily="34" charset="-122"/>
              <a:ea typeface="微软雅黑" panose="020B0503020204020204" pitchFamily="34" charset="-122"/>
              <a:sym typeface="+mn-ea"/>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2959" name="文本框 9"/>
          <p:cNvSpPr txBox="1">
            <a:spLocks noChangeArrowheads="1"/>
          </p:cNvSpPr>
          <p:nvPr/>
        </p:nvSpPr>
        <p:spPr bwMode="auto">
          <a:xfrm>
            <a:off x="642938" y="288925"/>
            <a:ext cx="2762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6</a:t>
            </a:r>
            <a:endParaRPr lang="en-US" altLang="zh-CN" sz="1600">
              <a:solidFill>
                <a:srgbClr val="FFFFFF"/>
              </a:solidFill>
              <a:latin typeface="Impact" panose="020B0806030902050204" pitchFamily="34" charset="0"/>
              <a:ea typeface="微软雅黑" panose="020B0503020204020204" pitchFamily="34" charset="-122"/>
            </a:endParaRPr>
          </a:p>
        </p:txBody>
      </p:sp>
      <p:sp>
        <p:nvSpPr>
          <p:cNvPr id="2" name="文本框 2"/>
          <p:cNvSpPr txBox="1">
            <a:spLocks noChangeArrowheads="1"/>
          </p:cNvSpPr>
          <p:nvPr/>
        </p:nvSpPr>
        <p:spPr bwMode="auto">
          <a:xfrm>
            <a:off x="236538" y="2808288"/>
            <a:ext cx="3535362" cy="400050"/>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常见问题</a:t>
            </a:r>
            <a:endParaRPr lang="zh-CN" altLang="en-US">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p:bldP spid="36" grpId="0"/>
      <p:bldP spid="37"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76263" y="1447800"/>
            <a:ext cx="4067175" cy="3368675"/>
          </a:xfrm>
          <a:prstGeom prst="rect">
            <a:avLst/>
          </a:prstGeom>
        </p:spPr>
        <p:txBody>
          <a:bodyPr lIns="68580" tIns="34290" rIns="68580" bIns="34290">
            <a:spAutoFit/>
          </a:bodyPr>
          <a:lstStyle/>
          <a:p>
            <a:pPr marL="257175" indent="-257175" eaLnBrk="0" hangingPunct="0">
              <a:lnSpc>
                <a:spcPct val="150000"/>
              </a:lnSpc>
              <a:spcBef>
                <a:spcPts val="0"/>
              </a:spcBef>
              <a:buClr>
                <a:srgbClr val="C00000"/>
              </a:buClr>
              <a:buSzPct val="100000"/>
              <a:buFont typeface="Wingdings" panose="05000000000000000000" pitchFamily="2" charset="2"/>
              <a:buChar char="Ø"/>
              <a:defRPr/>
            </a:pPr>
            <a:r>
              <a:rPr lang="zh-CN" altLang="en-US" sz="1500" dirty="0">
                <a:latin typeface="微软雅黑" panose="020B0503020204020204" pitchFamily="34" charset="-122"/>
                <a:ea typeface="微软雅黑" panose="020B0503020204020204" pitchFamily="34" charset="-122"/>
              </a:rPr>
              <a:t>安全交底</a:t>
            </a:r>
            <a:endParaRPr lang="en-US" altLang="zh-CN" sz="1500" dirty="0">
              <a:latin typeface="微软雅黑" panose="020B0503020204020204" pitchFamily="34" charset="-122"/>
              <a:ea typeface="微软雅黑" panose="020B0503020204020204" pitchFamily="34" charset="-122"/>
            </a:endParaRPr>
          </a:p>
          <a:p>
            <a:pPr indent="323850" eaLnBrk="0" hangingPunct="0">
              <a:lnSpc>
                <a:spcPct val="150000"/>
              </a:lnSpc>
              <a:spcBef>
                <a:spcPts val="0"/>
              </a:spcBef>
              <a:buClr>
                <a:srgbClr val="C00000"/>
              </a:buClr>
              <a:buSzPct val="100000"/>
              <a:buFontTx/>
              <a:buNone/>
              <a:defRPr/>
            </a:pPr>
            <a:r>
              <a:rPr lang="zh-CN" altLang="en-US" sz="1400" dirty="0">
                <a:latin typeface="微软雅黑" panose="020B0503020204020204" pitchFamily="34" charset="-122"/>
                <a:ea typeface="微软雅黑" panose="020B0503020204020204" pitchFamily="34" charset="-122"/>
              </a:rPr>
              <a:t>作业前，监护人员（作业负责人）应对实施作业的全体人员进行安全交底</a:t>
            </a:r>
            <a:r>
              <a:rPr lang="zh-CN" altLang="en-US" sz="1400" dirty="0">
                <a:uFill>
                  <a:solidFill>
                    <a:srgbClr val="C00000"/>
                  </a:solidFill>
                </a:uFill>
                <a:latin typeface="微软雅黑" panose="020B0503020204020204" pitchFamily="34" charset="-122"/>
                <a:ea typeface="微软雅黑" panose="020B0503020204020204" pitchFamily="34" charset="-122"/>
              </a:rPr>
              <a:t>。</a:t>
            </a:r>
            <a:endParaRPr lang="en-US" altLang="zh-CN" sz="1400" dirty="0">
              <a:uFill>
                <a:solidFill>
                  <a:srgbClr val="C00000"/>
                </a:solidFill>
              </a:uFill>
              <a:latin typeface="微软雅黑" panose="020B0503020204020204" pitchFamily="34" charset="-122"/>
              <a:ea typeface="微软雅黑" panose="020B0503020204020204" pitchFamily="34" charset="-122"/>
            </a:endParaRPr>
          </a:p>
          <a:p>
            <a:pPr marL="257175" indent="-257175" eaLnBrk="0" hangingPunct="0">
              <a:lnSpc>
                <a:spcPct val="150000"/>
              </a:lnSpc>
              <a:spcBef>
                <a:spcPts val="0"/>
              </a:spcBef>
              <a:buClr>
                <a:srgbClr val="C00000"/>
              </a:buClr>
              <a:buSzPct val="100000"/>
              <a:buFont typeface="Wingdings" panose="05000000000000000000" pitchFamily="2" charset="2"/>
              <a:buChar char="Ø"/>
              <a:defRPr/>
            </a:pPr>
            <a:r>
              <a:rPr lang="zh-CN" altLang="en-US" sz="1500" dirty="0">
                <a:latin typeface="微软雅黑" panose="020B0503020204020204" pitchFamily="34" charset="-122"/>
                <a:ea typeface="微软雅黑" panose="020B0503020204020204" pitchFamily="34" charset="-122"/>
              </a:rPr>
              <a:t>安全措施确认</a:t>
            </a:r>
            <a:endParaRPr lang="en-US" altLang="zh-CN" sz="1500" dirty="0">
              <a:latin typeface="微软雅黑" panose="020B0503020204020204" pitchFamily="34" charset="-122"/>
              <a:ea typeface="微软雅黑" panose="020B0503020204020204" pitchFamily="34" charset="-122"/>
            </a:endParaRPr>
          </a:p>
          <a:p>
            <a:pPr indent="323850" eaLnBrk="0" hangingPunct="0">
              <a:lnSpc>
                <a:spcPct val="150000"/>
              </a:lnSpc>
              <a:spcBef>
                <a:spcPts val="0"/>
              </a:spcBef>
              <a:buClr>
                <a:srgbClr val="C00000"/>
              </a:buClr>
              <a:buSzPct val="100000"/>
              <a:buFontTx/>
              <a:buNone/>
              <a:defRPr/>
            </a:pPr>
            <a:r>
              <a:rPr lang="zh-CN" altLang="en-US" sz="1400" dirty="0">
                <a:latin typeface="微软雅黑" panose="020B0503020204020204" pitchFamily="34" charset="-122"/>
                <a:ea typeface="微软雅黑" panose="020B0503020204020204" pitchFamily="34" charset="-122"/>
              </a:rPr>
              <a:t>作业前，监护人员（作业负责人）应对通风、检测等风险管控措施逐项进行确认，全部落实到位后，方可许可作业。</a:t>
            </a:r>
            <a:endParaRPr lang="en-US" altLang="zh-CN" sz="1400" dirty="0">
              <a:latin typeface="微软雅黑" panose="020B0503020204020204" pitchFamily="34" charset="-122"/>
              <a:ea typeface="微软雅黑" panose="020B0503020204020204" pitchFamily="34" charset="-122"/>
            </a:endParaRPr>
          </a:p>
          <a:p>
            <a:pPr marL="257175" indent="-257175" eaLnBrk="0" hangingPunct="0">
              <a:lnSpc>
                <a:spcPct val="150000"/>
              </a:lnSpc>
              <a:spcBef>
                <a:spcPts val="0"/>
              </a:spcBef>
              <a:buClr>
                <a:srgbClr val="C00000"/>
              </a:buClr>
              <a:buSzPct val="100000"/>
              <a:buFont typeface="Wingdings" panose="05000000000000000000" pitchFamily="2" charset="2"/>
              <a:buChar char="Ø"/>
              <a:defRPr/>
            </a:pPr>
            <a:r>
              <a:rPr lang="zh-CN" altLang="en-US" sz="1500" dirty="0">
                <a:latin typeface="微软雅黑" panose="020B0503020204020204" pitchFamily="34" charset="-122"/>
                <a:ea typeface="微软雅黑" panose="020B0503020204020204" pitchFamily="34" charset="-122"/>
              </a:rPr>
              <a:t>全程监护</a:t>
            </a:r>
            <a:endParaRPr lang="zh-CN" altLang="en-US" sz="1500" dirty="0">
              <a:latin typeface="微软雅黑" panose="020B0503020204020204" pitchFamily="34" charset="-122"/>
              <a:ea typeface="微软雅黑" panose="020B0503020204020204" pitchFamily="34" charset="-122"/>
            </a:endParaRPr>
          </a:p>
          <a:p>
            <a:pPr indent="323850" eaLnBrk="0" hangingPunct="0">
              <a:lnSpc>
                <a:spcPct val="150000"/>
              </a:lnSpc>
              <a:spcBef>
                <a:spcPts val="0"/>
              </a:spcBef>
              <a:buClr>
                <a:srgbClr val="C00000"/>
              </a:buClr>
              <a:buSzPct val="100000"/>
              <a:buFontTx/>
              <a:buNone/>
              <a:defRPr/>
            </a:pPr>
            <a:r>
              <a:rPr lang="zh-CN" altLang="en-US" sz="1400" dirty="0">
                <a:latin typeface="微软雅黑" panose="020B0503020204020204" pitchFamily="34" charset="-122"/>
                <a:ea typeface="微软雅黑" panose="020B0503020204020204" pitchFamily="34" charset="-122"/>
              </a:rPr>
              <a:t>监护人员应在有限空间外全程持续监护，持续检测气体浓度并如实记录。</a:t>
            </a:r>
            <a:endParaRPr lang="zh-CN" altLang="en-US" sz="1400" dirty="0">
              <a:latin typeface="微软雅黑" panose="020B0503020204020204" pitchFamily="34" charset="-122"/>
              <a:ea typeface="微软雅黑" panose="020B0503020204020204" pitchFamily="34" charset="-122"/>
            </a:endParaRPr>
          </a:p>
        </p:txBody>
      </p:sp>
      <p:sp>
        <p:nvSpPr>
          <p:cNvPr id="83970" name="TextBox 22"/>
          <p:cNvSpPr txBox="1">
            <a:spLocks noChangeArrowheads="1"/>
          </p:cNvSpPr>
          <p:nvPr/>
        </p:nvSpPr>
        <p:spPr bwMode="auto">
          <a:xfrm>
            <a:off x="422275" y="1017588"/>
            <a:ext cx="8588375" cy="430212"/>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sym typeface="+mn-ea"/>
              </a:rPr>
              <a:t>现场各项安全措施的落实和确认是杜绝违规违章行为的关键措施。</a:t>
            </a:r>
            <a:endParaRPr lang="en-US" altLang="zh-CN" b="1">
              <a:latin typeface="微软雅黑" panose="020B0503020204020204" pitchFamily="34" charset="-122"/>
              <a:ea typeface="微软雅黑" panose="020B0503020204020204" pitchFamily="34" charset="-122"/>
              <a:sym typeface="+mn-ea"/>
            </a:endParaRPr>
          </a:p>
        </p:txBody>
      </p:sp>
      <p:sp>
        <p:nvSpPr>
          <p:cNvPr id="83971"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现场条件确认和全程监护</a:t>
            </a:r>
            <a:endParaRPr lang="zh-CN" altLang="zh-CN" sz="2400" b="1">
              <a:solidFill>
                <a:schemeClr val="bg1"/>
              </a:solidFill>
              <a:latin typeface="微软雅黑" panose="020B0503020204020204" pitchFamily="34" charset="-122"/>
              <a:ea typeface="微软雅黑" panose="020B0503020204020204" pitchFamily="34" charset="-122"/>
              <a:sym typeface="+mn-ea"/>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3973" name="文本框 9"/>
          <p:cNvSpPr txBox="1">
            <a:spLocks noChangeArrowheads="1"/>
          </p:cNvSpPr>
          <p:nvPr/>
        </p:nvSpPr>
        <p:spPr bwMode="auto">
          <a:xfrm>
            <a:off x="661988" y="288925"/>
            <a:ext cx="2381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7</a:t>
            </a:r>
            <a:endParaRPr lang="en-US" altLang="zh-CN" sz="1600">
              <a:solidFill>
                <a:srgbClr val="FFFFFF"/>
              </a:solidFill>
              <a:latin typeface="Impact" panose="020B0806030902050204" pitchFamily="34" charset="0"/>
              <a:ea typeface="微软雅黑" panose="020B0503020204020204" pitchFamily="34" charset="-122"/>
            </a:endParaRPr>
          </a:p>
        </p:txBody>
      </p:sp>
      <p:sp>
        <p:nvSpPr>
          <p:cNvPr id="83974" name="矩形 13"/>
          <p:cNvSpPr>
            <a:spLocks noChangeArrowheads="1"/>
          </p:cNvSpPr>
          <p:nvPr/>
        </p:nvSpPr>
        <p:spPr bwMode="auto">
          <a:xfrm>
            <a:off x="7020272" y="1738933"/>
            <a:ext cx="1523494" cy="253916"/>
          </a:xfrm>
          <a:prstGeom prst="rect">
            <a:avLst/>
          </a:prstGeom>
          <a:noFill/>
          <a:ln w="9525">
            <a:noFill/>
            <a:miter lim="800000"/>
          </a:ln>
        </p:spPr>
        <p:txBody>
          <a:bodyPr wrap="none" lIns="68580" tIns="34290" rIns="68580" bIns="34290">
            <a:spAutoFit/>
          </a:bodyPr>
          <a:lstStyle/>
          <a:p>
            <a:r>
              <a:rPr lang="zh-CN" altLang="en-US" sz="1200" dirty="0">
                <a:latin typeface="微软雅黑" panose="020B0503020204020204" pitchFamily="34" charset="-122"/>
                <a:ea typeface="微软雅黑" panose="020B0503020204020204" pitchFamily="34" charset="-122"/>
              </a:rPr>
              <a:t>气体检测记录表示例</a:t>
            </a:r>
            <a:endParaRPr lang="zh-CN" altLang="en-US" sz="1200" dirty="0">
              <a:latin typeface="微软雅黑" panose="020B0503020204020204" pitchFamily="34" charset="-122"/>
              <a:ea typeface="微软雅黑" panose="020B0503020204020204" pitchFamily="34" charset="-122"/>
            </a:endParaRPr>
          </a:p>
        </p:txBody>
      </p:sp>
      <p:sp>
        <p:nvSpPr>
          <p:cNvPr id="83975" name="矩形 13"/>
          <p:cNvSpPr>
            <a:spLocks noChangeArrowheads="1"/>
          </p:cNvSpPr>
          <p:nvPr/>
        </p:nvSpPr>
        <p:spPr bwMode="auto">
          <a:xfrm>
            <a:off x="5148064" y="1723593"/>
            <a:ext cx="1215717" cy="253916"/>
          </a:xfrm>
          <a:prstGeom prst="rect">
            <a:avLst/>
          </a:prstGeom>
          <a:noFill/>
          <a:ln w="9525">
            <a:noFill/>
            <a:miter lim="800000"/>
          </a:ln>
        </p:spPr>
        <p:txBody>
          <a:bodyPr wrap="none" lIns="68580" tIns="34290" rIns="68580" bIns="34290">
            <a:spAutoFit/>
          </a:bodyPr>
          <a:lstStyle/>
          <a:p>
            <a:r>
              <a:rPr lang="zh-CN" altLang="en-US" sz="1200" dirty="0">
                <a:latin typeface="微软雅黑" panose="020B0503020204020204" pitchFamily="34" charset="-122"/>
                <a:ea typeface="微软雅黑" panose="020B0503020204020204" pitchFamily="34" charset="-122"/>
              </a:rPr>
              <a:t>现场确认表示例</a:t>
            </a:r>
            <a:endParaRPr lang="zh-CN" altLang="en-US" sz="1200" dirty="0">
              <a:latin typeface="微软雅黑" panose="020B0503020204020204" pitchFamily="34" charset="-122"/>
              <a:ea typeface="微软雅黑" panose="020B0503020204020204" pitchFamily="34" charset="-122"/>
            </a:endParaRPr>
          </a:p>
        </p:txBody>
      </p:sp>
      <p:graphicFrame>
        <p:nvGraphicFramePr>
          <p:cNvPr id="83976" name="Object 2" descr="image1"/>
          <p:cNvGraphicFramePr/>
          <p:nvPr/>
        </p:nvGraphicFramePr>
        <p:xfrm>
          <a:off x="4751388" y="2008188"/>
          <a:ext cx="2833687" cy="2808287"/>
        </p:xfrm>
        <a:graphic>
          <a:graphicData uri="http://schemas.openxmlformats.org/presentationml/2006/ole">
            <mc:AlternateContent xmlns:mc="http://schemas.openxmlformats.org/markup-compatibility/2006">
              <mc:Choice xmlns:v="urn:schemas-microsoft-com:vml" Requires="v">
                <p:oleObj spid="_x0000_s1050" name="" r:id="rId1" imgW="4004310" imgH="3560445" progId="Word.Document.12">
                  <p:embed/>
                </p:oleObj>
              </mc:Choice>
              <mc:Fallback>
                <p:oleObj name="" r:id="rId1" imgW="4004310" imgH="3560445" progId="Word.Document.12">
                  <p:embed/>
                  <p:pic>
                    <p:nvPicPr>
                      <p:cNvPr id="0" name="Object 2" descr="image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388" y="2008188"/>
                        <a:ext cx="28336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3977" name="图片 4" descr="image1"/>
          <p:cNvGraphicFramePr/>
          <p:nvPr/>
        </p:nvGraphicFramePr>
        <p:xfrm>
          <a:off x="6156325" y="2008188"/>
          <a:ext cx="3201988" cy="2790825"/>
        </p:xfrm>
        <a:graphic>
          <a:graphicData uri="http://schemas.openxmlformats.org/presentationml/2006/ole">
            <mc:AlternateContent xmlns:mc="http://schemas.openxmlformats.org/markup-compatibility/2006">
              <mc:Choice xmlns:v="urn:schemas-microsoft-com:vml" Requires="v">
                <p:oleObj spid="_x0000_s1051" name="" r:id="rId3" imgW="4784090" imgH="4028440" progId="Word.Document.12">
                  <p:embed/>
                </p:oleObj>
              </mc:Choice>
              <mc:Fallback>
                <p:oleObj name="" r:id="rId3" imgW="4784090" imgH="4028440" progId="Word.Document.12">
                  <p:embed/>
                  <p:pic>
                    <p:nvPicPr>
                      <p:cNvPr id="0" name="图片 4" descr="image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008188"/>
                        <a:ext cx="3201988"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文本框 2"/>
          <p:cNvSpPr txBox="1">
            <a:spLocks noChangeArrowheads="1"/>
          </p:cNvSpPr>
          <p:nvPr/>
        </p:nvSpPr>
        <p:spPr bwMode="auto">
          <a:xfrm>
            <a:off x="252413" y="887413"/>
            <a:ext cx="3536950"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方式方法</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14" name="矩形: 圆角 3"/>
          <p:cNvSpPr/>
          <p:nvPr>
            <p:custDataLst>
              <p:tags r:id="rId1"/>
            </p:custDataLst>
          </p:nvPr>
        </p:nvSpPr>
        <p:spPr>
          <a:xfrm>
            <a:off x="1377950" y="1531938"/>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查阅资料</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矩形: 圆角 18"/>
          <p:cNvSpPr/>
          <p:nvPr>
            <p:custDataLst>
              <p:tags r:id="rId2"/>
            </p:custDataLst>
          </p:nvPr>
        </p:nvSpPr>
        <p:spPr>
          <a:xfrm>
            <a:off x="1381125" y="2689225"/>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沟通交流</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矩形: 圆角 27"/>
          <p:cNvSpPr/>
          <p:nvPr>
            <p:custDataLst>
              <p:tags r:id="rId3"/>
            </p:custDataLst>
          </p:nvPr>
        </p:nvSpPr>
        <p:spPr>
          <a:xfrm>
            <a:off x="2836863" y="1111250"/>
            <a:ext cx="5254625" cy="1152525"/>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84997" name="文本框 19"/>
          <p:cNvSpPr txBox="1">
            <a:spLocks noChangeArrowheads="1"/>
          </p:cNvSpPr>
          <p:nvPr>
            <p:custDataLst>
              <p:tags r:id="rId4"/>
            </p:custDataLst>
          </p:nvPr>
        </p:nvSpPr>
        <p:spPr bwMode="auto">
          <a:xfrm>
            <a:off x="2927350" y="1331913"/>
            <a:ext cx="5067300" cy="1060450"/>
          </a:xfrm>
          <a:prstGeom prst="rect">
            <a:avLst/>
          </a:prstGeom>
          <a:noFill/>
          <a:ln w="9525">
            <a:noFill/>
            <a:miter lim="800000"/>
          </a:ln>
        </p:spPr>
        <p:txBody>
          <a:bodyPr>
            <a:spAutoFit/>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查阅作业审批表等作业记录，核查否对作业人员进行安全交底、是否有气体检测记录，是否对安全防护措施进行了确认。</a:t>
            </a:r>
            <a:endParaRPr lang="zh-CN" altLang="en-US" sz="1400">
              <a:latin typeface="微软雅黑" panose="020B0503020204020204" pitchFamily="34" charset="-122"/>
              <a:ea typeface="微软雅黑" panose="020B0503020204020204" pitchFamily="34" charset="-122"/>
              <a:sym typeface="+mn-ea"/>
            </a:endParaRPr>
          </a:p>
          <a:p>
            <a:pPr algn="just">
              <a:lnSpc>
                <a:spcPct val="150000"/>
              </a:lnSpc>
              <a:buClr>
                <a:srgbClr val="C00000"/>
              </a:buClr>
              <a:buFont typeface="Wingdings" panose="05000000000000000000" pitchFamily="2" charset="2"/>
              <a:buChar char="Ø"/>
            </a:pPr>
            <a:endParaRPr lang="zh-CN" altLang="en-US" sz="1400">
              <a:latin typeface="微软雅黑" panose="020B0503020204020204" pitchFamily="34" charset="-122"/>
              <a:ea typeface="微软雅黑" panose="020B0503020204020204" pitchFamily="34" charset="-122"/>
              <a:sym typeface="+mn-ea"/>
            </a:endParaRPr>
          </a:p>
        </p:txBody>
      </p:sp>
      <p:sp>
        <p:nvSpPr>
          <p:cNvPr id="23" name="矩形: 圆角 28"/>
          <p:cNvSpPr/>
          <p:nvPr>
            <p:custDataLst>
              <p:tags r:id="rId5"/>
            </p:custDataLst>
          </p:nvPr>
        </p:nvSpPr>
        <p:spPr>
          <a:xfrm>
            <a:off x="2836863" y="2355850"/>
            <a:ext cx="5289550" cy="1079500"/>
          </a:xfrm>
          <a:prstGeom prst="roundRect">
            <a:avLst>
              <a:gd name="adj" fmla="val 7631"/>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24" name="等腰三角形 23"/>
          <p:cNvSpPr/>
          <p:nvPr>
            <p:custDataLst>
              <p:tags r:id="rId6"/>
            </p:custDataLst>
          </p:nvPr>
        </p:nvSpPr>
        <p:spPr>
          <a:xfrm rot="16200000">
            <a:off x="2652712" y="1628776"/>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25" name="等腰三角形 24"/>
          <p:cNvSpPr/>
          <p:nvPr>
            <p:custDataLst>
              <p:tags r:id="rId7"/>
            </p:custDataLst>
          </p:nvPr>
        </p:nvSpPr>
        <p:spPr>
          <a:xfrm rot="16200000">
            <a:off x="2686050" y="2803526"/>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85001" name="文本框 21"/>
          <p:cNvSpPr txBox="1">
            <a:spLocks noChangeArrowheads="1"/>
          </p:cNvSpPr>
          <p:nvPr>
            <p:custDataLst>
              <p:tags r:id="rId8"/>
            </p:custDataLst>
          </p:nvPr>
        </p:nvSpPr>
        <p:spPr bwMode="auto">
          <a:xfrm>
            <a:off x="2946400" y="2500313"/>
            <a:ext cx="5041900" cy="855662"/>
          </a:xfrm>
          <a:prstGeom prst="rect">
            <a:avLst/>
          </a:prstGeom>
          <a:noFill/>
          <a:ln w="9525">
            <a:noFill/>
            <a:miter lim="800000"/>
          </a:ln>
        </p:spPr>
        <p:txBody>
          <a:bodyPr/>
          <a:lstStyle/>
          <a:p>
            <a:pPr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与监护人员、作业人员交流，了解作业过程中，是否落实全程监护、通风和气体检测等要求。</a:t>
            </a:r>
            <a:endParaRPr lang="zh-CN" altLang="en-US" sz="1400">
              <a:latin typeface="微软雅黑" panose="020B0503020204020204" pitchFamily="34" charset="-122"/>
              <a:ea typeface="微软雅黑" panose="020B0503020204020204" pitchFamily="34" charset="-122"/>
              <a:sym typeface="+mn-ea"/>
            </a:endParaRPr>
          </a:p>
          <a:p>
            <a:pPr algn="just">
              <a:lnSpc>
                <a:spcPct val="150000"/>
              </a:lnSpc>
              <a:buClr>
                <a:srgbClr val="C00000"/>
              </a:buClr>
              <a:buFont typeface="Wingdings" panose="05000000000000000000" pitchFamily="2" charset="2"/>
              <a:buChar char="Ø"/>
            </a:pPr>
            <a:endParaRPr lang="zh-CN" altLang="en-US" sz="1400">
              <a:latin typeface="微软雅黑" panose="020B0503020204020204" pitchFamily="34" charset="-122"/>
              <a:ea typeface="微软雅黑" panose="020B0503020204020204" pitchFamily="34" charset="-122"/>
              <a:sym typeface="+mn-ea"/>
            </a:endParaRPr>
          </a:p>
        </p:txBody>
      </p:sp>
      <p:sp>
        <p:nvSpPr>
          <p:cNvPr id="27" name="文本框 2"/>
          <p:cNvSpPr txBox="1">
            <a:spLocks noChangeArrowheads="1"/>
          </p:cNvSpPr>
          <p:nvPr/>
        </p:nvSpPr>
        <p:spPr bwMode="auto">
          <a:xfrm>
            <a:off x="827088" y="3798888"/>
            <a:ext cx="3457575" cy="898525"/>
          </a:xfrm>
          <a:prstGeom prst="rect">
            <a:avLst/>
          </a:prstGeom>
          <a:noFill/>
          <a:ln w="25400">
            <a:solidFill>
              <a:srgbClr val="C00000"/>
            </a:solidFill>
            <a:miter lim="800000"/>
          </a:ln>
        </p:spPr>
        <p:txBody>
          <a:bodyPr lIns="68580" tIns="34290" rIns="68580" bIns="34290">
            <a:spAutoFit/>
          </a:bodyPr>
          <a:lstStyle/>
          <a:p>
            <a:pPr marL="179705" algn="just">
              <a:lnSpc>
                <a:spcPct val="1500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作业前，未进行安全交底。</a:t>
            </a:r>
            <a:endParaRPr lang="en-US" altLang="zh-CN" sz="1200" dirty="0">
              <a:latin typeface="微软雅黑" panose="020B0503020204020204" pitchFamily="34" charset="-122"/>
              <a:ea typeface="微软雅黑" panose="020B0503020204020204" pitchFamily="34" charset="-122"/>
            </a:endParaRPr>
          </a:p>
          <a:p>
            <a:pPr marL="179705" algn="just">
              <a:lnSpc>
                <a:spcPct val="1500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主要危害气体未检测。</a:t>
            </a:r>
            <a:endParaRPr lang="en-US" altLang="zh-CN" sz="1200" dirty="0">
              <a:latin typeface="微软雅黑" panose="020B0503020204020204" pitchFamily="34" charset="-122"/>
              <a:ea typeface="微软雅黑" panose="020B0503020204020204" pitchFamily="34" charset="-122"/>
            </a:endParaRPr>
          </a:p>
          <a:p>
            <a:pPr marL="179705" algn="just">
              <a:lnSpc>
                <a:spcPct val="1500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气体</a:t>
            </a:r>
            <a:r>
              <a:rPr lang="zh-CN" altLang="en-US" sz="1200" dirty="0" smtClean="0">
                <a:latin typeface="微软雅黑" panose="020B0503020204020204" pitchFamily="34" charset="-122"/>
                <a:ea typeface="微软雅黑" panose="020B0503020204020204" pitchFamily="34" charset="-122"/>
              </a:rPr>
              <a:t>检测记录</a:t>
            </a:r>
            <a:r>
              <a:rPr lang="zh-CN" altLang="en-US" sz="1200" dirty="0">
                <a:latin typeface="微软雅黑" panose="020B0503020204020204" pitchFamily="34" charset="-122"/>
                <a:ea typeface="微软雅黑" panose="020B0503020204020204" pitchFamily="34" charset="-122"/>
              </a:rPr>
              <a:t>填写不规范。</a:t>
            </a:r>
            <a:endParaRPr lang="zh-CN" altLang="en-US" sz="1200" dirty="0">
              <a:latin typeface="微软雅黑" panose="020B0503020204020204" pitchFamily="34" charset="-122"/>
              <a:ea typeface="微软雅黑" panose="020B0503020204020204" pitchFamily="34" charset="-122"/>
            </a:endParaRPr>
          </a:p>
        </p:txBody>
      </p:sp>
      <p:pic>
        <p:nvPicPr>
          <p:cNvPr id="28" name="图片 6" descr="C:/Users/tian/AppData/Local/Temp/picturecompress_20220310175122/output_1.pngoutput_1"/>
          <p:cNvPicPr>
            <a:picLocks noChangeAspect="1" noChangeArrowheads="1"/>
          </p:cNvPicPr>
          <p:nvPr>
            <p:custDataLst>
              <p:tags r:id="rId9"/>
            </p:custDataLst>
          </p:nvPr>
        </p:nvPicPr>
        <p:blipFill>
          <a:blip r:embed="rId10" cstate="print"/>
          <a:srcRect l="11906" t="24184" r="35645" b="60857"/>
          <a:stretch>
            <a:fillRect/>
          </a:stretch>
        </p:blipFill>
        <p:spPr bwMode="auto">
          <a:xfrm>
            <a:off x="4859338" y="3508375"/>
            <a:ext cx="2952750" cy="1227138"/>
          </a:xfrm>
          <a:prstGeom prst="rect">
            <a:avLst/>
          </a:prstGeom>
          <a:noFill/>
          <a:ln w="9525">
            <a:noFill/>
            <a:miter lim="800000"/>
            <a:headEnd/>
            <a:tailEnd/>
          </a:ln>
        </p:spPr>
      </p:pic>
      <p:sp>
        <p:nvSpPr>
          <p:cNvPr id="29" name="文本框 17"/>
          <p:cNvSpPr txBox="1">
            <a:spLocks noChangeArrowheads="1"/>
          </p:cNvSpPr>
          <p:nvPr/>
        </p:nvSpPr>
        <p:spPr bwMode="auto">
          <a:xfrm>
            <a:off x="5004048" y="4727575"/>
            <a:ext cx="2592140" cy="253916"/>
          </a:xfrm>
          <a:prstGeom prst="rect">
            <a:avLst/>
          </a:prstGeom>
          <a:noFill/>
          <a:ln w="9525">
            <a:noFill/>
            <a:miter lim="800000"/>
          </a:ln>
        </p:spPr>
        <p:txBody>
          <a:bodyPr wrap="square" lIns="68580" tIns="34290" rIns="68580" bIns="34290">
            <a:spAutoFit/>
          </a:bodyPr>
          <a:lstStyle/>
          <a:p>
            <a:pPr algn="ctr" eaLnBrk="0" hangingPunct="0"/>
            <a:r>
              <a:rPr lang="zh-CN" altLang="en-US" sz="1200" dirty="0">
                <a:solidFill>
                  <a:srgbClr val="C00000"/>
                </a:solidFill>
                <a:latin typeface="微软雅黑" panose="020B0503020204020204" pitchFamily="34" charset="-122"/>
                <a:ea typeface="微软雅黑" panose="020B0503020204020204" pitchFamily="34" charset="-122"/>
              </a:rPr>
              <a:t>未检测硫化氢</a:t>
            </a:r>
            <a:r>
              <a:rPr lang="zh-CN" altLang="en-US" sz="1200" dirty="0" smtClean="0">
                <a:solidFill>
                  <a:srgbClr val="C00000"/>
                </a:solidFill>
                <a:latin typeface="微软雅黑" panose="020B0503020204020204" pitchFamily="34" charset="-122"/>
                <a:ea typeface="微软雅黑" panose="020B0503020204020204" pitchFamily="34" charset="-122"/>
              </a:rPr>
              <a:t>、记录</a:t>
            </a:r>
            <a:r>
              <a:rPr lang="zh-CN" altLang="en-US" sz="1200" dirty="0">
                <a:solidFill>
                  <a:srgbClr val="C00000"/>
                </a:solidFill>
                <a:latin typeface="微软雅黑" panose="020B0503020204020204" pitchFamily="34" charset="-122"/>
                <a:ea typeface="微软雅黑" panose="020B0503020204020204" pitchFamily="34" charset="-122"/>
              </a:rPr>
              <a:t>不规范</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85005"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现场条件确认和全程监护</a:t>
            </a:r>
            <a:endParaRPr lang="zh-CN" altLang="zh-CN" sz="2400" b="1">
              <a:solidFill>
                <a:schemeClr val="bg1"/>
              </a:solidFill>
              <a:latin typeface="微软雅黑" panose="020B0503020204020204" pitchFamily="34" charset="-122"/>
              <a:ea typeface="微软雅黑" panose="020B0503020204020204" pitchFamily="34" charset="-122"/>
              <a:sym typeface="+mn-ea"/>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5007" name="文本框 9"/>
          <p:cNvSpPr txBox="1">
            <a:spLocks noChangeArrowheads="1"/>
          </p:cNvSpPr>
          <p:nvPr/>
        </p:nvSpPr>
        <p:spPr bwMode="auto">
          <a:xfrm>
            <a:off x="661988" y="288925"/>
            <a:ext cx="2381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7</a:t>
            </a:r>
            <a:endParaRPr lang="en-US" altLang="zh-CN" sz="1600">
              <a:solidFill>
                <a:srgbClr val="FFFFFF"/>
              </a:solidFill>
              <a:latin typeface="Impact" panose="020B0806030902050204" pitchFamily="34" charset="0"/>
              <a:ea typeface="微软雅黑" panose="020B0503020204020204" pitchFamily="34" charset="-122"/>
            </a:endParaRPr>
          </a:p>
        </p:txBody>
      </p:sp>
      <p:sp>
        <p:nvSpPr>
          <p:cNvPr id="2" name="文本框 2"/>
          <p:cNvSpPr txBox="1">
            <a:spLocks noChangeArrowheads="1"/>
          </p:cNvSpPr>
          <p:nvPr/>
        </p:nvSpPr>
        <p:spPr bwMode="auto">
          <a:xfrm>
            <a:off x="236538" y="3381375"/>
            <a:ext cx="3535362" cy="401638"/>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常见问题</a:t>
            </a:r>
            <a:endParaRPr lang="zh-CN" altLang="en-US">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ox(in)">
                                      <p:cBhvr>
                                        <p:cTn id="15" dur="500"/>
                                        <p:tgtEl>
                                          <p:spTgt spid="28"/>
                                        </p:tgtEl>
                                      </p:cBhvr>
                                    </p:animEffect>
                                  </p:childTnLst>
                                </p:cTn>
                              </p:par>
                            </p:childTnLst>
                          </p:cTn>
                        </p:par>
                        <p:par>
                          <p:cTn id="16" fill="hold">
                            <p:stCondLst>
                              <p:cond delay="500"/>
                            </p:stCondLst>
                            <p:childTnLst>
                              <p:par>
                                <p:cTn id="17" presetID="4"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ox(i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图片 9" descr="暴风截图2019418191811062.jpg"/>
          <p:cNvPicPr>
            <a:picLocks noChangeAspect="1" noChangeArrowheads="1"/>
          </p:cNvPicPr>
          <p:nvPr>
            <p:custDataLst>
              <p:tags r:id="rId1"/>
            </p:custDataLst>
          </p:nvPr>
        </p:nvPicPr>
        <p:blipFill>
          <a:blip r:embed="rId2" cstate="print">
            <a:clrChange>
              <a:clrFrom>
                <a:srgbClr val="54C4C8"/>
              </a:clrFrom>
              <a:clrTo>
                <a:srgbClr val="54C4C8">
                  <a:alpha val="0"/>
                </a:srgbClr>
              </a:clrTo>
            </a:clrChange>
          </a:blip>
          <a:srcRect l="16138" r="38188" b="10802"/>
          <a:stretch>
            <a:fillRect/>
          </a:stretch>
        </p:blipFill>
        <p:spPr bwMode="auto">
          <a:xfrm>
            <a:off x="2536825" y="3362325"/>
            <a:ext cx="1279525" cy="1406525"/>
          </a:xfrm>
          <a:prstGeom prst="rect">
            <a:avLst/>
          </a:prstGeom>
          <a:noFill/>
          <a:ln w="9525">
            <a:noFill/>
            <a:miter lim="800000"/>
            <a:headEnd/>
            <a:tailEnd/>
          </a:ln>
        </p:spPr>
      </p:pic>
      <p:pic>
        <p:nvPicPr>
          <p:cNvPr id="86018" name="图片 14"/>
          <p:cNvPicPr>
            <a:picLocks noChangeAspect="1" noChangeArrowheads="1"/>
          </p:cNvPicPr>
          <p:nvPr/>
        </p:nvPicPr>
        <p:blipFill>
          <a:blip r:embed="rId3" cstate="print"/>
          <a:srcRect l="57936" t="24200" r="31615" b="61920"/>
          <a:stretch>
            <a:fillRect/>
          </a:stretch>
        </p:blipFill>
        <p:spPr bwMode="auto">
          <a:xfrm>
            <a:off x="2455863" y="3852863"/>
            <a:ext cx="638175" cy="531812"/>
          </a:xfrm>
          <a:prstGeom prst="rect">
            <a:avLst/>
          </a:prstGeom>
          <a:noFill/>
          <a:ln w="9525">
            <a:noFill/>
            <a:miter lim="800000"/>
            <a:headEnd/>
            <a:tailEnd/>
          </a:ln>
        </p:spPr>
      </p:pic>
      <p:pic>
        <p:nvPicPr>
          <p:cNvPr id="86019" name="Picture 2"/>
          <p:cNvPicPr>
            <a:picLocks noChangeAspect="1" noChangeArrowheads="1"/>
          </p:cNvPicPr>
          <p:nvPr/>
        </p:nvPicPr>
        <p:blipFill>
          <a:blip r:embed="rId4" cstate="print"/>
          <a:srcRect l="22098" t="20000" r="43750" b="31786"/>
          <a:stretch>
            <a:fillRect/>
          </a:stretch>
        </p:blipFill>
        <p:spPr bwMode="auto">
          <a:xfrm>
            <a:off x="4794250" y="3395663"/>
            <a:ext cx="1597025" cy="1408112"/>
          </a:xfrm>
          <a:prstGeom prst="rect">
            <a:avLst/>
          </a:prstGeom>
          <a:noFill/>
          <a:ln w="9525">
            <a:noFill/>
            <a:miter lim="800000"/>
            <a:headEnd/>
            <a:tailEnd/>
          </a:ln>
        </p:spPr>
      </p:pic>
      <p:pic>
        <p:nvPicPr>
          <p:cNvPr id="86020" name="图片 1"/>
          <p:cNvPicPr>
            <a:picLocks noChangeAspect="1" noChangeArrowheads="1"/>
          </p:cNvPicPr>
          <p:nvPr/>
        </p:nvPicPr>
        <p:blipFill>
          <a:blip r:embed="rId5" cstate="print">
            <a:clrChange>
              <a:clrFrom>
                <a:srgbClr val="47C5D7"/>
              </a:clrFrom>
              <a:clrTo>
                <a:srgbClr val="47C5D7">
                  <a:alpha val="0"/>
                </a:srgbClr>
              </a:clrTo>
            </a:clrChange>
          </a:blip>
          <a:srcRect t="5589"/>
          <a:stretch>
            <a:fillRect/>
          </a:stretch>
        </p:blipFill>
        <p:spPr bwMode="auto">
          <a:xfrm>
            <a:off x="3052763" y="3435350"/>
            <a:ext cx="366712" cy="611188"/>
          </a:xfrm>
          <a:prstGeom prst="rect">
            <a:avLst/>
          </a:prstGeom>
          <a:noFill/>
          <a:ln w="9525">
            <a:noFill/>
            <a:miter lim="800000"/>
            <a:headEnd/>
            <a:tailEnd/>
          </a:ln>
        </p:spPr>
      </p:pic>
      <p:sp>
        <p:nvSpPr>
          <p:cNvPr id="86021" name="矩形 13"/>
          <p:cNvSpPr>
            <a:spLocks noChangeArrowheads="1"/>
          </p:cNvSpPr>
          <p:nvPr/>
        </p:nvSpPr>
        <p:spPr bwMode="auto">
          <a:xfrm>
            <a:off x="749300" y="1497013"/>
            <a:ext cx="7966075" cy="1800225"/>
          </a:xfrm>
          <a:prstGeom prst="rect">
            <a:avLst/>
          </a:prstGeom>
          <a:noFill/>
          <a:ln w="19050">
            <a:noFill/>
            <a:miter lim="800000"/>
          </a:ln>
        </p:spPr>
        <p:txBody>
          <a:bodyPr lIns="68580" tIns="34290" rIns="68580" bIns="34290">
            <a:spAutoFit/>
          </a:bodyPr>
          <a:lstStyle/>
          <a:p>
            <a:pPr marL="257175" indent="-257175" algn="just" eaLnBrk="0" hangingPunct="0">
              <a:lnSpc>
                <a:spcPct val="150000"/>
              </a:lnSpc>
              <a:buClr>
                <a:srgbClr val="C00000"/>
              </a:buClr>
              <a:buFont typeface="Wingdings" panose="05000000000000000000" pitchFamily="2" charset="2"/>
              <a:buChar char="Ø"/>
            </a:pPr>
            <a:r>
              <a:rPr lang="zh-CN" altLang="en-US" sz="1500">
                <a:latin typeface="微软雅黑" panose="020B0503020204020204" pitchFamily="34" charset="-122"/>
                <a:ea typeface="微软雅黑" panose="020B0503020204020204" pitchFamily="34" charset="-122"/>
              </a:rPr>
              <a:t>企业应当配备与作业环境危险有害因素相适应的气体检测报警仪、机械通风设备、呼吸防护用品、安全绳索等安全防护设备和应急救援装备。</a:t>
            </a:r>
            <a:endParaRPr lang="zh-CN" altLang="en-US" sz="150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500">
                <a:latin typeface="微软雅黑" panose="020B0503020204020204" pitchFamily="34" charset="-122"/>
                <a:ea typeface="微软雅黑" panose="020B0503020204020204" pitchFamily="34" charset="-122"/>
              </a:rPr>
              <a:t>安全防护设备和应急救援装备应当能够正常使用，气瓶、气体检测报警仪应当定期检验、检定或校准。</a:t>
            </a:r>
            <a:endParaRPr lang="zh-CN" altLang="en-US" sz="150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500">
                <a:latin typeface="微软雅黑" panose="020B0503020204020204" pitchFamily="34" charset="-122"/>
                <a:ea typeface="微软雅黑" panose="020B0503020204020204" pitchFamily="34" charset="-122"/>
              </a:rPr>
              <a:t>监护人员、作业人员、救援人员应能够正确佩戴和使用安全防护用品和应急救援装备。</a:t>
            </a:r>
            <a:endParaRPr lang="en-US" altLang="zh-CN" sz="1500">
              <a:latin typeface="微软雅黑" panose="020B0503020204020204" pitchFamily="34" charset="-122"/>
              <a:ea typeface="微软雅黑" panose="020B0503020204020204" pitchFamily="34" charset="-122"/>
            </a:endParaRPr>
          </a:p>
        </p:txBody>
      </p:sp>
      <p:sp>
        <p:nvSpPr>
          <p:cNvPr id="86022" name="TextBox 22"/>
          <p:cNvSpPr txBox="1">
            <a:spLocks noChangeArrowheads="1"/>
          </p:cNvSpPr>
          <p:nvPr/>
        </p:nvSpPr>
        <p:spPr bwMode="auto">
          <a:xfrm>
            <a:off x="395288" y="1017588"/>
            <a:ext cx="8586787" cy="430212"/>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sym typeface="+mn-ea"/>
              </a:rPr>
              <a:t>安全防护设备和应急救援装备是保障有限空间作业安全的必要条件。</a:t>
            </a:r>
            <a:endParaRPr lang="en-US" altLang="zh-CN" b="1" dirty="0">
              <a:latin typeface="微软雅黑" panose="020B0503020204020204" pitchFamily="34" charset="-122"/>
              <a:ea typeface="微软雅黑" panose="020B0503020204020204" pitchFamily="34" charset="-122"/>
              <a:sym typeface="+mn-ea"/>
            </a:endParaRPr>
          </a:p>
        </p:txBody>
      </p:sp>
      <p:sp>
        <p:nvSpPr>
          <p:cNvPr id="86023"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6025"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图片 14" descr="20170720164936_623.jpg"/>
          <p:cNvPicPr>
            <a:picLocks noChangeAspect="1" noChangeArrowheads="1"/>
          </p:cNvPicPr>
          <p:nvPr/>
        </p:nvPicPr>
        <p:blipFill>
          <a:blip r:embed="rId1" cstate="print"/>
          <a:srcRect l="13145" r="12781"/>
          <a:stretch>
            <a:fillRect/>
          </a:stretch>
        </p:blipFill>
        <p:spPr bwMode="auto">
          <a:xfrm>
            <a:off x="6877050" y="2535238"/>
            <a:ext cx="1228725" cy="1128712"/>
          </a:xfrm>
          <a:prstGeom prst="rect">
            <a:avLst/>
          </a:prstGeom>
          <a:noFill/>
          <a:ln w="9525">
            <a:noFill/>
            <a:miter lim="800000"/>
            <a:headEnd/>
            <a:tailEnd/>
          </a:ln>
        </p:spPr>
      </p:pic>
      <p:sp>
        <p:nvSpPr>
          <p:cNvPr id="36869" name="矩形 22"/>
          <p:cNvSpPr/>
          <p:nvPr/>
        </p:nvSpPr>
        <p:spPr>
          <a:xfrm>
            <a:off x="468313" y="987425"/>
            <a:ext cx="8207375" cy="992188"/>
          </a:xfrm>
          <a:prstGeom prst="rect">
            <a:avLst/>
          </a:prstGeom>
          <a:noFill/>
          <a:ln w="9525">
            <a:noFill/>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defRPr/>
            </a:pPr>
            <a:r>
              <a:rPr lang="zh-CN" altLang="en-US" dirty="0">
                <a:latin typeface="微软雅黑" panose="020B0503020204020204" pitchFamily="34" charset="-122"/>
                <a:ea typeface="微软雅黑" panose="020B0503020204020204" pitchFamily="34" charset="-122"/>
              </a:rPr>
              <a:t>气体检测设备</a:t>
            </a:r>
            <a:endParaRPr lang="en-US" altLang="zh-CN" dirty="0">
              <a:latin typeface="微软雅黑" panose="020B0503020204020204" pitchFamily="34" charset="-122"/>
              <a:ea typeface="微软雅黑" panose="020B0503020204020204" pitchFamily="34" charset="-122"/>
            </a:endParaRPr>
          </a:p>
          <a:p>
            <a:pPr marL="81280" indent="-720090">
              <a:lnSpc>
                <a:spcPct val="120000"/>
              </a:lnSpc>
              <a:buClr>
                <a:srgbClr val="C00000"/>
              </a:buClr>
              <a:buFontTx/>
              <a:buNone/>
              <a:defRPr/>
            </a:pPr>
            <a:r>
              <a:rPr lang="zh-CN" altLang="en-US" sz="1500" dirty="0">
                <a:latin typeface="华文中宋" panose="02010600040101010101" pitchFamily="2" charset="-122"/>
                <a:ea typeface="华文中宋" panose="02010600040101010101" pitchFamily="2" charset="-122"/>
              </a:rPr>
              <a:t> </a:t>
            </a:r>
            <a:r>
              <a:rPr lang="zh-CN" altLang="en-US" sz="1600" dirty="0">
                <a:latin typeface="微软雅黑" panose="020B0503020204020204" pitchFamily="34" charset="-122"/>
                <a:ea typeface="微软雅黑" panose="020B0503020204020204" pitchFamily="34" charset="-122"/>
              </a:rPr>
              <a:t>便携式气体检测报警仪</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可连续实时监测并显示被测气体浓度，当达到设定报警值时可实时报警。</a:t>
            </a:r>
            <a:endParaRPr lang="en-US" altLang="zh-CN" sz="1600" dirty="0">
              <a:latin typeface="华文中宋" panose="02010600040101010101" pitchFamily="2" charset="-122"/>
              <a:ea typeface="华文中宋" panose="02010600040101010101" pitchFamily="2" charset="-122"/>
            </a:endParaRPr>
          </a:p>
        </p:txBody>
      </p:sp>
      <p:sp>
        <p:nvSpPr>
          <p:cNvPr id="36870" name="文本框 2"/>
          <p:cNvSpPr txBox="1">
            <a:spLocks noChangeArrowheads="1"/>
          </p:cNvSpPr>
          <p:nvPr/>
        </p:nvSpPr>
        <p:spPr bwMode="auto">
          <a:xfrm>
            <a:off x="539750" y="1995488"/>
            <a:ext cx="3960813" cy="393700"/>
          </a:xfrm>
          <a:prstGeom prst="rect">
            <a:avLst/>
          </a:prstGeom>
          <a:noFill/>
          <a:ln w="9525">
            <a:noFill/>
            <a:miter lim="800000"/>
          </a:ln>
        </p:spPr>
        <p:txBody>
          <a:bodyPr lIns="68580" tIns="34290" rIns="68580" bIns="34290">
            <a:spAutoFit/>
          </a:bodyPr>
          <a:lstStyle/>
          <a:p>
            <a:pPr marL="214630" indent="-214630">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rPr>
              <a:t>按传感器数量划分，可分为单一式和复合式。</a:t>
            </a:r>
            <a:endParaRPr lang="zh-CN" altLang="en-US" sz="1400">
              <a:latin typeface="微软雅黑" panose="020B0503020204020204" pitchFamily="34" charset="-122"/>
              <a:ea typeface="微软雅黑" panose="020B0503020204020204" pitchFamily="34" charset="-122"/>
            </a:endParaRPr>
          </a:p>
        </p:txBody>
      </p:sp>
      <p:pic>
        <p:nvPicPr>
          <p:cNvPr id="36871" name="Picture 18" descr="MultiRAEIR"/>
          <p:cNvPicPr>
            <a:picLocks noChangeAspect="1" noChangeArrowheads="1"/>
          </p:cNvPicPr>
          <p:nvPr/>
        </p:nvPicPr>
        <p:blipFill>
          <a:blip r:embed="rId2" cstate="print"/>
          <a:srcRect t="9132" r="2200" b="3885"/>
          <a:stretch>
            <a:fillRect/>
          </a:stretch>
        </p:blipFill>
        <p:spPr bwMode="auto">
          <a:xfrm>
            <a:off x="5291138" y="2690813"/>
            <a:ext cx="1250950" cy="1046162"/>
          </a:xfrm>
          <a:prstGeom prst="rect">
            <a:avLst/>
          </a:prstGeom>
          <a:noFill/>
          <a:ln w="9525">
            <a:noFill/>
            <a:miter lim="800000"/>
            <a:headEnd/>
            <a:tailEnd/>
          </a:ln>
        </p:spPr>
      </p:pic>
      <p:sp>
        <p:nvSpPr>
          <p:cNvPr id="36872" name="Text Box 8"/>
          <p:cNvSpPr txBox="1">
            <a:spLocks noChangeArrowheads="1"/>
          </p:cNvSpPr>
          <p:nvPr/>
        </p:nvSpPr>
        <p:spPr bwMode="auto">
          <a:xfrm>
            <a:off x="1167788" y="3835296"/>
            <a:ext cx="1377949" cy="253916"/>
          </a:xfrm>
          <a:prstGeom prst="rect">
            <a:avLst/>
          </a:prstGeom>
          <a:noFill/>
          <a:ln w="9525">
            <a:noFill/>
            <a:miter lim="800000"/>
          </a:ln>
        </p:spPr>
        <p:txBody>
          <a:bodyPr wrap="square" lIns="68580" tIns="34290" rIns="68580" bIns="34290">
            <a:spAutoFit/>
          </a:bodyPr>
          <a:lstStyle/>
          <a:p>
            <a:pPr>
              <a:spcBef>
                <a:spcPct val="50000"/>
              </a:spcBef>
            </a:pPr>
            <a:r>
              <a:rPr lang="zh-CN" altLang="en-US" sz="1200" dirty="0">
                <a:latin typeface="微软雅黑" panose="020B0503020204020204" pitchFamily="34" charset="-122"/>
                <a:ea typeface="微软雅黑" panose="020B0503020204020204" pitchFamily="34" charset="-122"/>
              </a:rPr>
              <a:t>单一式扩散式</a:t>
            </a:r>
            <a:endParaRPr lang="zh-CN" altLang="en-US" sz="1200" dirty="0">
              <a:latin typeface="微软雅黑" panose="020B0503020204020204" pitchFamily="34" charset="-122"/>
              <a:ea typeface="微软雅黑" panose="020B0503020204020204" pitchFamily="34" charset="-122"/>
            </a:endParaRPr>
          </a:p>
        </p:txBody>
      </p:sp>
      <p:sp>
        <p:nvSpPr>
          <p:cNvPr id="36873" name="Text Box 7"/>
          <p:cNvSpPr txBox="1">
            <a:spLocks noChangeArrowheads="1"/>
          </p:cNvSpPr>
          <p:nvPr/>
        </p:nvSpPr>
        <p:spPr bwMode="auto">
          <a:xfrm>
            <a:off x="5093267" y="3747872"/>
            <a:ext cx="1783783" cy="438582"/>
          </a:xfrm>
          <a:prstGeom prst="rect">
            <a:avLst/>
          </a:prstGeom>
          <a:noFill/>
          <a:ln w="9525">
            <a:noFill/>
            <a:miter lim="800000"/>
          </a:ln>
        </p:spPr>
        <p:txBody>
          <a:bodyPr wrap="square" lIns="68580" tIns="34290" rIns="68580" bIns="34290">
            <a:spAutoFit/>
          </a:bodyPr>
          <a:lstStyle/>
          <a:p>
            <a:pPr algn="ctr">
              <a:spcBef>
                <a:spcPts val="0"/>
              </a:spcBef>
            </a:pPr>
            <a:r>
              <a:rPr lang="zh-CN" altLang="en-US" sz="1200" dirty="0">
                <a:latin typeface="微软雅黑" panose="020B0503020204020204" pitchFamily="34" charset="-122"/>
                <a:ea typeface="微软雅黑" panose="020B0503020204020204" pitchFamily="34" charset="-122"/>
              </a:rPr>
              <a:t>复合式泵吸</a:t>
            </a:r>
            <a:r>
              <a:rPr lang="zh-CN" altLang="en-US" sz="1200" dirty="0" smtClean="0">
                <a:latin typeface="微软雅黑" panose="020B0503020204020204" pitchFamily="34" charset="-122"/>
                <a:ea typeface="微软雅黑" panose="020B0503020204020204" pitchFamily="34" charset="-122"/>
              </a:rPr>
              <a:t>式</a:t>
            </a:r>
            <a:endParaRPr lang="en-US" altLang="zh-CN" sz="1200" dirty="0" smtClean="0">
              <a:latin typeface="微软雅黑" panose="020B0503020204020204" pitchFamily="34" charset="-122"/>
              <a:ea typeface="微软雅黑" panose="020B0503020204020204" pitchFamily="34" charset="-122"/>
            </a:endParaRPr>
          </a:p>
          <a:p>
            <a:pPr algn="ctr">
              <a:spcBef>
                <a:spcPts val="0"/>
              </a:spcBef>
            </a:pP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内置泵）</a:t>
            </a:r>
            <a:endParaRPr lang="en-US" altLang="zh-CN" sz="1200" dirty="0">
              <a:latin typeface="微软雅黑" panose="020B0503020204020204" pitchFamily="34" charset="-122"/>
              <a:ea typeface="微软雅黑" panose="020B0503020204020204" pitchFamily="34" charset="-122"/>
            </a:endParaRPr>
          </a:p>
        </p:txBody>
      </p:sp>
      <p:pic>
        <p:nvPicPr>
          <p:cNvPr id="36874" name="图片 21" descr="0548710958356369.jpg"/>
          <p:cNvPicPr>
            <a:picLocks noChangeAspect="1" noChangeArrowheads="1"/>
          </p:cNvPicPr>
          <p:nvPr/>
        </p:nvPicPr>
        <p:blipFill>
          <a:blip r:embed="rId3" cstate="print"/>
          <a:srcRect r="38879"/>
          <a:stretch>
            <a:fillRect/>
          </a:stretch>
        </p:blipFill>
        <p:spPr bwMode="auto">
          <a:xfrm>
            <a:off x="1331913" y="2643188"/>
            <a:ext cx="642937" cy="1160462"/>
          </a:xfrm>
          <a:prstGeom prst="rect">
            <a:avLst/>
          </a:prstGeom>
          <a:noFill/>
          <a:ln w="9525">
            <a:noFill/>
            <a:miter lim="800000"/>
            <a:headEnd/>
            <a:tailEnd/>
          </a:ln>
        </p:spPr>
      </p:pic>
      <p:pic>
        <p:nvPicPr>
          <p:cNvPr id="36875" name="图片 22"/>
          <p:cNvPicPr>
            <a:picLocks noChangeAspect="1" noChangeArrowheads="1"/>
          </p:cNvPicPr>
          <p:nvPr/>
        </p:nvPicPr>
        <p:blipFill>
          <a:blip r:embed="rId4" cstate="print"/>
          <a:srcRect/>
          <a:stretch>
            <a:fillRect/>
          </a:stretch>
        </p:blipFill>
        <p:spPr bwMode="auto">
          <a:xfrm>
            <a:off x="2627313" y="2673350"/>
            <a:ext cx="666750" cy="1125538"/>
          </a:xfrm>
          <a:prstGeom prst="rect">
            <a:avLst/>
          </a:prstGeom>
          <a:noFill/>
          <a:ln w="9525">
            <a:noFill/>
            <a:miter lim="800000"/>
            <a:headEnd/>
            <a:tailEnd/>
          </a:ln>
        </p:spPr>
      </p:pic>
      <p:sp>
        <p:nvSpPr>
          <p:cNvPr id="36876" name="Text Box 8"/>
          <p:cNvSpPr txBox="1">
            <a:spLocks noChangeArrowheads="1"/>
          </p:cNvSpPr>
          <p:nvPr/>
        </p:nvSpPr>
        <p:spPr bwMode="auto">
          <a:xfrm>
            <a:off x="2398109" y="3835296"/>
            <a:ext cx="1225054" cy="253916"/>
          </a:xfrm>
          <a:prstGeom prst="rect">
            <a:avLst/>
          </a:prstGeom>
          <a:noFill/>
          <a:ln w="9525">
            <a:noFill/>
            <a:miter lim="800000"/>
          </a:ln>
        </p:spPr>
        <p:txBody>
          <a:bodyPr wrap="square" lIns="68580" tIns="34290" rIns="68580" bIns="34290">
            <a:spAutoFit/>
          </a:bodyPr>
          <a:lstStyle/>
          <a:p>
            <a:pPr algn="ctr">
              <a:spcBef>
                <a:spcPct val="50000"/>
              </a:spcBef>
            </a:pPr>
            <a:r>
              <a:rPr lang="zh-CN" altLang="en-US" sz="1200" dirty="0">
                <a:latin typeface="微软雅黑" panose="020B0503020204020204" pitchFamily="34" charset="-122"/>
                <a:ea typeface="微软雅黑" panose="020B0503020204020204" pitchFamily="34" charset="-122"/>
              </a:rPr>
              <a:t>复合式扩散式</a:t>
            </a:r>
            <a:endParaRPr lang="zh-CN" altLang="en-US" sz="1200" dirty="0">
              <a:latin typeface="微软雅黑" panose="020B0503020204020204" pitchFamily="34" charset="-122"/>
              <a:ea typeface="微软雅黑" panose="020B0503020204020204" pitchFamily="34" charset="-122"/>
            </a:endParaRPr>
          </a:p>
        </p:txBody>
      </p:sp>
      <p:sp>
        <p:nvSpPr>
          <p:cNvPr id="36877" name="文本框 8"/>
          <p:cNvSpPr txBox="1"/>
          <p:nvPr/>
        </p:nvSpPr>
        <p:spPr>
          <a:xfrm>
            <a:off x="1260475" y="4300538"/>
            <a:ext cx="6254750" cy="584200"/>
          </a:xfrm>
          <a:prstGeom prst="rect">
            <a:avLst/>
          </a:prstGeom>
        </p:spPr>
        <p:style>
          <a:lnRef idx="2">
            <a:schemeClr val="accent2"/>
          </a:lnRef>
          <a:fillRef idx="1">
            <a:schemeClr val="lt1"/>
          </a:fillRef>
          <a:effectRef idx="0">
            <a:schemeClr val="accent2"/>
          </a:effectRef>
          <a:fontRef idx="minor">
            <a:schemeClr val="dk1"/>
          </a:fontRef>
        </p:style>
        <p:txBody>
          <a:bodyPr lIns="68580" tIns="34290" rIns="68580" bIns="34290">
            <a:spAutoFit/>
          </a:bodyPr>
          <a:lstStyle/>
          <a:p>
            <a:pPr>
              <a:lnSpc>
                <a:spcPct val="120000"/>
              </a:lnSpc>
              <a:spcBef>
                <a:spcPts val="0"/>
              </a:spcBef>
              <a:spcAft>
                <a:spcPts val="0"/>
              </a:spcAft>
              <a:buFont typeface="Wingdings" panose="05000000000000000000" pitchFamily="2" charset="2"/>
              <a:buChar char="Ø"/>
              <a:defRPr/>
            </a:pPr>
            <a:r>
              <a:rPr lang="zh-CN" altLang="en-US" sz="1400" dirty="0">
                <a:solidFill>
                  <a:srgbClr val="C00000"/>
                </a:solidFill>
                <a:latin typeface="微软雅黑" panose="020B0503020204020204" pitchFamily="34" charset="-122"/>
                <a:ea typeface="微软雅黑" panose="020B0503020204020204" pitchFamily="34" charset="-122"/>
              </a:rPr>
              <a:t>应每年至少检定或校准</a:t>
            </a:r>
            <a:r>
              <a:rPr lang="en-US" altLang="zh-CN" sz="1400" dirty="0">
                <a:solidFill>
                  <a:srgbClr val="C00000"/>
                </a:solidFill>
                <a:latin typeface="微软雅黑" panose="020B0503020204020204" pitchFamily="34" charset="-122"/>
                <a:ea typeface="微软雅黑" panose="020B0503020204020204" pitchFamily="34" charset="-122"/>
              </a:rPr>
              <a:t>1 </a:t>
            </a:r>
            <a:r>
              <a:rPr lang="zh-CN" altLang="en-US" sz="1400" dirty="0">
                <a:solidFill>
                  <a:srgbClr val="C00000"/>
                </a:solidFill>
                <a:latin typeface="微软雅黑" panose="020B0503020204020204" pitchFamily="34" charset="-122"/>
                <a:ea typeface="微软雅黑" panose="020B0503020204020204" pitchFamily="34" charset="-122"/>
              </a:rPr>
              <a:t>次，量值准确方可使用。</a:t>
            </a:r>
            <a:endParaRPr lang="en-US" altLang="zh-CN" sz="1400" dirty="0">
              <a:solidFill>
                <a:srgbClr val="C00000"/>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buFont typeface="Wingdings" panose="05000000000000000000" pitchFamily="2" charset="2"/>
              <a:buChar char="Ø"/>
              <a:defRPr/>
            </a:pPr>
            <a:r>
              <a:rPr lang="zh-CN" altLang="en-US" sz="1400" dirty="0">
                <a:solidFill>
                  <a:srgbClr val="C00000"/>
                </a:solidFill>
                <a:latin typeface="微软雅黑" panose="020B0503020204020204" pitchFamily="34" charset="-122"/>
                <a:ea typeface="微软雅黑" panose="020B0503020204020204" pitchFamily="34" charset="-122"/>
              </a:rPr>
              <a:t>如产品说明书标明的检定或校准周期少于</a:t>
            </a:r>
            <a:r>
              <a:rPr lang="en-US" altLang="zh-CN" sz="1400" dirty="0">
                <a:solidFill>
                  <a:srgbClr val="C00000"/>
                </a:solidFill>
                <a:latin typeface="微软雅黑" panose="020B0503020204020204" pitchFamily="34" charset="-122"/>
                <a:ea typeface="微软雅黑" panose="020B0503020204020204" pitchFamily="34" charset="-122"/>
              </a:rPr>
              <a:t>1</a:t>
            </a:r>
            <a:r>
              <a:rPr lang="zh-CN" altLang="en-US" sz="1400" dirty="0">
                <a:solidFill>
                  <a:srgbClr val="C00000"/>
                </a:solidFill>
                <a:latin typeface="微软雅黑" panose="020B0503020204020204" pitchFamily="34" charset="-122"/>
                <a:ea typeface="微软雅黑" panose="020B0503020204020204" pitchFamily="34" charset="-122"/>
              </a:rPr>
              <a:t>年，按其要求执行。</a:t>
            </a:r>
            <a:endParaRPr lang="en-US" altLang="zh-CN" sz="1400" dirty="0">
              <a:solidFill>
                <a:srgbClr val="C00000"/>
              </a:solidFill>
              <a:latin typeface="微软雅黑" panose="020B0503020204020204" pitchFamily="34" charset="-122"/>
              <a:ea typeface="微软雅黑" panose="020B0503020204020204" pitchFamily="34" charset="-122"/>
            </a:endParaRPr>
          </a:p>
        </p:txBody>
      </p:sp>
      <p:sp>
        <p:nvSpPr>
          <p:cNvPr id="22" name="Text Box 7"/>
          <p:cNvSpPr txBox="1">
            <a:spLocks noChangeArrowheads="1"/>
          </p:cNvSpPr>
          <p:nvPr/>
        </p:nvSpPr>
        <p:spPr bwMode="auto">
          <a:xfrm>
            <a:off x="7020272" y="3736975"/>
            <a:ext cx="1085503" cy="438582"/>
          </a:xfrm>
          <a:prstGeom prst="rect">
            <a:avLst/>
          </a:prstGeom>
          <a:noFill/>
          <a:ln w="9525">
            <a:noFill/>
            <a:miter lim="800000"/>
          </a:ln>
        </p:spPr>
        <p:txBody>
          <a:bodyPr wrap="square" lIns="68580" tIns="34290" rIns="68580" bIns="34290">
            <a:spAutoFit/>
          </a:bodyPr>
          <a:lstStyle/>
          <a:p>
            <a:pPr algn="ctr">
              <a:spcBef>
                <a:spcPts val="0"/>
              </a:spcBef>
            </a:pPr>
            <a:r>
              <a:rPr lang="zh-CN" altLang="en-US" sz="1200" dirty="0">
                <a:latin typeface="微软雅黑" panose="020B0503020204020204" pitchFamily="34" charset="-122"/>
                <a:ea typeface="微软雅黑" panose="020B0503020204020204" pitchFamily="34" charset="-122"/>
              </a:rPr>
              <a:t>复合式泵吸式</a:t>
            </a:r>
            <a:endParaRPr lang="en-US" altLang="zh-CN" sz="1200" dirty="0">
              <a:latin typeface="微软雅黑" panose="020B0503020204020204" pitchFamily="34" charset="-122"/>
              <a:ea typeface="微软雅黑" panose="020B0503020204020204" pitchFamily="34" charset="-122"/>
            </a:endParaRPr>
          </a:p>
          <a:p>
            <a:pPr algn="ctr">
              <a:spcBef>
                <a:spcPts val="0"/>
              </a:spcBef>
            </a:pPr>
            <a:r>
              <a:rPr lang="zh-CN" altLang="en-US" sz="1200" dirty="0">
                <a:latin typeface="微软雅黑" panose="020B0503020204020204" pitchFamily="34" charset="-122"/>
                <a:ea typeface="微软雅黑" panose="020B0503020204020204" pitchFamily="34" charset="-122"/>
              </a:rPr>
              <a:t>（外置泵）</a:t>
            </a:r>
            <a:endParaRPr lang="en-US" altLang="zh-CN" sz="1200" dirty="0">
              <a:latin typeface="微软雅黑" panose="020B0503020204020204" pitchFamily="34" charset="-122"/>
              <a:ea typeface="微软雅黑" panose="020B0503020204020204" pitchFamily="34" charset="-122"/>
            </a:endParaRPr>
          </a:p>
        </p:txBody>
      </p:sp>
      <p:sp>
        <p:nvSpPr>
          <p:cNvPr id="20" name="文本框 2"/>
          <p:cNvSpPr txBox="1">
            <a:spLocks noChangeArrowheads="1"/>
          </p:cNvSpPr>
          <p:nvPr/>
        </p:nvSpPr>
        <p:spPr bwMode="auto">
          <a:xfrm>
            <a:off x="4740275" y="1995488"/>
            <a:ext cx="3741738" cy="392112"/>
          </a:xfrm>
          <a:prstGeom prst="rect">
            <a:avLst/>
          </a:prstGeom>
          <a:noFill/>
          <a:ln w="9525">
            <a:noFill/>
            <a:miter lim="800000"/>
          </a:ln>
        </p:spPr>
        <p:txBody>
          <a:bodyPr lIns="68580" tIns="34290" rIns="68580" bIns="34290">
            <a:spAutoFit/>
          </a:bodyPr>
          <a:lstStyle/>
          <a:p>
            <a:pPr marL="214630" indent="-214630">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rPr>
              <a:t>按采样方式划分，可分为扩散式和泵吸式。</a:t>
            </a:r>
            <a:endParaRPr lang="zh-CN" altLang="en-US" sz="1400">
              <a:latin typeface="微软雅黑" panose="020B0503020204020204" pitchFamily="34" charset="-122"/>
              <a:ea typeface="微软雅黑" panose="020B0503020204020204" pitchFamily="34" charset="-122"/>
            </a:endParaRPr>
          </a:p>
        </p:txBody>
      </p:sp>
      <p:sp>
        <p:nvSpPr>
          <p:cNvPr id="87053"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7055"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box(in)">
                                      <p:cBhvr>
                                        <p:cTn id="7" dur="500"/>
                                        <p:tgtEl>
                                          <p:spTgt spid="36870"/>
                                        </p:tgtEl>
                                      </p:cBhvr>
                                    </p:animEffect>
                                  </p:childTnLst>
                                </p:cTn>
                              </p:par>
                              <p:par>
                                <p:cTn id="8" presetID="4" presetClass="entr" presetSubtype="16" fill="hold" nodeType="withEffect">
                                  <p:stCondLst>
                                    <p:cond delay="0"/>
                                  </p:stCondLst>
                                  <p:childTnLst>
                                    <p:set>
                                      <p:cBhvr>
                                        <p:cTn id="9" dur="1" fill="hold">
                                          <p:stCondLst>
                                            <p:cond delay="0"/>
                                          </p:stCondLst>
                                        </p:cTn>
                                        <p:tgtEl>
                                          <p:spTgt spid="36875"/>
                                        </p:tgtEl>
                                        <p:attrNameLst>
                                          <p:attrName>style.visibility</p:attrName>
                                        </p:attrNameLst>
                                      </p:cBhvr>
                                      <p:to>
                                        <p:strVal val="visible"/>
                                      </p:to>
                                    </p:set>
                                    <p:animEffect transition="in" filter="box(in)">
                                      <p:cBhvr>
                                        <p:cTn id="10" dur="500"/>
                                        <p:tgtEl>
                                          <p:spTgt spid="3687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6872"/>
                                        </p:tgtEl>
                                        <p:attrNameLst>
                                          <p:attrName>style.visibility</p:attrName>
                                        </p:attrNameLst>
                                      </p:cBhvr>
                                      <p:to>
                                        <p:strVal val="visible"/>
                                      </p:to>
                                    </p:set>
                                    <p:animEffect transition="in" filter="box(in)">
                                      <p:cBhvr>
                                        <p:cTn id="13" dur="500"/>
                                        <p:tgtEl>
                                          <p:spTgt spid="36872"/>
                                        </p:tgtEl>
                                      </p:cBhvr>
                                    </p:animEffect>
                                  </p:childTnLst>
                                </p:cTn>
                              </p:par>
                              <p:par>
                                <p:cTn id="14" presetID="4" presetClass="entr" presetSubtype="16" fill="hold" nodeType="withEffect">
                                  <p:stCondLst>
                                    <p:cond delay="0"/>
                                  </p:stCondLst>
                                  <p:childTnLst>
                                    <p:set>
                                      <p:cBhvr>
                                        <p:cTn id="15" dur="1" fill="hold">
                                          <p:stCondLst>
                                            <p:cond delay="0"/>
                                          </p:stCondLst>
                                        </p:cTn>
                                        <p:tgtEl>
                                          <p:spTgt spid="36874"/>
                                        </p:tgtEl>
                                        <p:attrNameLst>
                                          <p:attrName>style.visibility</p:attrName>
                                        </p:attrNameLst>
                                      </p:cBhvr>
                                      <p:to>
                                        <p:strVal val="visible"/>
                                      </p:to>
                                    </p:set>
                                    <p:animEffect transition="in" filter="box(in)">
                                      <p:cBhvr>
                                        <p:cTn id="16" dur="500"/>
                                        <p:tgtEl>
                                          <p:spTgt spid="3687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6876"/>
                                        </p:tgtEl>
                                        <p:attrNameLst>
                                          <p:attrName>style.visibility</p:attrName>
                                        </p:attrNameLst>
                                      </p:cBhvr>
                                      <p:to>
                                        <p:strVal val="visible"/>
                                      </p:to>
                                    </p:set>
                                    <p:animEffect transition="in" filter="box(in)">
                                      <p:cBhvr>
                                        <p:cTn id="19" dur="500"/>
                                        <p:tgtEl>
                                          <p:spTgt spid="3687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ox(in)">
                                      <p:cBhvr>
                                        <p:cTn id="24" dur="500"/>
                                        <p:tgtEl>
                                          <p:spTgt spid="20"/>
                                        </p:tgtEl>
                                      </p:cBhvr>
                                    </p:animEffect>
                                  </p:childTnLst>
                                </p:cTn>
                              </p:par>
                              <p:par>
                                <p:cTn id="25" presetID="4" presetClass="entr" presetSubtype="16" fill="hold" nodeType="withEffect">
                                  <p:stCondLst>
                                    <p:cond delay="0"/>
                                  </p:stCondLst>
                                  <p:childTnLst>
                                    <p:set>
                                      <p:cBhvr>
                                        <p:cTn id="26" dur="1" fill="hold">
                                          <p:stCondLst>
                                            <p:cond delay="0"/>
                                          </p:stCondLst>
                                        </p:cTn>
                                        <p:tgtEl>
                                          <p:spTgt spid="36871"/>
                                        </p:tgtEl>
                                        <p:attrNameLst>
                                          <p:attrName>style.visibility</p:attrName>
                                        </p:attrNameLst>
                                      </p:cBhvr>
                                      <p:to>
                                        <p:strVal val="visible"/>
                                      </p:to>
                                    </p:set>
                                    <p:animEffect transition="in" filter="box(in)">
                                      <p:cBhvr>
                                        <p:cTn id="27" dur="500"/>
                                        <p:tgtEl>
                                          <p:spTgt spid="36871"/>
                                        </p:tgtEl>
                                      </p:cBhvr>
                                    </p:animEffect>
                                  </p:childTnLst>
                                </p:cTn>
                              </p:par>
                              <p:par>
                                <p:cTn id="28" presetID="4" presetClass="entr" presetSubtype="16" fill="hold" nodeType="withEffect">
                                  <p:stCondLst>
                                    <p:cond delay="0"/>
                                  </p:stCondLst>
                                  <p:childTnLst>
                                    <p:set>
                                      <p:cBhvr>
                                        <p:cTn id="29" dur="1" fill="hold">
                                          <p:stCondLst>
                                            <p:cond delay="0"/>
                                          </p:stCondLst>
                                        </p:cTn>
                                        <p:tgtEl>
                                          <p:spTgt spid="36868"/>
                                        </p:tgtEl>
                                        <p:attrNameLst>
                                          <p:attrName>style.visibility</p:attrName>
                                        </p:attrNameLst>
                                      </p:cBhvr>
                                      <p:to>
                                        <p:strVal val="visible"/>
                                      </p:to>
                                    </p:set>
                                    <p:animEffect transition="in" filter="box(in)">
                                      <p:cBhvr>
                                        <p:cTn id="30" dur="500"/>
                                        <p:tgtEl>
                                          <p:spTgt spid="36868"/>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ox(in)">
                                      <p:cBhvr>
                                        <p:cTn id="33" dur="500"/>
                                        <p:tgtEl>
                                          <p:spTgt spid="36873"/>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ox(i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36877"/>
                                        </p:tgtEl>
                                        <p:attrNameLst>
                                          <p:attrName>style.visibility</p:attrName>
                                        </p:attrNameLst>
                                      </p:cBhvr>
                                      <p:to>
                                        <p:strVal val="visible"/>
                                      </p:to>
                                    </p:set>
                                    <p:animEffect transition="in" filter="box(in)">
                                      <p:cBhvr>
                                        <p:cTn id="41"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p:bldP spid="36872" grpId="0"/>
      <p:bldP spid="36873" grpId="0"/>
      <p:bldP spid="36876" grpId="0"/>
      <p:bldP spid="36877" grpId="0" bldLvl="0" animBg="1"/>
      <p:bldP spid="22"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8"/>
          <p:cNvSpPr>
            <a:spLocks noChangeArrowheads="1"/>
          </p:cNvSpPr>
          <p:nvPr/>
        </p:nvSpPr>
        <p:spPr bwMode="auto">
          <a:xfrm>
            <a:off x="539750" y="1347788"/>
            <a:ext cx="7920038" cy="808037"/>
          </a:xfrm>
          <a:prstGeom prst="rect">
            <a:avLst/>
          </a:prstGeom>
          <a:noFill/>
          <a:ln w="9525">
            <a:noFill/>
            <a:miter lim="800000"/>
          </a:ln>
        </p:spPr>
        <p:txBody>
          <a:bodyPr lIns="68580" tIns="34290" rIns="68580" bIns="34290">
            <a:spAutoFit/>
          </a:bodyPr>
          <a:lstStyle/>
          <a:p>
            <a:pPr marL="0" lvl="1">
              <a:lnSpc>
                <a:spcPct val="150000"/>
              </a:lnSpc>
              <a:buClr>
                <a:srgbClr val="C00000"/>
              </a:buClr>
            </a:pPr>
            <a:r>
              <a:rPr lang="zh-CN" altLang="en-US" sz="1600">
                <a:latin typeface="微软雅黑" panose="020B0503020204020204" pitchFamily="34" charset="-122"/>
                <a:ea typeface="微软雅黑" panose="020B0503020204020204" pitchFamily="34" charset="-122"/>
              </a:rPr>
              <a:t>机械通风是降低有限空间内危害气体浓度的有效技术手段，应在有限空间作业前和作业过程中进行机械通风。</a:t>
            </a:r>
            <a:endParaRPr lang="en-US" altLang="zh-CN" sz="1600">
              <a:latin typeface="微软雅黑" panose="020B0503020204020204" pitchFamily="34" charset="-122"/>
              <a:ea typeface="微软雅黑" panose="020B0503020204020204" pitchFamily="34" charset="-122"/>
            </a:endParaRPr>
          </a:p>
        </p:txBody>
      </p:sp>
      <p:pic>
        <p:nvPicPr>
          <p:cNvPr id="88066" name="图片 36"/>
          <p:cNvPicPr>
            <a:picLocks noChangeAspect="1" noChangeArrowheads="1"/>
          </p:cNvPicPr>
          <p:nvPr/>
        </p:nvPicPr>
        <p:blipFill>
          <a:blip r:embed="rId1" cstate="print"/>
          <a:srcRect l="6479" r="6047"/>
          <a:stretch>
            <a:fillRect/>
          </a:stretch>
        </p:blipFill>
        <p:spPr bwMode="auto">
          <a:xfrm>
            <a:off x="2290763" y="3363913"/>
            <a:ext cx="1584325" cy="1363662"/>
          </a:xfrm>
          <a:prstGeom prst="rect">
            <a:avLst/>
          </a:prstGeom>
          <a:noFill/>
          <a:ln w="9525">
            <a:noFill/>
            <a:miter lim="800000"/>
            <a:headEnd/>
            <a:tailEnd/>
          </a:ln>
        </p:spPr>
      </p:pic>
      <p:sp>
        <p:nvSpPr>
          <p:cNvPr id="88067" name="矩形 22"/>
          <p:cNvSpPr>
            <a:spLocks noChangeArrowheads="1"/>
          </p:cNvSpPr>
          <p:nvPr/>
        </p:nvSpPr>
        <p:spPr bwMode="auto">
          <a:xfrm>
            <a:off x="395288" y="987425"/>
            <a:ext cx="8208962" cy="369888"/>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latin typeface="微软雅黑" panose="020B0503020204020204" pitchFamily="34" charset="-122"/>
                <a:ea typeface="微软雅黑" panose="020B0503020204020204" pitchFamily="34" charset="-122"/>
              </a:rPr>
              <a:t>机械通风设备</a:t>
            </a:r>
            <a:endParaRPr lang="en-US" altLang="zh-CN">
              <a:latin typeface="微软雅黑" panose="020B0503020204020204" pitchFamily="34" charset="-122"/>
              <a:ea typeface="微软雅黑" panose="020B0503020204020204" pitchFamily="34" charset="-122"/>
            </a:endParaRPr>
          </a:p>
        </p:txBody>
      </p:sp>
      <p:sp>
        <p:nvSpPr>
          <p:cNvPr id="88068" name="TextBox 25"/>
          <p:cNvSpPr txBox="1">
            <a:spLocks noChangeArrowheads="1"/>
          </p:cNvSpPr>
          <p:nvPr/>
        </p:nvSpPr>
        <p:spPr bwMode="auto">
          <a:xfrm>
            <a:off x="752475" y="2139950"/>
            <a:ext cx="7848600" cy="1062038"/>
          </a:xfrm>
          <a:prstGeom prst="rect">
            <a:avLst/>
          </a:prstGeom>
          <a:solidFill>
            <a:schemeClr val="bg1"/>
          </a:solidFill>
          <a:ln w="9525">
            <a:noFill/>
            <a:miter lim="800000"/>
          </a:ln>
        </p:spPr>
        <p:txBody>
          <a:bodyPr>
            <a:spAutoFit/>
          </a:bodyPr>
          <a:lstStyle/>
          <a:p>
            <a:pPr marL="257175" indent="-257175" algn="just" eaLnBrk="0" hangingPunct="0">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rPr>
              <a:t>禁止使用纯氧进行通风。</a:t>
            </a:r>
            <a:endParaRPr lang="en-US" altLang="zh-CN" sz="140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rPr>
              <a:t>易燃易爆环境应使用防爆风机。</a:t>
            </a:r>
            <a:endParaRPr lang="en-US" altLang="zh-CN" sz="140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rPr>
              <a:t>风机应与风管相连，将洁净空气有效送至作业面。</a:t>
            </a:r>
            <a:endParaRPr lang="en-US" altLang="zh-CN" sz="1400">
              <a:latin typeface="微软雅黑" panose="020B0503020204020204" pitchFamily="34" charset="-122"/>
              <a:ea typeface="微软雅黑" panose="020B0503020204020204" pitchFamily="34" charset="-122"/>
            </a:endParaRPr>
          </a:p>
        </p:txBody>
      </p:sp>
      <p:pic>
        <p:nvPicPr>
          <p:cNvPr id="88069" name="Picture 1"/>
          <p:cNvPicPr>
            <a:picLocks noChangeAspect="1" noChangeArrowheads="1"/>
          </p:cNvPicPr>
          <p:nvPr/>
        </p:nvPicPr>
        <p:blipFill>
          <a:blip r:embed="rId2" cstate="print"/>
          <a:srcRect/>
          <a:stretch>
            <a:fillRect/>
          </a:stretch>
        </p:blipFill>
        <p:spPr bwMode="auto">
          <a:xfrm>
            <a:off x="4738688" y="3378200"/>
            <a:ext cx="2160587" cy="1349375"/>
          </a:xfrm>
          <a:prstGeom prst="rect">
            <a:avLst/>
          </a:prstGeom>
          <a:noFill/>
          <a:ln w="9525">
            <a:noFill/>
            <a:miter lim="800000"/>
            <a:headEnd/>
            <a:tailEnd/>
          </a:ln>
        </p:spPr>
      </p:pic>
      <p:sp>
        <p:nvSpPr>
          <p:cNvPr id="88070"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8072"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专家指导服务工作背景</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0723"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
        <p:nvSpPr>
          <p:cNvPr id="30724" name="TextBox 22"/>
          <p:cNvSpPr txBox="1">
            <a:spLocks noChangeArrowheads="1"/>
          </p:cNvSpPr>
          <p:nvPr/>
        </p:nvSpPr>
        <p:spPr bwMode="auto">
          <a:xfrm>
            <a:off x="355600" y="987425"/>
            <a:ext cx="8729663" cy="430213"/>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工贸企业有限空间作业较大事故多发频发，有限空间作业安全生产形势严峻。</a:t>
            </a:r>
            <a:endParaRPr lang="en-US" altLang="zh-CN" b="1" dirty="0">
              <a:latin typeface="微软雅黑" panose="020B0503020204020204" pitchFamily="34" charset="-122"/>
              <a:ea typeface="微软雅黑" panose="020B0503020204020204" pitchFamily="34" charset="-122"/>
            </a:endParaRPr>
          </a:p>
        </p:txBody>
      </p:sp>
      <p:sp>
        <p:nvSpPr>
          <p:cNvPr id="30725" name="TextBox 32"/>
          <p:cNvSpPr txBox="1">
            <a:spLocks noChangeArrowheads="1"/>
          </p:cNvSpPr>
          <p:nvPr/>
        </p:nvSpPr>
        <p:spPr bwMode="auto">
          <a:xfrm>
            <a:off x="739775" y="1484313"/>
            <a:ext cx="6697663" cy="460375"/>
          </a:xfrm>
          <a:prstGeom prst="rect">
            <a:avLst/>
          </a:prstGeom>
          <a:noFill/>
          <a:ln w="9525">
            <a:noFill/>
            <a:miter lim="800000"/>
          </a:ln>
        </p:spPr>
        <p:txBody>
          <a:bodyPr lIns="68580" tIns="34290" rIns="68580" bIns="34290">
            <a:spAutoFit/>
          </a:bodyPr>
          <a:lstStyle/>
          <a:p>
            <a:pPr marL="257175" indent="-257175" algn="just" eaLnBrk="0" hangingPunct="0">
              <a:lnSpc>
                <a:spcPct val="200000"/>
              </a:lnSpc>
              <a:buClr>
                <a:srgbClr val="C00000"/>
              </a:buClr>
              <a:buFont typeface="Wingdings" panose="05000000000000000000" pitchFamily="2" charset="2"/>
              <a:buChar char="Ø"/>
            </a:pPr>
            <a:r>
              <a:rPr lang="en-US" altLang="zh-CN"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2013-2022</a:t>
            </a:r>
            <a:r>
              <a:rPr lang="zh-CN" altLang="en-US"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年，工贸行业共发生有限空间作业较大事故</a:t>
            </a:r>
            <a:r>
              <a:rPr lang="en-US" altLang="zh-CN"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95</a:t>
            </a:r>
            <a:r>
              <a:rPr lang="zh-CN" altLang="en-US"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起、死亡</a:t>
            </a:r>
            <a:r>
              <a:rPr lang="en-US" altLang="zh-CN"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357</a:t>
            </a:r>
            <a:r>
              <a:rPr lang="zh-CN" altLang="en-US"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人。</a:t>
            </a:r>
            <a:endParaRPr lang="en-US" altLang="zh-CN" sz="15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aphicFrame>
        <p:nvGraphicFramePr>
          <p:cNvPr id="11" name="图表 10" descr="7b0a202020202263686172745265734964223a20223230343735313339220a7d0a"/>
          <p:cNvGraphicFramePr/>
          <p:nvPr/>
        </p:nvGraphicFramePr>
        <p:xfrm>
          <a:off x="575310" y="2107565"/>
          <a:ext cx="2305685" cy="241744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 name="图表 11" descr="7b0a202020202263686172745265734964223a20223230343735313339220a7d0a"/>
          <p:cNvGraphicFramePr/>
          <p:nvPr/>
        </p:nvGraphicFramePr>
        <p:xfrm>
          <a:off x="3132093" y="2107879"/>
          <a:ext cx="2476500" cy="24533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图表 14" descr="7b0a202020202263686172745265734964223a20223230343735313339220a7d0a"/>
          <p:cNvGraphicFramePr/>
          <p:nvPr/>
        </p:nvGraphicFramePr>
        <p:xfrm>
          <a:off x="6013429" y="2084704"/>
          <a:ext cx="3071834" cy="24631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文本框 9"/>
          <p:cNvSpPr txBox="1">
            <a:spLocks noChangeArrowheads="1"/>
          </p:cNvSpPr>
          <p:nvPr/>
        </p:nvSpPr>
        <p:spPr bwMode="auto">
          <a:xfrm>
            <a:off x="1677988" y="3576638"/>
            <a:ext cx="266700" cy="376237"/>
          </a:xfrm>
          <a:prstGeom prst="rect">
            <a:avLst/>
          </a:prstGeom>
          <a:noFill/>
          <a:ln w="9525">
            <a:noFill/>
            <a:miter lim="800000"/>
          </a:ln>
        </p:spPr>
        <p:txBody>
          <a:bodyPr lIns="68580" tIns="34290" rIns="68580" bIns="34290" anchor="ctr">
            <a:spAutoFit/>
          </a:bodyPr>
          <a:lstStyle/>
          <a:p>
            <a:pPr algn="ctr"/>
            <a:r>
              <a:rPr lang="en-US" altLang="zh-CN" sz="2000">
                <a:solidFill>
                  <a:srgbClr val="FFFFFF"/>
                </a:solidFill>
                <a:latin typeface="Impact" panose="020B0806030902050204" pitchFamily="34" charset="0"/>
                <a:ea typeface="微软雅黑" panose="020B0503020204020204" pitchFamily="34" charset="-122"/>
              </a:rPr>
              <a:t>4</a:t>
            </a:r>
            <a:endParaRPr lang="zh-CN" altLang="en-US" sz="1600">
              <a:solidFill>
                <a:srgbClr val="FFFFFF"/>
              </a:solidFill>
              <a:latin typeface="Impact" panose="020B0806030902050204" pitchFamily="34" charset="0"/>
              <a:ea typeface="微软雅黑" panose="020B0503020204020204" pitchFamily="34" charset="-122"/>
            </a:endParaRPr>
          </a:p>
        </p:txBody>
      </p:sp>
      <p:sp>
        <p:nvSpPr>
          <p:cNvPr id="37894" name="Rectangle 8"/>
          <p:cNvSpPr/>
          <p:nvPr/>
        </p:nvSpPr>
        <p:spPr>
          <a:xfrm>
            <a:off x="323850" y="1617663"/>
            <a:ext cx="4968875" cy="1962150"/>
          </a:xfrm>
          <a:prstGeom prst="rect">
            <a:avLst/>
          </a:prstGeom>
          <a:noFill/>
          <a:ln w="9525">
            <a:noFill/>
          </a:ln>
        </p:spPr>
        <p:txBody>
          <a:bodyPr lIns="68580" tIns="34290" rIns="68580" bIns="34290">
            <a:spAutoFit/>
          </a:bodyPr>
          <a:lstStyle/>
          <a:p>
            <a:pPr marL="269240" lvl="1">
              <a:lnSpc>
                <a:spcPct val="150000"/>
              </a:lnSpc>
              <a:buClr>
                <a:srgbClr val="C00000"/>
              </a:buClr>
              <a:buFont typeface="Wingdings" panose="05000000000000000000" pitchFamily="2" charset="2"/>
              <a:buChar char="Ø"/>
              <a:defRPr/>
            </a:pPr>
            <a:r>
              <a:rPr lang="zh-CN" altLang="en-US" sz="16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过滤式呼吸防护用品</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如防毒面具、防毒口罩。</a:t>
            </a:r>
            <a:endParaRPr lang="en-US" altLang="zh-CN" sz="1400" dirty="0">
              <a:latin typeface="微软雅黑" panose="020B0503020204020204" pitchFamily="34" charset="-122"/>
              <a:ea typeface="微软雅黑" panose="020B0503020204020204" pitchFamily="34" charset="-122"/>
            </a:endParaRPr>
          </a:p>
          <a:p>
            <a:pPr marL="504190" lvl="1" algn="just" eaLnBrk="0" hangingPunct="0">
              <a:lnSpc>
                <a:spcPct val="150000"/>
              </a:lnSpc>
              <a:buClr>
                <a:srgbClr val="C00000"/>
              </a:buClr>
              <a:buSzPct val="100000"/>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 </a:t>
            </a:r>
            <a:r>
              <a:rPr lang="zh-CN" altLang="en-US" sz="1300" dirty="0">
                <a:latin typeface="微软雅黑" panose="020B0503020204020204" pitchFamily="34" charset="-122"/>
                <a:ea typeface="微软雅黑" panose="020B0503020204020204" pitchFamily="34" charset="-122"/>
              </a:rPr>
              <a:t>在氧含量合格且有毒气体浓度低于立即威胁生命健康浓度（</a:t>
            </a:r>
            <a:r>
              <a:rPr lang="en-US" altLang="zh-CN" sz="1300" dirty="0">
                <a:latin typeface="微软雅黑" panose="020B0503020204020204" pitchFamily="34" charset="-122"/>
                <a:ea typeface="微软雅黑" panose="020B0503020204020204" pitchFamily="34" charset="-122"/>
              </a:rPr>
              <a:t>IDLH</a:t>
            </a:r>
            <a:r>
              <a:rPr lang="zh-CN" altLang="en-US" sz="1300" dirty="0">
                <a:latin typeface="微软雅黑" panose="020B0503020204020204" pitchFamily="34" charset="-122"/>
                <a:ea typeface="微软雅黑" panose="020B0503020204020204" pitchFamily="34" charset="-122"/>
              </a:rPr>
              <a:t>）的情况下，根据有毒气体种类和浓度范围可以进行选择。</a:t>
            </a:r>
            <a:endParaRPr lang="en-US" altLang="zh-CN" sz="1300" dirty="0">
              <a:latin typeface="微软雅黑" panose="020B0503020204020204" pitchFamily="34" charset="-122"/>
              <a:ea typeface="微软雅黑" panose="020B0503020204020204" pitchFamily="34" charset="-122"/>
            </a:endParaRPr>
          </a:p>
          <a:p>
            <a:pPr marL="504190" lvl="1" algn="just" eaLnBrk="0" hangingPunct="0">
              <a:lnSpc>
                <a:spcPct val="150000"/>
              </a:lnSpc>
              <a:buClr>
                <a:srgbClr val="C00000"/>
              </a:buClr>
              <a:buSzPct val="100000"/>
              <a:buFont typeface="Arial" panose="020B0604020202020204" pitchFamily="34" charset="0"/>
              <a:buChar char="•"/>
              <a:defRPr/>
            </a:pPr>
            <a:r>
              <a:rPr lang="zh-CN" altLang="en-US" sz="1300" dirty="0">
                <a:latin typeface="微软雅黑" panose="020B0503020204020204" pitchFamily="34" charset="-122"/>
                <a:ea typeface="微软雅黑" panose="020B0503020204020204" pitchFamily="34" charset="-122"/>
              </a:rPr>
              <a:t> 选用的滤毒盒或滤毒罐应与防护气体相匹配。</a:t>
            </a:r>
            <a:endParaRPr lang="en-US" altLang="zh-CN" sz="1300" dirty="0">
              <a:latin typeface="微软雅黑" panose="020B0503020204020204" pitchFamily="34" charset="-122"/>
              <a:ea typeface="微软雅黑" panose="020B0503020204020204" pitchFamily="34" charset="-122"/>
            </a:endParaRPr>
          </a:p>
          <a:p>
            <a:pPr marL="504190" lvl="1" algn="just" eaLnBrk="0" hangingPunct="0">
              <a:lnSpc>
                <a:spcPct val="150000"/>
              </a:lnSpc>
              <a:buClr>
                <a:srgbClr val="C00000"/>
              </a:buClr>
              <a:buSzPct val="100000"/>
              <a:buFont typeface="Arial" panose="020B0604020202020204" pitchFamily="34" charset="0"/>
              <a:buChar char="•"/>
              <a:defRPr/>
            </a:pPr>
            <a:r>
              <a:rPr lang="zh-CN" altLang="en-US" sz="1300" dirty="0">
                <a:latin typeface="微软雅黑" panose="020B0503020204020204" pitchFamily="34" charset="-122"/>
                <a:ea typeface="微软雅黑" panose="020B0503020204020204" pitchFamily="34" charset="-122"/>
              </a:rPr>
              <a:t> 滤毒盒或滤毒罐容量有限，防护浓度和时间都有限制。 </a:t>
            </a:r>
            <a:endParaRPr lang="en-US" altLang="zh-CN" sz="1300" dirty="0">
              <a:latin typeface="微软雅黑" panose="020B0503020204020204" pitchFamily="34" charset="-122"/>
              <a:ea typeface="微软雅黑" panose="020B0503020204020204" pitchFamily="34" charset="-122"/>
            </a:endParaRPr>
          </a:p>
        </p:txBody>
      </p:sp>
      <p:sp>
        <p:nvSpPr>
          <p:cNvPr id="30731" name="矩形 16"/>
          <p:cNvSpPr>
            <a:spLocks noChangeArrowheads="1"/>
          </p:cNvSpPr>
          <p:nvPr/>
        </p:nvSpPr>
        <p:spPr bwMode="auto">
          <a:xfrm>
            <a:off x="5410200" y="3625850"/>
            <a:ext cx="3508375" cy="1176338"/>
          </a:xfrm>
          <a:prstGeom prst="rect">
            <a:avLst/>
          </a:prstGeom>
          <a:noFill/>
          <a:ln w="25400">
            <a:solidFill>
              <a:srgbClr val="C00000"/>
            </a:solidFill>
            <a:miter lim="800000"/>
          </a:ln>
        </p:spPr>
        <p:txBody>
          <a:bodyPr lIns="68580" tIns="34290" rIns="68580" bIns="34290">
            <a:spAutoFit/>
          </a:bodyPr>
          <a:lstStyle/>
          <a:p>
            <a:pPr>
              <a:lnSpc>
                <a:spcPct val="150000"/>
              </a:lnSpc>
            </a:pPr>
            <a:r>
              <a:rPr lang="zh-CN" altLang="en-US" sz="1600" dirty="0">
                <a:solidFill>
                  <a:srgbClr val="C00000"/>
                </a:solidFill>
                <a:latin typeface="微软雅黑" panose="020B0503020204020204" pitchFamily="34" charset="-122"/>
                <a:ea typeface="微软雅黑" panose="020B0503020204020204" pitchFamily="34" charset="-122"/>
              </a:rPr>
              <a:t>考虑有限</a:t>
            </a:r>
            <a:r>
              <a:rPr lang="zh-CN" altLang="en-US" sz="1600">
                <a:solidFill>
                  <a:srgbClr val="C00000"/>
                </a:solidFill>
                <a:latin typeface="微软雅黑" panose="020B0503020204020204" pitchFamily="34" charset="-122"/>
                <a:ea typeface="微软雅黑" panose="020B0503020204020204" pitchFamily="34" charset="-122"/>
              </a:rPr>
              <a:t>空间</a:t>
            </a:r>
            <a:r>
              <a:rPr lang="zh-CN" altLang="en-US" sz="1600" smtClean="0">
                <a:solidFill>
                  <a:srgbClr val="C00000"/>
                </a:solidFill>
                <a:latin typeface="微软雅黑" panose="020B0503020204020204" pitchFamily="34" charset="-122"/>
                <a:ea typeface="微软雅黑" panose="020B0503020204020204" pitchFamily="34" charset="-122"/>
              </a:rPr>
              <a:t>作业环境</a:t>
            </a:r>
            <a:r>
              <a:rPr lang="zh-CN" altLang="en-US" sz="1600" dirty="0">
                <a:solidFill>
                  <a:srgbClr val="C00000"/>
                </a:solidFill>
                <a:latin typeface="微软雅黑" panose="020B0503020204020204" pitchFamily="34" charset="-122"/>
                <a:ea typeface="微软雅黑" panose="020B0503020204020204" pitchFamily="34" charset="-122"/>
              </a:rPr>
              <a:t>的高风险性和过滤式呼吸防护用品的局限性，不建议使用过滤式呼吸防护用品！</a:t>
            </a:r>
            <a:endParaRPr lang="zh-CN" altLang="en-US" sz="1600" dirty="0"/>
          </a:p>
        </p:txBody>
      </p:sp>
      <p:pic>
        <p:nvPicPr>
          <p:cNvPr id="89092" name="图片 20" descr="半面罩"/>
          <p:cNvPicPr>
            <a:picLocks noChangeAspect="1" noChangeArrowheads="1"/>
          </p:cNvPicPr>
          <p:nvPr/>
        </p:nvPicPr>
        <p:blipFill>
          <a:blip r:embed="rId1" cstate="print">
            <a:clrChange>
              <a:clrFrom>
                <a:srgbClr val="FFFFFF"/>
              </a:clrFrom>
              <a:clrTo>
                <a:srgbClr val="FFFFFF">
                  <a:alpha val="0"/>
                </a:srgbClr>
              </a:clrTo>
            </a:clrChange>
          </a:blip>
          <a:srcRect l="6808" t="5887" r="2376" b="4625"/>
          <a:stretch>
            <a:fillRect/>
          </a:stretch>
        </p:blipFill>
        <p:spPr bwMode="auto">
          <a:xfrm>
            <a:off x="1908175" y="3579813"/>
            <a:ext cx="1568450" cy="1255712"/>
          </a:xfrm>
          <a:prstGeom prst="rect">
            <a:avLst/>
          </a:prstGeom>
          <a:noFill/>
          <a:ln w="9525">
            <a:noFill/>
            <a:miter lim="800000"/>
            <a:headEnd/>
            <a:tailEnd/>
          </a:ln>
        </p:spPr>
      </p:pic>
      <p:graphicFrame>
        <p:nvGraphicFramePr>
          <p:cNvPr id="16" name="内容占位符 3"/>
          <p:cNvGraphicFramePr/>
          <p:nvPr/>
        </p:nvGraphicFramePr>
        <p:xfrm>
          <a:off x="5435600" y="1708150"/>
          <a:ext cx="3482578" cy="1680001"/>
        </p:xfrm>
        <a:graphic>
          <a:graphicData uri="http://schemas.openxmlformats.org/drawingml/2006/table">
            <a:tbl>
              <a:tblPr firstRow="1" bandRow="1"/>
              <a:tblGrid>
                <a:gridCol w="482204"/>
                <a:gridCol w="551687"/>
                <a:gridCol w="2448687"/>
              </a:tblGrid>
              <a:tr h="240003">
                <a:tc>
                  <a:txBody>
                    <a:bodyPr/>
                    <a:lstStyle/>
                    <a:p>
                      <a:pPr algn="ctr"/>
                      <a:r>
                        <a:rPr lang="zh-CN" altLang="en-US" sz="1100" dirty="0">
                          <a:solidFill>
                            <a:srgbClr val="FFFFFF"/>
                          </a:solidFill>
                          <a:latin typeface="微软雅黑" panose="020B0503020204020204" pitchFamily="34" charset="-122"/>
                          <a:ea typeface="微软雅黑" panose="020B0503020204020204" pitchFamily="34" charset="-122"/>
                        </a:rPr>
                        <a:t>类型</a:t>
                      </a:r>
                      <a:endParaRPr lang="zh-CN" altLang="en-US" sz="1100" dirty="0">
                        <a:solidFill>
                          <a:srgbClr val="FFFFFF"/>
                        </a:solidFill>
                        <a:latin typeface="微软雅黑" panose="020B0503020204020204" pitchFamily="34" charset="-122"/>
                        <a:ea typeface="微软雅黑" panose="020B0503020204020204" pitchFamily="34" charset="-122"/>
                      </a:endParaRPr>
                    </a:p>
                  </a:txBody>
                  <a:tcPr marL="68579" marR="68579" marT="34277" marB="34277">
                    <a:lnL w="19050" cap="rnd">
                      <a:solidFill>
                        <a:srgbClr val="03A9F5"/>
                      </a:solidFill>
                      <a:prstDash val="solid"/>
                    </a:lnL>
                    <a:lnR w="3175">
                      <a:solidFill>
                        <a:srgbClr val="FFFFFF"/>
                      </a:solidFill>
                      <a:prstDash val="dot"/>
                    </a:lnR>
                    <a:lnT w="19050" cap="rnd">
                      <a:solidFill>
                        <a:srgbClr val="03A9F5"/>
                      </a:solidFill>
                      <a:prstDash val="solid"/>
                    </a:lnT>
                    <a:lnB w="19050">
                      <a:solidFill>
                        <a:srgbClr val="03A9F5"/>
                      </a:solidFill>
                      <a:prstDash val="solid"/>
                    </a:lnB>
                    <a:solidFill>
                      <a:srgbClr val="03A9F5"/>
                    </a:solidFill>
                  </a:tcPr>
                </a:tc>
                <a:tc>
                  <a:txBody>
                    <a:bodyPr/>
                    <a:lstStyle/>
                    <a:p>
                      <a:pPr algn="ctr"/>
                      <a:r>
                        <a:rPr lang="zh-CN" altLang="en-US" sz="1100" dirty="0">
                          <a:solidFill>
                            <a:srgbClr val="FFFFFF"/>
                          </a:solidFill>
                          <a:latin typeface="微软雅黑" panose="020B0503020204020204" pitchFamily="34" charset="-122"/>
                          <a:ea typeface="微软雅黑" panose="020B0503020204020204" pitchFamily="34" charset="-122"/>
                        </a:rPr>
                        <a:t>颜色</a:t>
                      </a:r>
                      <a:endParaRPr lang="zh-CN" altLang="en-US" sz="1100" dirty="0">
                        <a:solidFill>
                          <a:srgbClr val="FFFFFF"/>
                        </a:solidFill>
                        <a:latin typeface="微软雅黑" panose="020B0503020204020204" pitchFamily="34" charset="-122"/>
                        <a:ea typeface="微软雅黑" panose="020B0503020204020204" pitchFamily="34" charset="-122"/>
                      </a:endParaRPr>
                    </a:p>
                  </a:txBody>
                  <a:tcPr marL="68579" marR="68579" marT="34277" marB="34277">
                    <a:lnL w="3175">
                      <a:solidFill>
                        <a:srgbClr val="FFFFFF"/>
                      </a:solidFill>
                      <a:prstDash val="dot"/>
                    </a:lnL>
                    <a:lnR w="3175">
                      <a:solidFill>
                        <a:srgbClr val="FFFFFF"/>
                      </a:solidFill>
                      <a:prstDash val="dot"/>
                    </a:lnR>
                    <a:lnT w="19050" cap="rnd">
                      <a:solidFill>
                        <a:srgbClr val="03A9F5"/>
                      </a:solidFill>
                      <a:prstDash val="solid"/>
                    </a:lnT>
                    <a:lnB w="19050">
                      <a:solidFill>
                        <a:srgbClr val="03A9F5"/>
                      </a:solidFill>
                      <a:prstDash val="solid"/>
                    </a:lnB>
                    <a:solidFill>
                      <a:srgbClr val="03A9F5"/>
                    </a:solidFill>
                  </a:tcPr>
                </a:tc>
                <a:tc>
                  <a:txBody>
                    <a:bodyPr/>
                    <a:lstStyle/>
                    <a:p>
                      <a:pPr algn="ctr"/>
                      <a:r>
                        <a:rPr lang="zh-CN" altLang="en-US" sz="1100" dirty="0">
                          <a:solidFill>
                            <a:srgbClr val="FFFFFF"/>
                          </a:solidFill>
                          <a:latin typeface="微软雅黑" panose="020B0503020204020204" pitchFamily="34" charset="-122"/>
                          <a:ea typeface="微软雅黑" panose="020B0503020204020204" pitchFamily="34" charset="-122"/>
                        </a:rPr>
                        <a:t>用途</a:t>
                      </a:r>
                      <a:endParaRPr lang="zh-CN" altLang="en-US" sz="1100" dirty="0">
                        <a:solidFill>
                          <a:srgbClr val="FFFFFF"/>
                        </a:solidFill>
                        <a:latin typeface="微软雅黑" panose="020B0503020204020204" pitchFamily="34" charset="-122"/>
                        <a:ea typeface="微软雅黑" panose="020B0503020204020204" pitchFamily="34" charset="-122"/>
                      </a:endParaRPr>
                    </a:p>
                  </a:txBody>
                  <a:tcPr marL="68579" marR="68579" marT="34277" marB="34277">
                    <a:lnL w="3175">
                      <a:solidFill>
                        <a:srgbClr val="FFFFFF"/>
                      </a:solidFill>
                      <a:prstDash val="dot"/>
                    </a:lnL>
                    <a:lnR w="19050" cap="rnd">
                      <a:solidFill>
                        <a:srgbClr val="03A9F5"/>
                      </a:solidFill>
                      <a:prstDash val="solid"/>
                    </a:lnR>
                    <a:lnT w="19050" cap="rnd">
                      <a:solidFill>
                        <a:srgbClr val="03A9F5"/>
                      </a:solidFill>
                      <a:prstDash val="solid"/>
                    </a:lnT>
                    <a:lnB w="19050">
                      <a:solidFill>
                        <a:srgbClr val="03A9F5"/>
                      </a:solidFill>
                      <a:prstDash val="solid"/>
                    </a:lnB>
                    <a:solidFill>
                      <a:srgbClr val="03A9F5"/>
                    </a:solidFill>
                  </a:tcPr>
                </a:tc>
              </a:tr>
              <a:tr h="205713">
                <a:tc>
                  <a:txBody>
                    <a:bodyPr/>
                    <a:lstStyle/>
                    <a:p>
                      <a:pPr algn="ctr"/>
                      <a:r>
                        <a:rPr lang="en-US" altLang="zh-CN" sz="900" dirty="0">
                          <a:solidFill>
                            <a:srgbClr val="404040"/>
                          </a:solidFill>
                          <a:latin typeface="微软雅黑" panose="020B0503020204020204" pitchFamily="34" charset="-122"/>
                          <a:ea typeface="微软雅黑" panose="020B0503020204020204" pitchFamily="34" charset="-122"/>
                        </a:rPr>
                        <a:t>A</a:t>
                      </a:r>
                      <a:r>
                        <a:rPr lang="zh-CN" altLang="en-US" sz="900" dirty="0">
                          <a:solidFill>
                            <a:srgbClr val="404040"/>
                          </a:solidFill>
                          <a:latin typeface="微软雅黑" panose="020B0503020204020204" pitchFamily="34" charset="-122"/>
                          <a:ea typeface="微软雅黑" panose="020B0503020204020204" pitchFamily="34" charset="-122"/>
                        </a:rPr>
                        <a:t>型</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19050" cap="rnd">
                      <a:solidFill>
                        <a:srgbClr val="03A9F5"/>
                      </a:solidFill>
                      <a:prstDash val="solid"/>
                    </a:lnL>
                    <a:lnR w="3175">
                      <a:solidFill>
                        <a:srgbClr val="03A9F5"/>
                      </a:solidFill>
                      <a:prstDash val="dot"/>
                    </a:lnR>
                    <a:lnT w="19050">
                      <a:solidFill>
                        <a:srgbClr val="03A9F5"/>
                      </a:solidFill>
                      <a:prstDash val="solid"/>
                    </a:lnT>
                    <a:lnB w="3175">
                      <a:solidFill>
                        <a:srgbClr val="03A9F5"/>
                      </a:solidFill>
                      <a:prstDash val="dot"/>
                    </a:lnB>
                    <a:solidFill>
                      <a:srgbClr val="F2F2F2"/>
                    </a:solidFill>
                  </a:tcPr>
                </a:tc>
                <a:tc>
                  <a:txBody>
                    <a:bodyPr/>
                    <a:lstStyle/>
                    <a:p>
                      <a:pPr algn="ctr">
                        <a:buClrTx/>
                        <a:buSzTx/>
                        <a:buFontTx/>
                      </a:pPr>
                      <a:r>
                        <a:rPr lang="zh-CN" altLang="en-US" sz="900" dirty="0">
                          <a:solidFill>
                            <a:srgbClr val="404040"/>
                          </a:solidFill>
                          <a:latin typeface="微软雅黑" panose="020B0503020204020204" pitchFamily="34" charset="-122"/>
                          <a:ea typeface="微软雅黑" panose="020B0503020204020204" pitchFamily="34" charset="-122"/>
                        </a:rPr>
                        <a:t>褐</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3175">
                      <a:solidFill>
                        <a:srgbClr val="03A9F5"/>
                      </a:solidFill>
                      <a:prstDash val="dot"/>
                    </a:lnR>
                    <a:lnT w="19050">
                      <a:solidFill>
                        <a:srgbClr val="03A9F5"/>
                      </a:solidFill>
                      <a:prstDash val="solid"/>
                    </a:lnT>
                    <a:lnB w="3175">
                      <a:solidFill>
                        <a:srgbClr val="03A9F5"/>
                      </a:solidFill>
                      <a:prstDash val="dot"/>
                    </a:lnB>
                    <a:solidFill>
                      <a:srgbClr val="F2F2F2"/>
                    </a:solidFill>
                  </a:tcPr>
                </a:tc>
                <a:tc>
                  <a:txBody>
                    <a:bodyPr/>
                    <a:lstStyle/>
                    <a:p>
                      <a:pPr marL="0" marR="0" algn="ctr" defTabSz="914400" rtl="0" eaLnBrk="1" fontAlgn="auto" latinLnBrk="0" hangingPunct="1">
                        <a:lnSpc>
                          <a:spcPct val="100000"/>
                        </a:lnSpc>
                        <a:spcBef>
                          <a:spcPts val="0"/>
                        </a:spcBef>
                        <a:buClrTx/>
                        <a:buSzTx/>
                        <a:buFontTx/>
                        <a:buNone/>
                      </a:pPr>
                      <a:r>
                        <a:rPr lang="zh-CN" altLang="en-US" sz="900" dirty="0">
                          <a:solidFill>
                            <a:srgbClr val="404040"/>
                          </a:solidFill>
                          <a:latin typeface="微软雅黑" panose="020B0503020204020204" pitchFamily="34" charset="-122"/>
                          <a:ea typeface="微软雅黑" panose="020B0503020204020204" pitchFamily="34" charset="-122"/>
                        </a:rPr>
                        <a:t>防护有机气体或蒸气</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19050" cap="rnd">
                      <a:solidFill>
                        <a:srgbClr val="03A9F5"/>
                      </a:solidFill>
                      <a:prstDash val="solid"/>
                    </a:lnR>
                    <a:lnT w="19050">
                      <a:solidFill>
                        <a:srgbClr val="03A9F5"/>
                      </a:solidFill>
                      <a:prstDash val="solid"/>
                    </a:lnT>
                    <a:lnB w="3175">
                      <a:solidFill>
                        <a:srgbClr val="03A9F5"/>
                      </a:solidFill>
                      <a:prstDash val="dot"/>
                    </a:lnB>
                    <a:solidFill>
                      <a:srgbClr val="F2F2F2"/>
                    </a:solidFill>
                  </a:tcPr>
                </a:tc>
              </a:tr>
              <a:tr h="205713">
                <a:tc>
                  <a:txBody>
                    <a:bodyPr/>
                    <a:lstStyle/>
                    <a:p>
                      <a:pPr algn="ctr"/>
                      <a:r>
                        <a:rPr lang="en-US" altLang="zh-CN" sz="900" dirty="0">
                          <a:solidFill>
                            <a:srgbClr val="404040"/>
                          </a:solidFill>
                          <a:latin typeface="微软雅黑" panose="020B0503020204020204" pitchFamily="34" charset="-122"/>
                          <a:ea typeface="微软雅黑" panose="020B0503020204020204" pitchFamily="34" charset="-122"/>
                        </a:rPr>
                        <a:t>B</a:t>
                      </a:r>
                      <a:r>
                        <a:rPr lang="zh-CN" altLang="en-US" sz="900" dirty="0">
                          <a:solidFill>
                            <a:srgbClr val="404040"/>
                          </a:solidFill>
                          <a:latin typeface="微软雅黑" panose="020B0503020204020204" pitchFamily="34" charset="-122"/>
                          <a:ea typeface="微软雅黑" panose="020B0503020204020204" pitchFamily="34" charset="-122"/>
                        </a:rPr>
                        <a:t>型</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solidFill>
                      <a:srgbClr val="FFFFFF"/>
                    </a:solidFill>
                  </a:tcPr>
                </a:tc>
                <a:tc>
                  <a:txBody>
                    <a:bodyPr/>
                    <a:lstStyle/>
                    <a:p>
                      <a:pPr algn="ctr"/>
                      <a:r>
                        <a:rPr lang="zh-CN" altLang="en-US" sz="900" dirty="0">
                          <a:solidFill>
                            <a:srgbClr val="404040"/>
                          </a:solidFill>
                          <a:latin typeface="微软雅黑" panose="020B0503020204020204" pitchFamily="34" charset="-122"/>
                          <a:ea typeface="微软雅黑" panose="020B0503020204020204" pitchFamily="34" charset="-122"/>
                        </a:rPr>
                        <a:t>灰</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3175">
                      <a:solidFill>
                        <a:srgbClr val="03A9F5"/>
                      </a:solidFill>
                      <a:prstDash val="dot"/>
                    </a:lnR>
                    <a:lnT w="3175">
                      <a:solidFill>
                        <a:srgbClr val="03A9F5"/>
                      </a:solidFill>
                      <a:prstDash val="dot"/>
                    </a:lnT>
                    <a:lnB w="3175">
                      <a:solidFill>
                        <a:srgbClr val="03A9F5"/>
                      </a:solidFill>
                      <a:prstDash val="dot"/>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900" dirty="0">
                          <a:solidFill>
                            <a:srgbClr val="404040"/>
                          </a:solidFill>
                          <a:latin typeface="微软雅黑" panose="020B0503020204020204" pitchFamily="34" charset="-122"/>
                          <a:ea typeface="微软雅黑" panose="020B0503020204020204" pitchFamily="34" charset="-122"/>
                        </a:rPr>
                        <a:t>防护无机气体或蒸气</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solidFill>
                      <a:srgbClr val="FFFFFF"/>
                    </a:solidFill>
                  </a:tcPr>
                </a:tc>
              </a:tr>
              <a:tr h="205713">
                <a:tc>
                  <a:txBody>
                    <a:bodyPr/>
                    <a:lstStyle/>
                    <a:p>
                      <a:pPr algn="ctr"/>
                      <a:r>
                        <a:rPr lang="en-US" altLang="zh-CN" sz="900" dirty="0">
                          <a:solidFill>
                            <a:srgbClr val="404040"/>
                          </a:solidFill>
                          <a:latin typeface="微软雅黑" panose="020B0503020204020204" pitchFamily="34" charset="-122"/>
                          <a:ea typeface="微软雅黑" panose="020B0503020204020204" pitchFamily="34" charset="-122"/>
                        </a:rPr>
                        <a:t>E</a:t>
                      </a:r>
                      <a:r>
                        <a:rPr lang="zh-CN" altLang="en-US" sz="900" dirty="0">
                          <a:solidFill>
                            <a:srgbClr val="404040"/>
                          </a:solidFill>
                          <a:latin typeface="微软雅黑" panose="020B0503020204020204" pitchFamily="34" charset="-122"/>
                          <a:ea typeface="微软雅黑" panose="020B0503020204020204" pitchFamily="34" charset="-122"/>
                        </a:rPr>
                        <a:t>型</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solidFill>
                      <a:srgbClr val="F2F2F2"/>
                    </a:solidFill>
                  </a:tcPr>
                </a:tc>
                <a:tc>
                  <a:txBody>
                    <a:bodyPr/>
                    <a:lstStyle/>
                    <a:p>
                      <a:pPr algn="ctr"/>
                      <a:r>
                        <a:rPr lang="zh-CN" altLang="en-US" sz="900" dirty="0">
                          <a:solidFill>
                            <a:srgbClr val="404040"/>
                          </a:solidFill>
                          <a:latin typeface="微软雅黑" panose="020B0503020204020204" pitchFamily="34" charset="-122"/>
                          <a:ea typeface="微软雅黑" panose="020B0503020204020204" pitchFamily="34" charset="-122"/>
                        </a:rPr>
                        <a:t>黄</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3175">
                      <a:solidFill>
                        <a:srgbClr val="03A9F5"/>
                      </a:solidFill>
                      <a:prstDash val="dot"/>
                    </a:lnR>
                    <a:lnT w="3175">
                      <a:solidFill>
                        <a:srgbClr val="03A9F5"/>
                      </a:solidFill>
                      <a:prstDash val="dot"/>
                    </a:lnT>
                    <a:lnB w="3175">
                      <a:solidFill>
                        <a:srgbClr val="03A9F5"/>
                      </a:solidFill>
                      <a:prstDash val="dot"/>
                    </a:lnB>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900" dirty="0">
                          <a:solidFill>
                            <a:srgbClr val="404040"/>
                          </a:solidFill>
                          <a:latin typeface="微软雅黑" panose="020B0503020204020204" pitchFamily="34" charset="-122"/>
                          <a:ea typeface="微软雅黑" panose="020B0503020204020204" pitchFamily="34" charset="-122"/>
                        </a:rPr>
                        <a:t>防护二氧化硫和其他酸性气体或蒸气</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solidFill>
                      <a:srgbClr val="F2F2F2"/>
                    </a:solidFill>
                  </a:tcPr>
                </a:tc>
              </a:tr>
              <a:tr h="205713">
                <a:tc>
                  <a:txBody>
                    <a:bodyPr/>
                    <a:lstStyle/>
                    <a:p>
                      <a:pPr algn="ctr"/>
                      <a:r>
                        <a:rPr lang="en-US" altLang="zh-CN" sz="900" dirty="0">
                          <a:solidFill>
                            <a:srgbClr val="404040"/>
                          </a:solidFill>
                          <a:latin typeface="微软雅黑" panose="020B0503020204020204" pitchFamily="34" charset="-122"/>
                          <a:ea typeface="微软雅黑" panose="020B0503020204020204" pitchFamily="34" charset="-122"/>
                        </a:rPr>
                        <a:t>K</a:t>
                      </a:r>
                      <a:r>
                        <a:rPr lang="zh-CN" altLang="en-US" sz="900" dirty="0">
                          <a:solidFill>
                            <a:srgbClr val="404040"/>
                          </a:solidFill>
                          <a:latin typeface="微软雅黑" panose="020B0503020204020204" pitchFamily="34" charset="-122"/>
                          <a:ea typeface="微软雅黑" panose="020B0503020204020204" pitchFamily="34" charset="-122"/>
                        </a:rPr>
                        <a:t>型</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solidFill>
                      <a:srgbClr val="FFFFFF"/>
                    </a:solidFill>
                  </a:tcPr>
                </a:tc>
                <a:tc>
                  <a:txBody>
                    <a:bodyPr/>
                    <a:lstStyle/>
                    <a:p>
                      <a:pPr algn="ctr"/>
                      <a:r>
                        <a:rPr lang="zh-CN" altLang="en-US" sz="900" dirty="0">
                          <a:solidFill>
                            <a:srgbClr val="404040"/>
                          </a:solidFill>
                          <a:latin typeface="微软雅黑" panose="020B0503020204020204" pitchFamily="34" charset="-122"/>
                          <a:ea typeface="微软雅黑" panose="020B0503020204020204" pitchFamily="34" charset="-122"/>
                        </a:rPr>
                        <a:t>绿</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3175">
                      <a:solidFill>
                        <a:srgbClr val="03A9F5"/>
                      </a:solidFill>
                      <a:prstDash val="dot"/>
                    </a:lnR>
                    <a:lnT w="3175">
                      <a:solidFill>
                        <a:srgbClr val="03A9F5"/>
                      </a:solidFill>
                      <a:prstDash val="dot"/>
                    </a:lnT>
                    <a:lnB w="3175">
                      <a:solidFill>
                        <a:srgbClr val="03A9F5"/>
                      </a:solidFill>
                      <a:prstDash val="dot"/>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900" dirty="0">
                          <a:solidFill>
                            <a:srgbClr val="404040"/>
                          </a:solidFill>
                          <a:latin typeface="微软雅黑" panose="020B0503020204020204" pitchFamily="34" charset="-122"/>
                          <a:ea typeface="微软雅黑" panose="020B0503020204020204" pitchFamily="34" charset="-122"/>
                        </a:rPr>
                        <a:t>防护氨及氨的有机衍生物</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solidFill>
                      <a:srgbClr val="FFFFFF"/>
                    </a:solidFill>
                  </a:tcPr>
                </a:tc>
              </a:tr>
              <a:tr h="205713">
                <a:tc>
                  <a:txBody>
                    <a:bodyPr/>
                    <a:lstStyle/>
                    <a:p>
                      <a:pPr algn="ctr"/>
                      <a:r>
                        <a:rPr lang="en-US" altLang="zh-CN" sz="900" dirty="0">
                          <a:solidFill>
                            <a:srgbClr val="404040"/>
                          </a:solidFill>
                          <a:latin typeface="微软雅黑" panose="020B0503020204020204" pitchFamily="34" charset="-122"/>
                          <a:ea typeface="微软雅黑" panose="020B0503020204020204" pitchFamily="34" charset="-122"/>
                        </a:rPr>
                        <a:t>CO</a:t>
                      </a:r>
                      <a:r>
                        <a:rPr lang="zh-CN" altLang="en-US" sz="900" dirty="0">
                          <a:solidFill>
                            <a:srgbClr val="404040"/>
                          </a:solidFill>
                          <a:latin typeface="微软雅黑" panose="020B0503020204020204" pitchFamily="34" charset="-122"/>
                          <a:ea typeface="微软雅黑" panose="020B0503020204020204" pitchFamily="34" charset="-122"/>
                        </a:rPr>
                        <a:t>型</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solidFill>
                      <a:srgbClr val="F2F2F2"/>
                    </a:solidFill>
                  </a:tcPr>
                </a:tc>
                <a:tc>
                  <a:txBody>
                    <a:bodyPr/>
                    <a:lstStyle/>
                    <a:p>
                      <a:pPr algn="ctr"/>
                      <a:r>
                        <a:rPr lang="zh-CN" altLang="en-US" sz="900" dirty="0">
                          <a:solidFill>
                            <a:srgbClr val="404040"/>
                          </a:solidFill>
                          <a:latin typeface="微软雅黑" panose="020B0503020204020204" pitchFamily="34" charset="-122"/>
                          <a:ea typeface="微软雅黑" panose="020B0503020204020204" pitchFamily="34" charset="-122"/>
                        </a:rPr>
                        <a:t>白</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3175">
                      <a:solidFill>
                        <a:srgbClr val="03A9F5"/>
                      </a:solidFill>
                      <a:prstDash val="dot"/>
                    </a:lnR>
                    <a:lnT w="3175">
                      <a:solidFill>
                        <a:srgbClr val="03A9F5"/>
                      </a:solidFill>
                      <a:prstDash val="dot"/>
                    </a:lnT>
                    <a:lnB w="3175">
                      <a:solidFill>
                        <a:srgbClr val="03A9F5"/>
                      </a:solidFill>
                      <a:prstDash val="dot"/>
                    </a:lnB>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900" dirty="0">
                          <a:solidFill>
                            <a:srgbClr val="404040"/>
                          </a:solidFill>
                          <a:latin typeface="微软雅黑" panose="020B0503020204020204" pitchFamily="34" charset="-122"/>
                          <a:ea typeface="微软雅黑" panose="020B0503020204020204" pitchFamily="34" charset="-122"/>
                        </a:rPr>
                        <a:t>防护一氧化碳气体</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solidFill>
                      <a:srgbClr val="F2F2F2"/>
                    </a:solidFill>
                  </a:tcPr>
                </a:tc>
              </a:tr>
              <a:tr h="205713">
                <a:tc>
                  <a:txBody>
                    <a:bodyPr/>
                    <a:lstStyle/>
                    <a:p>
                      <a:pPr algn="ctr"/>
                      <a:r>
                        <a:rPr lang="en-US" altLang="zh-CN" sz="900" dirty="0">
                          <a:solidFill>
                            <a:srgbClr val="404040"/>
                          </a:solidFill>
                          <a:latin typeface="微软雅黑" panose="020B0503020204020204" pitchFamily="34" charset="-122"/>
                          <a:ea typeface="微软雅黑" panose="020B0503020204020204" pitchFamily="34" charset="-122"/>
                        </a:rPr>
                        <a:t>Hg</a:t>
                      </a:r>
                      <a:r>
                        <a:rPr lang="zh-CN" altLang="en-US" sz="900" dirty="0">
                          <a:solidFill>
                            <a:srgbClr val="404040"/>
                          </a:solidFill>
                          <a:latin typeface="微软雅黑" panose="020B0503020204020204" pitchFamily="34" charset="-122"/>
                          <a:ea typeface="微软雅黑" panose="020B0503020204020204" pitchFamily="34" charset="-122"/>
                        </a:rPr>
                        <a:t>型</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19050" cap="rnd">
                      <a:solidFill>
                        <a:srgbClr val="03A9F5"/>
                      </a:solidFill>
                      <a:prstDash val="solid"/>
                    </a:lnL>
                    <a:lnR w="3175">
                      <a:solidFill>
                        <a:srgbClr val="03A9F5"/>
                      </a:solidFill>
                      <a:prstDash val="dot"/>
                    </a:lnR>
                    <a:lnT w="3175">
                      <a:solidFill>
                        <a:srgbClr val="03A9F5"/>
                      </a:solidFill>
                      <a:prstDash val="dot"/>
                    </a:lnT>
                    <a:lnB w="3175">
                      <a:solidFill>
                        <a:srgbClr val="03A9F5"/>
                      </a:solidFill>
                      <a:prstDash val="dot"/>
                    </a:lnB>
                    <a:solidFill>
                      <a:srgbClr val="FFFFFF"/>
                    </a:solidFill>
                  </a:tcPr>
                </a:tc>
                <a:tc>
                  <a:txBody>
                    <a:bodyPr/>
                    <a:lstStyle/>
                    <a:p>
                      <a:pPr algn="ctr"/>
                      <a:r>
                        <a:rPr lang="zh-CN" altLang="zh-CN" sz="900" dirty="0">
                          <a:solidFill>
                            <a:srgbClr val="404040"/>
                          </a:solidFill>
                          <a:latin typeface="微软雅黑" panose="020B0503020204020204" pitchFamily="34" charset="-122"/>
                          <a:ea typeface="微软雅黑" panose="020B0503020204020204" pitchFamily="34" charset="-122"/>
                        </a:rPr>
                        <a:t>红</a:t>
                      </a:r>
                      <a:endParaRPr lang="zh-CN" altLang="zh-CN"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3175">
                      <a:solidFill>
                        <a:srgbClr val="03A9F5"/>
                      </a:solidFill>
                      <a:prstDash val="dot"/>
                    </a:lnR>
                    <a:lnT w="3175">
                      <a:solidFill>
                        <a:srgbClr val="03A9F5"/>
                      </a:solidFill>
                      <a:prstDash val="dot"/>
                    </a:lnT>
                    <a:lnB w="3175">
                      <a:solidFill>
                        <a:srgbClr val="03A9F5"/>
                      </a:solidFill>
                      <a:prstDash val="dot"/>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900" dirty="0">
                          <a:solidFill>
                            <a:srgbClr val="404040"/>
                          </a:solidFill>
                          <a:latin typeface="微软雅黑" panose="020B0503020204020204" pitchFamily="34" charset="-122"/>
                          <a:ea typeface="微软雅黑" panose="020B0503020204020204" pitchFamily="34" charset="-122"/>
                        </a:rPr>
                        <a:t>防护汞蒸气</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19050" cap="rnd">
                      <a:solidFill>
                        <a:srgbClr val="03A9F5"/>
                      </a:solidFill>
                      <a:prstDash val="solid"/>
                    </a:lnR>
                    <a:lnT w="3175">
                      <a:solidFill>
                        <a:srgbClr val="03A9F5"/>
                      </a:solidFill>
                      <a:prstDash val="dot"/>
                    </a:lnT>
                    <a:lnB w="3175">
                      <a:solidFill>
                        <a:srgbClr val="03A9F5"/>
                      </a:solidFill>
                      <a:prstDash val="dot"/>
                    </a:lnB>
                    <a:solidFill>
                      <a:srgbClr val="FFFFFF"/>
                    </a:solidFill>
                  </a:tcPr>
                </a:tc>
              </a:tr>
              <a:tr h="205713">
                <a:tc>
                  <a:txBody>
                    <a:bodyPr/>
                    <a:lstStyle/>
                    <a:p>
                      <a:pPr algn="ctr"/>
                      <a:r>
                        <a:rPr lang="en-US" altLang="zh-CN" sz="900" dirty="0">
                          <a:solidFill>
                            <a:srgbClr val="404040"/>
                          </a:solidFill>
                          <a:latin typeface="微软雅黑" panose="020B0503020204020204" pitchFamily="34" charset="-122"/>
                          <a:ea typeface="微软雅黑" panose="020B0503020204020204" pitchFamily="34" charset="-122"/>
                        </a:rPr>
                        <a:t>H</a:t>
                      </a:r>
                      <a:r>
                        <a:rPr lang="en-US" altLang="zh-CN" sz="900" baseline="-25000" dirty="0">
                          <a:solidFill>
                            <a:srgbClr val="404040"/>
                          </a:solidFill>
                          <a:latin typeface="微软雅黑" panose="020B0503020204020204" pitchFamily="34" charset="-122"/>
                          <a:ea typeface="微软雅黑" panose="020B0503020204020204" pitchFamily="34" charset="-122"/>
                        </a:rPr>
                        <a:t>2</a:t>
                      </a:r>
                      <a:r>
                        <a:rPr lang="en-US" altLang="zh-CN" sz="900" dirty="0">
                          <a:solidFill>
                            <a:srgbClr val="404040"/>
                          </a:solidFill>
                          <a:latin typeface="微软雅黑" panose="020B0503020204020204" pitchFamily="34" charset="-122"/>
                          <a:ea typeface="微软雅黑" panose="020B0503020204020204" pitchFamily="34" charset="-122"/>
                        </a:rPr>
                        <a:t>S</a:t>
                      </a:r>
                      <a:r>
                        <a:rPr lang="zh-CN" altLang="en-US" sz="900" dirty="0">
                          <a:solidFill>
                            <a:srgbClr val="404040"/>
                          </a:solidFill>
                          <a:latin typeface="微软雅黑" panose="020B0503020204020204" pitchFamily="34" charset="-122"/>
                          <a:ea typeface="微软雅黑" panose="020B0503020204020204" pitchFamily="34" charset="-122"/>
                        </a:rPr>
                        <a:t>型</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19050" cap="rnd">
                      <a:solidFill>
                        <a:srgbClr val="03A9F5"/>
                      </a:solidFill>
                      <a:prstDash val="solid"/>
                    </a:lnL>
                    <a:lnR w="3175">
                      <a:solidFill>
                        <a:srgbClr val="03A9F5"/>
                      </a:solidFill>
                      <a:prstDash val="dot"/>
                    </a:lnR>
                    <a:lnT w="3175">
                      <a:solidFill>
                        <a:srgbClr val="03A9F5"/>
                      </a:solidFill>
                      <a:prstDash val="dot"/>
                    </a:lnT>
                    <a:lnB w="19050" cap="rnd">
                      <a:solidFill>
                        <a:srgbClr val="03A9F5"/>
                      </a:solidFill>
                      <a:prstDash val="solid"/>
                    </a:lnB>
                    <a:solidFill>
                      <a:srgbClr val="F2F2F2"/>
                    </a:solidFill>
                  </a:tcPr>
                </a:tc>
                <a:tc>
                  <a:txBody>
                    <a:bodyPr/>
                    <a:lstStyle/>
                    <a:p>
                      <a:pPr algn="ctr"/>
                      <a:r>
                        <a:rPr lang="zh-CN" altLang="en-US" sz="900" dirty="0">
                          <a:solidFill>
                            <a:srgbClr val="404040"/>
                          </a:solidFill>
                          <a:latin typeface="微软雅黑" panose="020B0503020204020204" pitchFamily="34" charset="-122"/>
                          <a:ea typeface="微软雅黑" panose="020B0503020204020204" pitchFamily="34" charset="-122"/>
                        </a:rPr>
                        <a:t>蓝</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3175">
                      <a:solidFill>
                        <a:srgbClr val="03A9F5"/>
                      </a:solidFill>
                      <a:prstDash val="dot"/>
                    </a:lnR>
                    <a:lnT w="3175">
                      <a:solidFill>
                        <a:srgbClr val="03A9F5"/>
                      </a:solidFill>
                      <a:prstDash val="dot"/>
                    </a:lnT>
                    <a:lnB w="19050" cap="rnd">
                      <a:solidFill>
                        <a:srgbClr val="03A9F5"/>
                      </a:solidFill>
                      <a:prstDash val="solid"/>
                    </a:lnB>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900" dirty="0">
                          <a:solidFill>
                            <a:srgbClr val="404040"/>
                          </a:solidFill>
                          <a:latin typeface="微软雅黑" panose="020B0503020204020204" pitchFamily="34" charset="-122"/>
                          <a:ea typeface="微软雅黑" panose="020B0503020204020204" pitchFamily="34" charset="-122"/>
                        </a:rPr>
                        <a:t>防护硫化氢气体</a:t>
                      </a:r>
                      <a:endParaRPr lang="zh-CN" altLang="en-US" sz="900" dirty="0">
                        <a:solidFill>
                          <a:srgbClr val="404040"/>
                        </a:solidFill>
                        <a:latin typeface="微软雅黑" panose="020B0503020204020204" pitchFamily="34" charset="-122"/>
                        <a:ea typeface="微软雅黑" panose="020B0503020204020204" pitchFamily="34" charset="-122"/>
                      </a:endParaRPr>
                    </a:p>
                  </a:txBody>
                  <a:tcPr marL="68579" marR="68579" marT="34277" marB="34277">
                    <a:lnL w="3175">
                      <a:solidFill>
                        <a:srgbClr val="03A9F5"/>
                      </a:solidFill>
                      <a:prstDash val="dot"/>
                    </a:lnL>
                    <a:lnR w="19050" cap="rnd">
                      <a:solidFill>
                        <a:srgbClr val="03A9F5"/>
                      </a:solidFill>
                      <a:prstDash val="solid"/>
                    </a:lnR>
                    <a:lnT w="3175">
                      <a:solidFill>
                        <a:srgbClr val="03A9F5"/>
                      </a:solidFill>
                      <a:prstDash val="dot"/>
                    </a:lnT>
                    <a:lnB w="19050" cap="rnd">
                      <a:solidFill>
                        <a:srgbClr val="03A9F5"/>
                      </a:solidFill>
                      <a:prstDash val="solid"/>
                    </a:lnB>
                    <a:solidFill>
                      <a:srgbClr val="F2F2F2"/>
                    </a:solidFill>
                  </a:tcPr>
                </a:tc>
              </a:tr>
            </a:tbl>
          </a:graphicData>
        </a:graphic>
      </p:graphicFrame>
      <p:sp>
        <p:nvSpPr>
          <p:cNvPr id="17" name="矩形 16"/>
          <p:cNvSpPr/>
          <p:nvPr/>
        </p:nvSpPr>
        <p:spPr>
          <a:xfrm>
            <a:off x="5464175" y="3167063"/>
            <a:ext cx="3429000" cy="1968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buFontTx/>
              <a:buNone/>
              <a:defRPr/>
            </a:pPr>
            <a:endParaRPr lang="zh-CN" altLang="en-US"/>
          </a:p>
        </p:txBody>
      </p:sp>
      <p:pic>
        <p:nvPicPr>
          <p:cNvPr id="89134" name="图片 19"/>
          <p:cNvPicPr>
            <a:picLocks noChangeAspect="1" noChangeArrowheads="1"/>
          </p:cNvPicPr>
          <p:nvPr/>
        </p:nvPicPr>
        <p:blipFill>
          <a:blip r:embed="rId2" cstate="print"/>
          <a:srcRect/>
          <a:stretch>
            <a:fillRect/>
          </a:stretch>
        </p:blipFill>
        <p:spPr bwMode="auto">
          <a:xfrm>
            <a:off x="539750" y="3579813"/>
            <a:ext cx="1255713" cy="1255712"/>
          </a:xfrm>
          <a:prstGeom prst="rect">
            <a:avLst/>
          </a:prstGeom>
          <a:noFill/>
          <a:ln w="9525">
            <a:noFill/>
            <a:miter lim="800000"/>
            <a:headEnd/>
            <a:tailEnd/>
          </a:ln>
        </p:spPr>
      </p:pic>
      <p:pic>
        <p:nvPicPr>
          <p:cNvPr id="89135" name="Picture 10" descr="全面罩"/>
          <p:cNvPicPr>
            <a:picLocks noChangeAspect="1" noChangeArrowheads="1"/>
          </p:cNvPicPr>
          <p:nvPr/>
        </p:nvPicPr>
        <p:blipFill>
          <a:blip r:embed="rId3" cstate="print"/>
          <a:srcRect l="19003" t="3244" r="17216" b="2667"/>
          <a:stretch>
            <a:fillRect/>
          </a:stretch>
        </p:blipFill>
        <p:spPr bwMode="auto">
          <a:xfrm>
            <a:off x="3563938" y="3625850"/>
            <a:ext cx="1106487" cy="1255713"/>
          </a:xfrm>
          <a:prstGeom prst="rect">
            <a:avLst/>
          </a:prstGeom>
          <a:noFill/>
          <a:ln w="9525">
            <a:noFill/>
            <a:miter lim="800000"/>
            <a:headEnd/>
            <a:tailEnd/>
          </a:ln>
        </p:spPr>
      </p:pic>
      <p:sp>
        <p:nvSpPr>
          <p:cNvPr id="89136" name="矩形 22"/>
          <p:cNvSpPr>
            <a:spLocks noChangeArrowheads="1"/>
          </p:cNvSpPr>
          <p:nvPr/>
        </p:nvSpPr>
        <p:spPr bwMode="auto">
          <a:xfrm>
            <a:off x="468313" y="938213"/>
            <a:ext cx="8207375" cy="771525"/>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latin typeface="微软雅黑" panose="020B0503020204020204" pitchFamily="34" charset="-122"/>
                <a:ea typeface="微软雅黑" panose="020B0503020204020204" pitchFamily="34" charset="-122"/>
              </a:rPr>
              <a:t>呼吸防护用品</a:t>
            </a:r>
            <a:endParaRPr lang="en-US" altLang="zh-CN">
              <a:latin typeface="微软雅黑" panose="020B0503020204020204" pitchFamily="34" charset="-122"/>
              <a:ea typeface="微软雅黑" panose="020B0503020204020204" pitchFamily="34" charset="-122"/>
            </a:endParaRPr>
          </a:p>
          <a:p>
            <a:pPr marL="81280" indent="-257175">
              <a:lnSpc>
                <a:spcPct val="150000"/>
              </a:lnSpc>
              <a:buClr>
                <a:srgbClr val="C00000"/>
              </a:buClr>
            </a:pPr>
            <a:r>
              <a:rPr lang="zh-CN" altLang="en-US" sz="1600">
                <a:latin typeface="微软雅黑" panose="020B0503020204020204" pitchFamily="34" charset="-122"/>
                <a:ea typeface="微软雅黑" panose="020B0503020204020204" pitchFamily="34" charset="-122"/>
              </a:rPr>
              <a:t>根据呼吸防护方法，呼吸防护用品可分为过滤式和隔绝式两大类。</a:t>
            </a:r>
            <a:endParaRPr lang="en-US" altLang="zh-CN" sz="1600">
              <a:latin typeface="华文中宋" panose="02010600040101010101" pitchFamily="2" charset="-122"/>
              <a:ea typeface="华文中宋" panose="02010600040101010101" pitchFamily="2" charset="-122"/>
            </a:endParaRPr>
          </a:p>
        </p:txBody>
      </p:sp>
      <p:sp>
        <p:nvSpPr>
          <p:cNvPr id="89137"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89139"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708400" y="1616869"/>
            <a:ext cx="4576763" cy="1914525"/>
          </a:xfrm>
          <a:prstGeom prst="rect">
            <a:avLst/>
          </a:prstGeom>
          <a:ln>
            <a:solidFill>
              <a:srgbClr val="C00000"/>
            </a:solidFill>
          </a:ln>
        </p:spPr>
        <p:style>
          <a:lnRef idx="2">
            <a:schemeClr val="accent5"/>
          </a:lnRef>
          <a:fillRef idx="1">
            <a:schemeClr val="lt1"/>
          </a:fillRef>
          <a:effectRef idx="0">
            <a:schemeClr val="accent5"/>
          </a:effectRef>
          <a:fontRef idx="minor">
            <a:schemeClr val="dk1"/>
          </a:fontRef>
        </p:style>
        <p:txBody>
          <a:bodyPr wrap="none" anchor="ctr"/>
          <a:lstStyle/>
          <a:p>
            <a:pPr marL="457200" indent="-457200" algn="ctr" eaLnBrk="0" hangingPunct="0">
              <a:lnSpc>
                <a:spcPct val="120000"/>
              </a:lnSpc>
              <a:buClr>
                <a:srgbClr val="FF0000"/>
              </a:buClr>
              <a:buFont typeface="Wingdings" panose="05000000000000000000" pitchFamily="2" charset="2"/>
              <a:buChar char="n"/>
              <a:defRPr/>
            </a:pPr>
            <a:endParaRPr lang="zh-CN" altLang="en-US" sz="2000" dirty="0">
              <a:latin typeface="微软雅黑" panose="020B0503020204020204" pitchFamily="34" charset="-122"/>
              <a:ea typeface="微软雅黑" panose="020B0503020204020204" pitchFamily="34" charset="-122"/>
            </a:endParaRPr>
          </a:p>
        </p:txBody>
      </p:sp>
      <p:sp>
        <p:nvSpPr>
          <p:cNvPr id="90114" name="Rectangle 8"/>
          <p:cNvSpPr>
            <a:spLocks noChangeArrowheads="1"/>
          </p:cNvSpPr>
          <p:nvPr/>
        </p:nvSpPr>
        <p:spPr bwMode="auto">
          <a:xfrm>
            <a:off x="323850" y="890588"/>
            <a:ext cx="4086225" cy="373062"/>
          </a:xfrm>
          <a:prstGeom prst="rect">
            <a:avLst/>
          </a:prstGeom>
          <a:noFill/>
          <a:ln w="9525">
            <a:noFill/>
            <a:miter lim="800000"/>
          </a:ln>
        </p:spPr>
        <p:txBody>
          <a:bodyPr lIns="68580" tIns="34290" rIns="68580" bIns="34290">
            <a:spAutoFit/>
          </a:bodyPr>
          <a:lstStyle/>
          <a:p>
            <a:pPr marL="81280" lvl="1" indent="-257175">
              <a:lnSpc>
                <a:spcPct val="120000"/>
              </a:lnSpc>
              <a:buClr>
                <a:srgbClr val="C00000"/>
              </a:buClr>
              <a:buFont typeface="Wingdings" panose="05000000000000000000" pitchFamily="2" charset="2"/>
              <a:buChar char="p"/>
            </a:pPr>
            <a:r>
              <a:rPr lang="zh-CN" altLang="en-US">
                <a:latin typeface="微软雅黑" panose="020B0503020204020204" pitchFamily="34" charset="-122"/>
                <a:ea typeface="微软雅黑" panose="020B0503020204020204" pitchFamily="34" charset="-122"/>
              </a:rPr>
              <a:t> 隔绝式呼吸防护用品</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主要有</a:t>
            </a:r>
            <a:r>
              <a:rPr lang="en-US" altLang="zh-CN">
                <a:latin typeface="微软雅黑" panose="020B0503020204020204" pitchFamily="34" charset="-122"/>
                <a:ea typeface="微软雅黑" panose="020B0503020204020204" pitchFamily="34" charset="-122"/>
              </a:rPr>
              <a:t>3</a:t>
            </a:r>
            <a:r>
              <a:rPr lang="zh-CN" altLang="en-US">
                <a:latin typeface="微软雅黑" panose="020B0503020204020204" pitchFamily="34" charset="-122"/>
                <a:ea typeface="微软雅黑" panose="020B0503020204020204" pitchFamily="34" charset="-122"/>
              </a:rPr>
              <a:t>类</a:t>
            </a:r>
            <a:endParaRPr lang="en-US" altLang="zh-CN">
              <a:latin typeface="微软雅黑" panose="020B0503020204020204" pitchFamily="34" charset="-122"/>
              <a:ea typeface="微软雅黑" panose="020B0503020204020204" pitchFamily="34" charset="-122"/>
            </a:endParaRPr>
          </a:p>
        </p:txBody>
      </p:sp>
      <p:pic>
        <p:nvPicPr>
          <p:cNvPr id="38921" name="图片 20" descr="电动送风式长管呼吸器"/>
          <p:cNvPicPr>
            <a:picLocks noChangeAspect="1" noChangeArrowheads="1"/>
          </p:cNvPicPr>
          <p:nvPr/>
        </p:nvPicPr>
        <p:blipFill>
          <a:blip r:embed="rId1" cstate="print"/>
          <a:srcRect/>
          <a:stretch>
            <a:fillRect/>
          </a:stretch>
        </p:blipFill>
        <p:spPr bwMode="auto">
          <a:xfrm>
            <a:off x="2366962" y="1945824"/>
            <a:ext cx="1025525" cy="1306513"/>
          </a:xfrm>
          <a:prstGeom prst="rect">
            <a:avLst/>
          </a:prstGeom>
          <a:noFill/>
          <a:ln w="9525">
            <a:noFill/>
            <a:miter lim="800000"/>
            <a:headEnd/>
            <a:tailEnd/>
          </a:ln>
        </p:spPr>
      </p:pic>
      <p:pic>
        <p:nvPicPr>
          <p:cNvPr id="38922" name="Picture 5" descr="20081122104920799"/>
          <p:cNvPicPr>
            <a:picLocks noChangeAspect="1" noChangeArrowheads="1"/>
          </p:cNvPicPr>
          <p:nvPr/>
        </p:nvPicPr>
        <p:blipFill>
          <a:blip r:embed="rId2" cstate="print"/>
          <a:srcRect r="3304" b="2632"/>
          <a:stretch>
            <a:fillRect/>
          </a:stretch>
        </p:blipFill>
        <p:spPr bwMode="auto">
          <a:xfrm>
            <a:off x="4249264" y="1908753"/>
            <a:ext cx="1320800" cy="1587500"/>
          </a:xfrm>
          <a:prstGeom prst="rect">
            <a:avLst/>
          </a:prstGeom>
          <a:noFill/>
          <a:ln w="9525">
            <a:noFill/>
            <a:miter lim="800000"/>
            <a:headEnd/>
            <a:tailEnd/>
          </a:ln>
        </p:spPr>
      </p:pic>
      <p:pic>
        <p:nvPicPr>
          <p:cNvPr id="38923" name="图片 22" descr="2277773"/>
          <p:cNvPicPr>
            <a:picLocks noChangeAspect="1" noChangeArrowheads="1"/>
          </p:cNvPicPr>
          <p:nvPr/>
        </p:nvPicPr>
        <p:blipFill>
          <a:blip r:embed="rId3" cstate="print"/>
          <a:srcRect r="20752"/>
          <a:stretch>
            <a:fillRect/>
          </a:stretch>
        </p:blipFill>
        <p:spPr bwMode="auto">
          <a:xfrm>
            <a:off x="925530" y="1981435"/>
            <a:ext cx="1025525" cy="1268413"/>
          </a:xfrm>
          <a:prstGeom prst="rect">
            <a:avLst/>
          </a:prstGeom>
          <a:noFill/>
          <a:ln w="9525">
            <a:noFill/>
            <a:miter lim="800000"/>
            <a:headEnd/>
            <a:tailEnd/>
          </a:ln>
        </p:spPr>
      </p:pic>
      <p:sp>
        <p:nvSpPr>
          <p:cNvPr id="31763" name="矩形 26"/>
          <p:cNvSpPr>
            <a:spLocks noChangeArrowheads="1"/>
          </p:cNvSpPr>
          <p:nvPr/>
        </p:nvSpPr>
        <p:spPr bwMode="auto">
          <a:xfrm>
            <a:off x="2357438" y="4071938"/>
            <a:ext cx="2000250" cy="628650"/>
          </a:xfrm>
          <a:prstGeom prst="rect">
            <a:avLst/>
          </a:prstGeom>
          <a:noFill/>
          <a:ln w="25400">
            <a:solidFill>
              <a:schemeClr val="accent2"/>
            </a:solidFill>
            <a:miter lim="800000"/>
          </a:ln>
        </p:spPr>
        <p:txBody>
          <a:bodyPr lIns="68580" tIns="34290" rIns="68580" bIns="34290">
            <a:spAutoFit/>
          </a:bodyPr>
          <a:lstStyle/>
          <a:p>
            <a:pPr>
              <a:lnSpc>
                <a:spcPct val="130000"/>
              </a:lnSpc>
            </a:pPr>
            <a:r>
              <a:rPr lang="zh-CN" altLang="en-US" sz="1400">
                <a:solidFill>
                  <a:srgbClr val="C00000"/>
                </a:solidFill>
                <a:latin typeface="微软雅黑" panose="020B0503020204020204" pitchFamily="34" charset="-122"/>
                <a:ea typeface="微软雅黑" panose="020B0503020204020204" pitchFamily="34" charset="-122"/>
              </a:rPr>
              <a:t>面罩内不能维持微正压，不能使用</a:t>
            </a:r>
            <a:r>
              <a:rPr lang="en-US" altLang="zh-CN" sz="1400">
                <a:solidFill>
                  <a:srgbClr val="C00000"/>
                </a:solidFill>
                <a:latin typeface="微软雅黑" panose="020B0503020204020204" pitchFamily="34" charset="-122"/>
                <a:ea typeface="微软雅黑" panose="020B0503020204020204" pitchFamily="34" charset="-122"/>
              </a:rPr>
              <a:t>!</a:t>
            </a:r>
            <a:endParaRPr lang="zh-CN" altLang="en-US" sz="1400"/>
          </a:p>
        </p:txBody>
      </p:sp>
      <p:pic>
        <p:nvPicPr>
          <p:cNvPr id="38928" name="Picture 12" descr="2009781252125705"/>
          <p:cNvPicPr>
            <a:picLocks noChangeAspect="1" noChangeArrowheads="1"/>
          </p:cNvPicPr>
          <p:nvPr/>
        </p:nvPicPr>
        <p:blipFill>
          <a:blip r:embed="rId4" cstate="print"/>
          <a:srcRect l="13683" r="13652"/>
          <a:stretch>
            <a:fillRect/>
          </a:stretch>
        </p:blipFill>
        <p:spPr bwMode="auto">
          <a:xfrm>
            <a:off x="6588125" y="2008188"/>
            <a:ext cx="1179513" cy="1443037"/>
          </a:xfrm>
          <a:prstGeom prst="rect">
            <a:avLst/>
          </a:prstGeom>
          <a:noFill/>
          <a:ln w="9525">
            <a:noFill/>
            <a:miter lim="800000"/>
            <a:headEnd/>
            <a:tailEnd/>
          </a:ln>
        </p:spPr>
      </p:pic>
      <p:pic>
        <p:nvPicPr>
          <p:cNvPr id="38930" name="Picture 8" descr="C:\Users\LY\Desktop\u=164521729,1436535419&amp;fm=27&amp;gp=0.jpg"/>
          <p:cNvPicPr>
            <a:picLocks noChangeAspect="1" noChangeArrowheads="1"/>
          </p:cNvPicPr>
          <p:nvPr/>
        </p:nvPicPr>
        <p:blipFill>
          <a:blip r:embed="rId5" cstate="print"/>
          <a:srcRect/>
          <a:stretch>
            <a:fillRect/>
          </a:stretch>
        </p:blipFill>
        <p:spPr bwMode="auto">
          <a:xfrm>
            <a:off x="6581775" y="3611563"/>
            <a:ext cx="1263650" cy="1417637"/>
          </a:xfrm>
          <a:prstGeom prst="rect">
            <a:avLst/>
          </a:prstGeom>
          <a:noFill/>
          <a:ln w="9525">
            <a:noFill/>
            <a:miter lim="800000"/>
            <a:headEnd/>
            <a:tailEnd/>
          </a:ln>
        </p:spPr>
      </p:pic>
      <p:sp>
        <p:nvSpPr>
          <p:cNvPr id="90121" name="Rectangle 3"/>
          <p:cNvSpPr txBox="1">
            <a:spLocks noChangeArrowheads="1"/>
          </p:cNvSpPr>
          <p:nvPr/>
        </p:nvSpPr>
        <p:spPr bwMode="auto">
          <a:xfrm>
            <a:off x="334962" y="1314451"/>
            <a:ext cx="3743325" cy="360362"/>
          </a:xfrm>
          <a:prstGeom prst="rect">
            <a:avLst/>
          </a:prstGeom>
          <a:noFill/>
          <a:ln w="9525">
            <a:noFill/>
            <a:miter lim="800000"/>
          </a:ln>
        </p:spPr>
        <p:txBody>
          <a:bodyPr lIns="68580" tIns="34290" rIns="68580" bIns="34290"/>
          <a:lstStyle/>
          <a:p>
            <a:pPr marL="443230" indent="-214630">
              <a:lnSpc>
                <a:spcPts val="1800"/>
              </a:lnSpc>
              <a:spcBef>
                <a:spcPts val="900"/>
              </a:spcBef>
              <a:spcAft>
                <a:spcPts val="450"/>
              </a:spcAft>
              <a:buClr>
                <a:srgbClr val="C00000"/>
              </a:buClr>
              <a:buSzPct val="10000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长管呼吸器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适用的主要有</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种</a:t>
            </a:r>
            <a:endParaRPr lang="en-US" altLang="zh-CN" sz="1600" dirty="0">
              <a:latin typeface="微软雅黑" panose="020B0503020204020204" pitchFamily="34" charset="-122"/>
              <a:ea typeface="微软雅黑" panose="020B0503020204020204" pitchFamily="34" charset="-122"/>
            </a:endParaRPr>
          </a:p>
        </p:txBody>
      </p:sp>
      <p:pic>
        <p:nvPicPr>
          <p:cNvPr id="31771" name="图片 25" descr="f7acd911ccd4f599705cc95f2d1ce32"/>
          <p:cNvPicPr>
            <a:picLocks noChangeAspect="1" noChangeArrowheads="1"/>
          </p:cNvPicPr>
          <p:nvPr/>
        </p:nvPicPr>
        <p:blipFill>
          <a:blip r:embed="rId6" cstate="print"/>
          <a:srcRect r="8696" b="13020"/>
          <a:stretch>
            <a:fillRect/>
          </a:stretch>
        </p:blipFill>
        <p:spPr bwMode="auto">
          <a:xfrm>
            <a:off x="928688" y="3857625"/>
            <a:ext cx="985837" cy="1184275"/>
          </a:xfrm>
          <a:prstGeom prst="rect">
            <a:avLst/>
          </a:prstGeom>
          <a:noFill/>
          <a:ln w="9525">
            <a:noFill/>
            <a:miter lim="800000"/>
            <a:headEnd/>
            <a:tailEnd/>
          </a:ln>
        </p:spPr>
      </p:pic>
      <p:pic>
        <p:nvPicPr>
          <p:cNvPr id="26" name="图片 37"/>
          <p:cNvPicPr>
            <a:picLocks noChangeAspect="1" noChangeArrowheads="1"/>
          </p:cNvPicPr>
          <p:nvPr/>
        </p:nvPicPr>
        <p:blipFill>
          <a:blip r:embed="rId7" cstate="print"/>
          <a:srcRect l="22278" t="18031" r="21523" b="35857"/>
          <a:stretch>
            <a:fillRect/>
          </a:stretch>
        </p:blipFill>
        <p:spPr bwMode="auto">
          <a:xfrm>
            <a:off x="1714500" y="4000500"/>
            <a:ext cx="698500" cy="673100"/>
          </a:xfrm>
          <a:prstGeom prst="rect">
            <a:avLst/>
          </a:prstGeom>
          <a:noFill/>
          <a:ln w="9525">
            <a:noFill/>
            <a:miter lim="800000"/>
            <a:headEnd/>
            <a:tailEnd/>
          </a:ln>
        </p:spPr>
      </p:pic>
      <p:sp>
        <p:nvSpPr>
          <p:cNvPr id="27" name="Rectangle 3"/>
          <p:cNvSpPr txBox="1">
            <a:spLocks noChangeArrowheads="1"/>
          </p:cNvSpPr>
          <p:nvPr/>
        </p:nvSpPr>
        <p:spPr bwMode="auto">
          <a:xfrm>
            <a:off x="-36513" y="1624013"/>
            <a:ext cx="3744913" cy="358775"/>
          </a:xfrm>
          <a:prstGeom prst="rect">
            <a:avLst/>
          </a:prstGeom>
          <a:noFill/>
          <a:ln w="9525">
            <a:noFill/>
            <a:miter lim="800000"/>
          </a:ln>
        </p:spPr>
        <p:txBody>
          <a:bodyPr lIns="68580" tIns="34290" rIns="68580" bIns="34290"/>
          <a:lstStyle/>
          <a:p>
            <a:pPr marL="1005205" indent="-285750">
              <a:lnSpc>
                <a:spcPts val="1800"/>
              </a:lnSpc>
              <a:spcBef>
                <a:spcPts val="900"/>
              </a:spcBef>
              <a:spcAft>
                <a:spcPts val="450"/>
              </a:spcAft>
              <a:buClr>
                <a:srgbClr val="C00000"/>
              </a:buClr>
              <a:buSzPct val="100000"/>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连续送风式长管呼吸器</a:t>
            </a:r>
            <a:endParaRPr lang="en-US" altLang="zh-CN" sz="1400" dirty="0">
              <a:latin typeface="微软雅黑" panose="020B0503020204020204" pitchFamily="34" charset="-122"/>
              <a:ea typeface="微软雅黑" panose="020B0503020204020204" pitchFamily="34" charset="-122"/>
            </a:endParaRPr>
          </a:p>
        </p:txBody>
      </p:sp>
      <p:sp>
        <p:nvSpPr>
          <p:cNvPr id="28" name="Rectangle 3"/>
          <p:cNvSpPr txBox="1">
            <a:spLocks noChangeArrowheads="1"/>
          </p:cNvSpPr>
          <p:nvPr/>
        </p:nvSpPr>
        <p:spPr bwMode="auto">
          <a:xfrm>
            <a:off x="3114675" y="1635323"/>
            <a:ext cx="3744913" cy="360363"/>
          </a:xfrm>
          <a:prstGeom prst="rect">
            <a:avLst/>
          </a:prstGeom>
          <a:noFill/>
          <a:ln w="9525">
            <a:noFill/>
            <a:miter lim="800000"/>
          </a:ln>
        </p:spPr>
        <p:txBody>
          <a:bodyPr lIns="68580" tIns="34290" rIns="68580" bIns="34290"/>
          <a:lstStyle/>
          <a:p>
            <a:pPr marL="1005205" indent="-285750">
              <a:lnSpc>
                <a:spcPts val="1800"/>
              </a:lnSpc>
              <a:spcBef>
                <a:spcPts val="900"/>
              </a:spcBef>
              <a:spcAft>
                <a:spcPts val="450"/>
              </a:spcAft>
              <a:buClr>
                <a:srgbClr val="C00000"/>
              </a:buClr>
              <a:buSzPct val="100000"/>
              <a:buFont typeface="Wingdings" panose="05000000000000000000" pitchFamily="2" charset="2"/>
              <a:buChar char="u"/>
            </a:pPr>
            <a:r>
              <a:rPr lang="zh-CN" altLang="en-US" sz="1400">
                <a:latin typeface="微软雅黑" panose="020B0503020204020204" pitchFamily="34" charset="-122"/>
                <a:ea typeface="微软雅黑" panose="020B0503020204020204" pitchFamily="34" charset="-122"/>
              </a:rPr>
              <a:t>高压送风式长管呼吸器</a:t>
            </a:r>
            <a:endParaRPr lang="en-US" altLang="zh-CN" sz="1400">
              <a:latin typeface="微软雅黑" panose="020B0503020204020204" pitchFamily="34" charset="-122"/>
              <a:ea typeface="微软雅黑" panose="020B0503020204020204" pitchFamily="34" charset="-122"/>
            </a:endParaRPr>
          </a:p>
        </p:txBody>
      </p:sp>
      <p:sp>
        <p:nvSpPr>
          <p:cNvPr id="30" name="Rectangle 3"/>
          <p:cNvSpPr txBox="1">
            <a:spLocks noChangeArrowheads="1"/>
          </p:cNvSpPr>
          <p:nvPr/>
        </p:nvSpPr>
        <p:spPr bwMode="auto">
          <a:xfrm>
            <a:off x="5929313" y="1635646"/>
            <a:ext cx="2232025" cy="360362"/>
          </a:xfrm>
          <a:prstGeom prst="rect">
            <a:avLst/>
          </a:prstGeom>
          <a:noFill/>
          <a:ln w="9525">
            <a:noFill/>
            <a:miter lim="800000"/>
          </a:ln>
        </p:spPr>
        <p:txBody>
          <a:bodyPr lIns="68580" tIns="34290" rIns="68580" bIns="34290"/>
          <a:lstStyle/>
          <a:p>
            <a:pPr marL="443230" indent="-214630">
              <a:lnSpc>
                <a:spcPts val="1800"/>
              </a:lnSpc>
              <a:spcBef>
                <a:spcPts val="900"/>
              </a:spcBef>
              <a:spcAft>
                <a:spcPts val="450"/>
              </a:spcAft>
              <a:buClr>
                <a:srgbClr val="C00000"/>
              </a:buClr>
              <a:buSzPct val="10000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正压式空气呼吸器</a:t>
            </a:r>
            <a:endParaRPr lang="en-US" altLang="zh-CN" sz="1600" dirty="0">
              <a:solidFill>
                <a:srgbClr val="7030A0"/>
              </a:solidFill>
              <a:latin typeface="微软雅黑" panose="020B0503020204020204" pitchFamily="34" charset="-122"/>
              <a:ea typeface="微软雅黑" panose="020B0503020204020204" pitchFamily="34" charset="-122"/>
            </a:endParaRPr>
          </a:p>
        </p:txBody>
      </p:sp>
      <p:sp>
        <p:nvSpPr>
          <p:cNvPr id="31" name="Rectangle 3"/>
          <p:cNvSpPr txBox="1">
            <a:spLocks noChangeArrowheads="1"/>
          </p:cNvSpPr>
          <p:nvPr/>
        </p:nvSpPr>
        <p:spPr bwMode="auto">
          <a:xfrm>
            <a:off x="4500563" y="4071938"/>
            <a:ext cx="2071687" cy="360362"/>
          </a:xfrm>
          <a:prstGeom prst="rect">
            <a:avLst/>
          </a:prstGeom>
          <a:noFill/>
          <a:ln w="9525">
            <a:noFill/>
            <a:miter lim="800000"/>
          </a:ln>
        </p:spPr>
        <p:txBody>
          <a:bodyPr lIns="68580" tIns="34290" rIns="68580" bIns="34290"/>
          <a:lstStyle/>
          <a:p>
            <a:pPr marL="443230" indent="-214630">
              <a:lnSpc>
                <a:spcPts val="1800"/>
              </a:lnSpc>
              <a:spcBef>
                <a:spcPts val="900"/>
              </a:spcBef>
              <a:spcAft>
                <a:spcPts val="450"/>
              </a:spcAft>
              <a:buClr>
                <a:srgbClr val="C00000"/>
              </a:buClr>
              <a:buSzPct val="100000"/>
              <a:buFont typeface="Wingdings" panose="05000000000000000000" pitchFamily="2" charset="2"/>
              <a:buChar char="Ø"/>
            </a:pPr>
            <a:r>
              <a:rPr lang="zh-CN" altLang="en-US" sz="1600">
                <a:latin typeface="微软雅黑" panose="020B0503020204020204" pitchFamily="34" charset="-122"/>
                <a:ea typeface="微软雅黑" panose="020B0503020204020204" pitchFamily="34" charset="-122"/>
              </a:rPr>
              <a:t>紧急逃生呼吸器</a:t>
            </a:r>
            <a:endParaRPr lang="en-US" altLang="zh-CN" sz="1600">
              <a:latin typeface="微软雅黑" panose="020B0503020204020204" pitchFamily="34" charset="-122"/>
              <a:ea typeface="微软雅黑" panose="020B0503020204020204" pitchFamily="34" charset="-122"/>
            </a:endParaRPr>
          </a:p>
        </p:txBody>
      </p:sp>
      <p:sp>
        <p:nvSpPr>
          <p:cNvPr id="3" name="矩形 26"/>
          <p:cNvSpPr>
            <a:spLocks noChangeArrowheads="1"/>
          </p:cNvSpPr>
          <p:nvPr/>
        </p:nvSpPr>
        <p:spPr bwMode="auto">
          <a:xfrm>
            <a:off x="5386388" y="1250950"/>
            <a:ext cx="1446212" cy="328613"/>
          </a:xfrm>
          <a:prstGeom prst="rect">
            <a:avLst/>
          </a:prstGeom>
          <a:solidFill>
            <a:srgbClr val="F1F6FB"/>
          </a:solidFill>
          <a:ln w="19050">
            <a:noFill/>
            <a:miter lim="800000"/>
          </a:ln>
        </p:spPr>
        <p:txBody>
          <a:bodyPr lIns="68580" tIns="34290" rIns="68580" bIns="34290"/>
          <a:lstStyle/>
          <a:p>
            <a:pPr>
              <a:lnSpc>
                <a:spcPct val="130000"/>
              </a:lnSpc>
            </a:pPr>
            <a:r>
              <a:rPr lang="zh-CN" altLang="en-US" sz="1400">
                <a:latin typeface="微软雅黑" panose="020B0503020204020204" pitchFamily="34" charset="-122"/>
                <a:ea typeface="微软雅黑" panose="020B0503020204020204" pitchFamily="34" charset="-122"/>
              </a:rPr>
              <a:t>可用于应急救援</a:t>
            </a:r>
            <a:endParaRPr lang="zh-CN" altLang="en-US" sz="1400">
              <a:latin typeface="微软雅黑" panose="020B0503020204020204" pitchFamily="34" charset="-122"/>
              <a:ea typeface="微软雅黑" panose="020B0503020204020204" pitchFamily="34" charset="-122"/>
            </a:endParaRPr>
          </a:p>
        </p:txBody>
      </p:sp>
      <p:sp>
        <p:nvSpPr>
          <p:cNvPr id="24" name="矩形 23"/>
          <p:cNvSpPr/>
          <p:nvPr/>
        </p:nvSpPr>
        <p:spPr>
          <a:xfrm>
            <a:off x="5143500" y="4357688"/>
            <a:ext cx="1262063" cy="307975"/>
          </a:xfrm>
          <a:prstGeom prst="rect">
            <a:avLst/>
          </a:prstGeom>
        </p:spPr>
        <p:txBody>
          <a:bodyPr wrap="none">
            <a:spAutoFit/>
          </a:bodyPr>
          <a:lstStyle/>
          <a:p>
            <a:pPr eaLnBrk="0" hangingPunct="0">
              <a:buFontTx/>
              <a:buNone/>
              <a:defRPr/>
            </a:pPr>
            <a:r>
              <a:rPr lang="zh-CN" altLang="en-US" sz="1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只用于逃生！</a:t>
            </a:r>
            <a:endParaRPr lang="zh-CN" altLang="en-US" sz="1400" dirty="0">
              <a:solidFill>
                <a:srgbClr val="C00000"/>
              </a:solidFill>
            </a:endParaRPr>
          </a:p>
        </p:txBody>
      </p:sp>
      <p:sp>
        <p:nvSpPr>
          <p:cNvPr id="25" name="文本框 31"/>
          <p:cNvSpPr txBox="1">
            <a:spLocks noChangeArrowheads="1"/>
          </p:cNvSpPr>
          <p:nvPr/>
        </p:nvSpPr>
        <p:spPr bwMode="auto">
          <a:xfrm>
            <a:off x="581685" y="3281598"/>
            <a:ext cx="1511300" cy="215900"/>
          </a:xfrm>
          <a:prstGeom prst="rect">
            <a:avLst/>
          </a:prstGeom>
          <a:noFill/>
          <a:ln w="9525">
            <a:noFill/>
            <a:miter lim="800000"/>
          </a:ln>
        </p:spPr>
        <p:txBody>
          <a:bodyPr lIns="68580" tIns="34290" rIns="68580" bIns="34290"/>
          <a:lstStyle/>
          <a:p>
            <a:pPr algn="ctr"/>
            <a:r>
              <a:rPr lang="zh-CN" altLang="zh-CN" sz="1200" dirty="0">
                <a:latin typeface="微软雅黑" panose="020B0503020204020204" pitchFamily="34" charset="-122"/>
                <a:ea typeface="微软雅黑" panose="020B0503020204020204" pitchFamily="34" charset="-122"/>
              </a:rPr>
              <a:t>电动送风</a:t>
            </a:r>
            <a:endParaRPr lang="en-US" altLang="zh-CN" sz="1200" dirty="0">
              <a:latin typeface="微软雅黑" panose="020B0503020204020204" pitchFamily="34" charset="-122"/>
              <a:ea typeface="微软雅黑" panose="020B0503020204020204" pitchFamily="34" charset="-122"/>
            </a:endParaRPr>
          </a:p>
        </p:txBody>
      </p:sp>
      <p:sp>
        <p:nvSpPr>
          <p:cNvPr id="34" name="Rectangle 3"/>
          <p:cNvSpPr txBox="1">
            <a:spLocks noChangeArrowheads="1"/>
          </p:cNvSpPr>
          <p:nvPr/>
        </p:nvSpPr>
        <p:spPr bwMode="auto">
          <a:xfrm>
            <a:off x="714375" y="3571875"/>
            <a:ext cx="2000250" cy="220663"/>
          </a:xfrm>
          <a:prstGeom prst="rect">
            <a:avLst/>
          </a:prstGeom>
          <a:noFill/>
          <a:ln w="9525">
            <a:noFill/>
            <a:miter lim="800000"/>
          </a:ln>
        </p:spPr>
        <p:txBody>
          <a:bodyPr lIns="68580" tIns="34290" rIns="68580" bIns="34290"/>
          <a:lstStyle/>
          <a:p>
            <a:pPr indent="-285750">
              <a:lnSpc>
                <a:spcPts val="1800"/>
              </a:lnSpc>
              <a:spcBef>
                <a:spcPts val="900"/>
              </a:spcBef>
              <a:spcAft>
                <a:spcPts val="450"/>
              </a:spcAft>
              <a:buClr>
                <a:srgbClr val="C00000"/>
              </a:buClr>
              <a:buSzPct val="100000"/>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自吸式长管呼吸器</a:t>
            </a:r>
            <a:endParaRPr lang="en-US" altLang="zh-CN" sz="1400" dirty="0">
              <a:latin typeface="微软雅黑" panose="020B0503020204020204" pitchFamily="34" charset="-122"/>
              <a:ea typeface="微软雅黑" panose="020B0503020204020204" pitchFamily="34" charset="-122"/>
            </a:endParaRPr>
          </a:p>
        </p:txBody>
      </p:sp>
      <p:sp>
        <p:nvSpPr>
          <p:cNvPr id="37" name="文本框 31"/>
          <p:cNvSpPr txBox="1">
            <a:spLocks noChangeArrowheads="1"/>
          </p:cNvSpPr>
          <p:nvPr/>
        </p:nvSpPr>
        <p:spPr bwMode="auto">
          <a:xfrm>
            <a:off x="2038359" y="3281598"/>
            <a:ext cx="1582737" cy="215900"/>
          </a:xfrm>
          <a:prstGeom prst="rect">
            <a:avLst/>
          </a:prstGeom>
          <a:noFill/>
          <a:ln w="9525">
            <a:noFill/>
            <a:miter lim="800000"/>
          </a:ln>
        </p:spPr>
        <p:txBody>
          <a:bodyPr lIns="68580" tIns="34290" rIns="68580" bIns="34290"/>
          <a:lstStyle/>
          <a:p>
            <a:pPr algn="ctr"/>
            <a:r>
              <a:rPr lang="zh-CN" altLang="en-US" sz="1200" dirty="0">
                <a:latin typeface="微软雅黑" panose="020B0503020204020204" pitchFamily="34" charset="-122"/>
                <a:ea typeface="微软雅黑" panose="020B0503020204020204" pitchFamily="34" charset="-122"/>
              </a:rPr>
              <a:t>空压机</a:t>
            </a:r>
            <a:r>
              <a:rPr lang="zh-CN" altLang="zh-CN" sz="1200" dirty="0">
                <a:latin typeface="微软雅黑" panose="020B0503020204020204" pitchFamily="34" charset="-122"/>
                <a:ea typeface="微软雅黑" panose="020B0503020204020204" pitchFamily="34" charset="-122"/>
              </a:rPr>
              <a:t>送风</a:t>
            </a:r>
            <a:endParaRPr lang="en-US" altLang="zh-CN" sz="1200" dirty="0">
              <a:latin typeface="微软雅黑" panose="020B0503020204020204" pitchFamily="34" charset="-122"/>
              <a:ea typeface="微软雅黑" panose="020B0503020204020204" pitchFamily="34" charset="-122"/>
            </a:endParaRPr>
          </a:p>
        </p:txBody>
      </p:sp>
      <p:sp>
        <p:nvSpPr>
          <p:cNvPr id="90133"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0135"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par>
                                <p:cTn id="8" presetID="4" presetClass="entr" presetSubtype="16" fill="hold" nodeType="withEffect">
                                  <p:stCondLst>
                                    <p:cond delay="0"/>
                                  </p:stCondLst>
                                  <p:childTnLst>
                                    <p:set>
                                      <p:cBhvr>
                                        <p:cTn id="9" dur="1" fill="hold">
                                          <p:stCondLst>
                                            <p:cond delay="0"/>
                                          </p:stCondLst>
                                        </p:cTn>
                                        <p:tgtEl>
                                          <p:spTgt spid="38923"/>
                                        </p:tgtEl>
                                        <p:attrNameLst>
                                          <p:attrName>style.visibility</p:attrName>
                                        </p:attrNameLst>
                                      </p:cBhvr>
                                      <p:to>
                                        <p:strVal val="visible"/>
                                      </p:to>
                                    </p:set>
                                    <p:animEffect transition="in" filter="box(in)">
                                      <p:cBhvr>
                                        <p:cTn id="10" dur="500"/>
                                        <p:tgtEl>
                                          <p:spTgt spid="38923"/>
                                        </p:tgtEl>
                                      </p:cBhvr>
                                    </p:animEffect>
                                  </p:childTnLst>
                                </p:cTn>
                              </p:par>
                              <p:par>
                                <p:cTn id="11" presetID="4" presetClass="entr" presetSubtype="16" fill="hold" nodeType="withEffect">
                                  <p:stCondLst>
                                    <p:cond delay="0"/>
                                  </p:stCondLst>
                                  <p:childTnLst>
                                    <p:set>
                                      <p:cBhvr>
                                        <p:cTn id="12" dur="1" fill="hold">
                                          <p:stCondLst>
                                            <p:cond delay="0"/>
                                          </p:stCondLst>
                                        </p:cTn>
                                        <p:tgtEl>
                                          <p:spTgt spid="38921"/>
                                        </p:tgtEl>
                                        <p:attrNameLst>
                                          <p:attrName>style.visibility</p:attrName>
                                        </p:attrNameLst>
                                      </p:cBhvr>
                                      <p:to>
                                        <p:strVal val="visible"/>
                                      </p:to>
                                    </p:set>
                                    <p:animEffect transition="in" filter="box(in)">
                                      <p:cBhvr>
                                        <p:cTn id="13" dur="500"/>
                                        <p:tgtEl>
                                          <p:spTgt spid="3892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ox(in)">
                                      <p:cBhvr>
                                        <p:cTn id="16" dur="500"/>
                                        <p:tgtEl>
                                          <p:spTgt spid="25"/>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ox(in)">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ox(in)">
                                      <p:cBhvr>
                                        <p:cTn id="24" dur="500"/>
                                        <p:tgtEl>
                                          <p:spTgt spid="28"/>
                                        </p:tgtEl>
                                      </p:cBhvr>
                                    </p:animEffect>
                                  </p:childTnLst>
                                </p:cTn>
                              </p:par>
                              <p:par>
                                <p:cTn id="25" presetID="4" presetClass="entr" presetSubtype="16" fill="hold" nodeType="withEffect">
                                  <p:stCondLst>
                                    <p:cond delay="0"/>
                                  </p:stCondLst>
                                  <p:childTnLst>
                                    <p:set>
                                      <p:cBhvr>
                                        <p:cTn id="26" dur="1" fill="hold">
                                          <p:stCondLst>
                                            <p:cond delay="0"/>
                                          </p:stCondLst>
                                        </p:cTn>
                                        <p:tgtEl>
                                          <p:spTgt spid="38922"/>
                                        </p:tgtEl>
                                        <p:attrNameLst>
                                          <p:attrName>style.visibility</p:attrName>
                                        </p:attrNameLst>
                                      </p:cBhvr>
                                      <p:to>
                                        <p:strVal val="visible"/>
                                      </p:to>
                                    </p:set>
                                    <p:animEffect transition="in" filter="box(in)">
                                      <p:cBhvr>
                                        <p:cTn id="27" dur="500"/>
                                        <p:tgtEl>
                                          <p:spTgt spid="3892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1771"/>
                                        </p:tgtEl>
                                        <p:attrNameLst>
                                          <p:attrName>style.visibility</p:attrName>
                                        </p:attrNameLst>
                                      </p:cBhvr>
                                      <p:to>
                                        <p:strVal val="visible"/>
                                      </p:to>
                                    </p:set>
                                    <p:animEffect transition="in" filter="box(in)">
                                      <p:cBhvr>
                                        <p:cTn id="32" dur="500"/>
                                        <p:tgtEl>
                                          <p:spTgt spid="31771"/>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ox(in)">
                                      <p:cBhvr>
                                        <p:cTn id="35" dur="500"/>
                                        <p:tgtEl>
                                          <p:spTgt spid="34"/>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31763"/>
                                        </p:tgtEl>
                                        <p:attrNameLst>
                                          <p:attrName>style.visibility</p:attrName>
                                        </p:attrNameLst>
                                      </p:cBhvr>
                                      <p:to>
                                        <p:strVal val="visible"/>
                                      </p:to>
                                    </p:set>
                                    <p:animEffect transition="in" filter="box(in)">
                                      <p:cBhvr>
                                        <p:cTn id="38" dur="500"/>
                                        <p:tgtEl>
                                          <p:spTgt spid="31763"/>
                                        </p:tgtEl>
                                      </p:cBhvr>
                                    </p:animEffect>
                                  </p:childTnLst>
                                </p:cTn>
                              </p:par>
                              <p:par>
                                <p:cTn id="39" presetID="4" presetClass="entr" presetSubtype="16"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38928"/>
                                        </p:tgtEl>
                                        <p:attrNameLst>
                                          <p:attrName>style.visibility</p:attrName>
                                        </p:attrNameLst>
                                      </p:cBhvr>
                                      <p:to>
                                        <p:strVal val="visible"/>
                                      </p:to>
                                    </p:set>
                                    <p:animEffect transition="in" filter="box(in)">
                                      <p:cBhvr>
                                        <p:cTn id="46" dur="500"/>
                                        <p:tgtEl>
                                          <p:spTgt spid="38928"/>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ox(i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ox(in)">
                                      <p:cBhvr>
                                        <p:cTn id="60" dur="500"/>
                                        <p:tgtEl>
                                          <p:spTgt spid="31"/>
                                        </p:tgtEl>
                                      </p:cBhvr>
                                    </p:animEffect>
                                  </p:childTnLst>
                                </p:cTn>
                              </p:par>
                              <p:par>
                                <p:cTn id="61" presetID="4" presetClass="entr" presetSubtype="16" fill="hold" nodeType="withEffect">
                                  <p:stCondLst>
                                    <p:cond delay="0"/>
                                  </p:stCondLst>
                                  <p:childTnLst>
                                    <p:set>
                                      <p:cBhvr>
                                        <p:cTn id="62" dur="1" fill="hold">
                                          <p:stCondLst>
                                            <p:cond delay="0"/>
                                          </p:stCondLst>
                                        </p:cTn>
                                        <p:tgtEl>
                                          <p:spTgt spid="38930"/>
                                        </p:tgtEl>
                                        <p:attrNameLst>
                                          <p:attrName>style.visibility</p:attrName>
                                        </p:attrNameLst>
                                      </p:cBhvr>
                                      <p:to>
                                        <p:strVal val="visible"/>
                                      </p:to>
                                    </p:set>
                                    <p:animEffect transition="in" filter="box(in)">
                                      <p:cBhvr>
                                        <p:cTn id="63" dur="500"/>
                                        <p:tgtEl>
                                          <p:spTgt spid="38930"/>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ox(in)">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763" grpId="0" animBg="1"/>
      <p:bldP spid="27" grpId="0"/>
      <p:bldP spid="28" grpId="0"/>
      <p:bldP spid="30" grpId="0"/>
      <p:bldP spid="31" grpId="0"/>
      <p:bldP spid="3" grpId="0" animBg="1"/>
      <p:bldP spid="24" grpId="0"/>
      <p:bldP spid="25" grpId="0"/>
      <p:bldP spid="34" grpId="0"/>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文本框 9"/>
          <p:cNvSpPr txBox="1">
            <a:spLocks noChangeArrowheads="1"/>
          </p:cNvSpPr>
          <p:nvPr/>
        </p:nvSpPr>
        <p:spPr bwMode="auto">
          <a:xfrm>
            <a:off x="708025" y="1689100"/>
            <a:ext cx="266700" cy="376238"/>
          </a:xfrm>
          <a:prstGeom prst="rect">
            <a:avLst/>
          </a:prstGeom>
          <a:noFill/>
          <a:ln w="9525">
            <a:noFill/>
            <a:miter lim="800000"/>
          </a:ln>
        </p:spPr>
        <p:txBody>
          <a:bodyPr wrap="none" lIns="68580" tIns="34290" rIns="68580" bIns="34290" anchor="ctr">
            <a:spAutoFit/>
          </a:bodyPr>
          <a:lstStyle/>
          <a:p>
            <a:pPr algn="ctr"/>
            <a:r>
              <a:rPr lang="en-US" altLang="zh-CN" sz="2000">
                <a:solidFill>
                  <a:srgbClr val="FFFFFF"/>
                </a:solidFill>
                <a:latin typeface="Impact" panose="020B0806030902050204" pitchFamily="34" charset="0"/>
                <a:ea typeface="微软雅黑" panose="020B0503020204020204" pitchFamily="34" charset="-122"/>
              </a:rPr>
              <a:t>2</a:t>
            </a:r>
            <a:endParaRPr lang="zh-CN" altLang="en-US" sz="1600">
              <a:solidFill>
                <a:srgbClr val="FFFFFF"/>
              </a:solidFill>
              <a:latin typeface="Impact" panose="020B0806030902050204" pitchFamily="34" charset="0"/>
              <a:ea typeface="微软雅黑" panose="020B0503020204020204" pitchFamily="34" charset="-122"/>
            </a:endParaRPr>
          </a:p>
        </p:txBody>
      </p:sp>
      <p:sp>
        <p:nvSpPr>
          <p:cNvPr id="91138" name="文本框 9"/>
          <p:cNvSpPr txBox="1">
            <a:spLocks noChangeArrowheads="1"/>
          </p:cNvSpPr>
          <p:nvPr/>
        </p:nvSpPr>
        <p:spPr bwMode="auto">
          <a:xfrm>
            <a:off x="708025" y="2717800"/>
            <a:ext cx="274638" cy="376238"/>
          </a:xfrm>
          <a:prstGeom prst="rect">
            <a:avLst/>
          </a:prstGeom>
          <a:noFill/>
          <a:ln w="9525">
            <a:noFill/>
            <a:miter lim="800000"/>
          </a:ln>
        </p:spPr>
        <p:txBody>
          <a:bodyPr wrap="none" lIns="68580" tIns="34290" rIns="68580" bIns="34290" anchor="ctr">
            <a:spAutoFit/>
          </a:bodyPr>
          <a:lstStyle/>
          <a:p>
            <a:pPr algn="ctr"/>
            <a:r>
              <a:rPr lang="en-US" altLang="zh-CN" sz="2000">
                <a:solidFill>
                  <a:srgbClr val="FFFFFF"/>
                </a:solidFill>
                <a:latin typeface="Impact" panose="020B0806030902050204" pitchFamily="34" charset="0"/>
                <a:ea typeface="微软雅黑" panose="020B0503020204020204" pitchFamily="34" charset="-122"/>
              </a:rPr>
              <a:t>3</a:t>
            </a:r>
            <a:endParaRPr lang="zh-CN" altLang="en-US" sz="1600">
              <a:solidFill>
                <a:srgbClr val="FFFFFF"/>
              </a:solidFill>
              <a:latin typeface="Impact" panose="020B0806030902050204" pitchFamily="34" charset="0"/>
              <a:ea typeface="微软雅黑" panose="020B0503020204020204" pitchFamily="34" charset="-122"/>
            </a:endParaRPr>
          </a:p>
        </p:txBody>
      </p:sp>
      <p:sp>
        <p:nvSpPr>
          <p:cNvPr id="91139" name="文本框 9"/>
          <p:cNvSpPr txBox="1">
            <a:spLocks noChangeArrowheads="1"/>
          </p:cNvSpPr>
          <p:nvPr/>
        </p:nvSpPr>
        <p:spPr bwMode="auto">
          <a:xfrm>
            <a:off x="708025" y="3546475"/>
            <a:ext cx="266700" cy="376238"/>
          </a:xfrm>
          <a:prstGeom prst="rect">
            <a:avLst/>
          </a:prstGeom>
          <a:noFill/>
          <a:ln w="9525">
            <a:noFill/>
            <a:miter lim="800000"/>
          </a:ln>
        </p:spPr>
        <p:txBody>
          <a:bodyPr lIns="68580" tIns="34290" rIns="68580" bIns="34290" anchor="ctr">
            <a:spAutoFit/>
          </a:bodyPr>
          <a:lstStyle/>
          <a:p>
            <a:pPr algn="ctr"/>
            <a:r>
              <a:rPr lang="en-US" altLang="zh-CN" sz="2000">
                <a:solidFill>
                  <a:srgbClr val="FFFFFF"/>
                </a:solidFill>
                <a:latin typeface="Impact" panose="020B0806030902050204" pitchFamily="34" charset="0"/>
                <a:ea typeface="微软雅黑" panose="020B0503020204020204" pitchFamily="34" charset="-122"/>
              </a:rPr>
              <a:t>4</a:t>
            </a:r>
            <a:endParaRPr lang="zh-CN" altLang="en-US" sz="1600">
              <a:solidFill>
                <a:srgbClr val="FFFFFF"/>
              </a:solidFill>
              <a:latin typeface="Impact" panose="020B0806030902050204" pitchFamily="34" charset="0"/>
              <a:ea typeface="微软雅黑" panose="020B0503020204020204" pitchFamily="34" charset="-122"/>
            </a:endParaRPr>
          </a:p>
        </p:txBody>
      </p:sp>
      <p:sp>
        <p:nvSpPr>
          <p:cNvPr id="91140" name="矩形 22"/>
          <p:cNvSpPr>
            <a:spLocks noChangeArrowheads="1"/>
          </p:cNvSpPr>
          <p:nvPr/>
        </p:nvSpPr>
        <p:spPr bwMode="auto">
          <a:xfrm>
            <a:off x="395288" y="915988"/>
            <a:ext cx="5518150" cy="400050"/>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latin typeface="微软雅黑" panose="020B0503020204020204" pitchFamily="34" charset="-122"/>
                <a:ea typeface="微软雅黑" panose="020B0503020204020204" pitchFamily="34" charset="-122"/>
              </a:rPr>
              <a:t>其他安全防护设备和应急救援装备</a:t>
            </a:r>
            <a:endParaRPr lang="en-US" altLang="zh-CN">
              <a:latin typeface="微软雅黑" panose="020B0503020204020204" pitchFamily="34" charset="-122"/>
              <a:ea typeface="微软雅黑" panose="020B0503020204020204" pitchFamily="34" charset="-122"/>
            </a:endParaRPr>
          </a:p>
        </p:txBody>
      </p:sp>
      <p:graphicFrame>
        <p:nvGraphicFramePr>
          <p:cNvPr id="27" name="表格 26"/>
          <p:cNvGraphicFramePr>
            <a:graphicFrameLocks noGrp="1"/>
          </p:cNvGraphicFramePr>
          <p:nvPr/>
        </p:nvGraphicFramePr>
        <p:xfrm>
          <a:off x="446088" y="1347788"/>
          <a:ext cx="4774531" cy="3019844"/>
        </p:xfrm>
        <a:graphic>
          <a:graphicData uri="http://schemas.openxmlformats.org/drawingml/2006/table">
            <a:tbl>
              <a:tblPr firstRow="1" bandRow="1">
                <a:tableStyleId>{5C22544A-7EE6-4342-B048-85BDC9FD1C3A}</a:tableStyleId>
              </a:tblPr>
              <a:tblGrid>
                <a:gridCol w="1030115"/>
                <a:gridCol w="1080120"/>
                <a:gridCol w="2664296"/>
              </a:tblGrid>
              <a:tr h="321408">
                <a:tc>
                  <a:txBody>
                    <a:bodyPr/>
                    <a:lstStyle/>
                    <a:p>
                      <a:pPr algn="ctr"/>
                      <a:r>
                        <a:rPr lang="zh-CN" altLang="en-US" sz="1100" dirty="0">
                          <a:latin typeface="微软雅黑" panose="020B0503020204020204" pitchFamily="34" charset="-122"/>
                          <a:ea typeface="微软雅黑" panose="020B0503020204020204" pitchFamily="34" charset="-122"/>
                        </a:rPr>
                        <a:t>个体防护用品</a:t>
                      </a:r>
                      <a:endParaRPr lang="zh-CN" altLang="en-US" sz="110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algn="ctr">
                        <a:buNone/>
                      </a:pPr>
                      <a:r>
                        <a:rPr lang="zh-CN" altLang="en-US" sz="1100" dirty="0">
                          <a:latin typeface="微软雅黑" panose="020B0503020204020204" pitchFamily="34" charset="-122"/>
                          <a:ea typeface="微软雅黑" panose="020B0503020204020204" pitchFamily="34" charset="-122"/>
                        </a:rPr>
                        <a:t>用途</a:t>
                      </a:r>
                      <a:endParaRPr lang="zh-CN" altLang="en-US" sz="110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algn="ctr"/>
                      <a:r>
                        <a:rPr lang="zh-CN" altLang="en-US" sz="1100" dirty="0">
                          <a:latin typeface="微软雅黑" panose="020B0503020204020204" pitchFamily="34" charset="-122"/>
                          <a:ea typeface="微软雅黑" panose="020B0503020204020204" pitchFamily="34" charset="-122"/>
                        </a:rPr>
                        <a:t>配置要求</a:t>
                      </a:r>
                      <a:endParaRPr lang="zh-CN" altLang="en-US" sz="1100" dirty="0">
                        <a:latin typeface="微软雅黑" panose="020B0503020204020204" pitchFamily="34" charset="-122"/>
                        <a:ea typeface="微软雅黑" panose="020B0503020204020204" pitchFamily="34" charset="-122"/>
                      </a:endParaRPr>
                    </a:p>
                  </a:txBody>
                  <a:tcPr marL="68580" marR="68580" marT="34283" marB="34283" anchor="ctr"/>
                </a:tc>
              </a:tr>
              <a:tr h="511393">
                <a:tc>
                  <a:txBody>
                    <a:bodyPr/>
                    <a:lstStyle/>
                    <a:p>
                      <a:endParaRPr lang="zh-CN" altLang="en-US" sz="110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100" b="0" dirty="0">
                          <a:latin typeface="微软雅黑" panose="020B0503020204020204" pitchFamily="34" charset="-122"/>
                          <a:ea typeface="微软雅黑" panose="020B0503020204020204" pitchFamily="34" charset="-122"/>
                        </a:rPr>
                        <a:t>头部防护</a:t>
                      </a:r>
                      <a:endParaRPr lang="zh-CN" altLang="en-US" sz="1100" b="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algn="ctr"/>
                      <a:r>
                        <a:rPr lang="zh-CN" altLang="en-US" sz="1100" b="0" dirty="0">
                          <a:latin typeface="微软雅黑" panose="020B0503020204020204" pitchFamily="34" charset="-122"/>
                          <a:ea typeface="微软雅黑" panose="020B0503020204020204" pitchFamily="34" charset="-122"/>
                        </a:rPr>
                        <a:t>每名作业者</a:t>
                      </a:r>
                      <a:r>
                        <a:rPr lang="zh-CN" altLang="en-US" sz="1100" b="0" dirty="0">
                          <a:solidFill>
                            <a:srgbClr val="C00000"/>
                          </a:solidFill>
                          <a:latin typeface="微软雅黑" panose="020B0503020204020204" pitchFamily="34" charset="-122"/>
                          <a:ea typeface="微软雅黑" panose="020B0503020204020204" pitchFamily="34" charset="-122"/>
                        </a:rPr>
                        <a:t>应</a:t>
                      </a:r>
                      <a:r>
                        <a:rPr lang="zh-CN" altLang="en-US" sz="1100" b="0" dirty="0">
                          <a:latin typeface="微软雅黑" panose="020B0503020204020204" pitchFamily="34" charset="-122"/>
                          <a:ea typeface="微软雅黑" panose="020B0503020204020204" pitchFamily="34" charset="-122"/>
                        </a:rPr>
                        <a:t>配置</a:t>
                      </a:r>
                      <a:r>
                        <a:rPr lang="en-US" altLang="zh-CN" sz="1100" b="0" dirty="0">
                          <a:latin typeface="微软雅黑" panose="020B0503020204020204" pitchFamily="34" charset="-122"/>
                          <a:ea typeface="微软雅黑" panose="020B0503020204020204" pitchFamily="34" charset="-122"/>
                        </a:rPr>
                        <a:t>1</a:t>
                      </a:r>
                      <a:r>
                        <a:rPr lang="zh-CN" altLang="en-US" sz="1100" b="0" dirty="0">
                          <a:latin typeface="微软雅黑" panose="020B0503020204020204" pitchFamily="34" charset="-122"/>
                          <a:ea typeface="微软雅黑" panose="020B0503020204020204" pitchFamily="34" charset="-122"/>
                        </a:rPr>
                        <a:t>个</a:t>
                      </a:r>
                      <a:endParaRPr lang="zh-CN" altLang="en-US" sz="1100" b="0" dirty="0">
                        <a:latin typeface="微软雅黑" panose="020B0503020204020204" pitchFamily="34" charset="-122"/>
                        <a:ea typeface="微软雅黑" panose="020B0503020204020204" pitchFamily="34" charset="-122"/>
                      </a:endParaRPr>
                    </a:p>
                  </a:txBody>
                  <a:tcPr marL="68580" marR="68580" marT="34283" marB="34283" anchor="ctr"/>
                </a:tc>
              </a:tr>
              <a:tr h="932311">
                <a:tc>
                  <a:txBody>
                    <a:bodyPr/>
                    <a:lstStyle/>
                    <a:p>
                      <a:endParaRPr lang="zh-CN" altLang="en-US" sz="110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100" b="0" dirty="0">
                          <a:latin typeface="微软雅黑" panose="020B0503020204020204" pitchFamily="34" charset="-122"/>
                          <a:ea typeface="微软雅黑" panose="020B0503020204020204" pitchFamily="34" charset="-122"/>
                        </a:rPr>
                        <a:t>坠落防护、</a:t>
                      </a:r>
                      <a:endParaRPr lang="zh-CN" altLang="en-US" sz="1100" b="0" dirty="0">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defRPr/>
                      </a:pPr>
                      <a:r>
                        <a:rPr lang="zh-CN" altLang="en-US" sz="1100" b="0" dirty="0">
                          <a:latin typeface="微软雅黑" panose="020B0503020204020204" pitchFamily="34" charset="-122"/>
                          <a:ea typeface="微软雅黑" panose="020B0503020204020204" pitchFamily="34" charset="-122"/>
                        </a:rPr>
                        <a:t>应急救援</a:t>
                      </a:r>
                      <a:endParaRPr lang="zh-CN" altLang="en-US" sz="1100" b="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algn="ctr"/>
                      <a:r>
                        <a:rPr lang="zh-CN" altLang="en-US" sz="1100" b="0" dirty="0">
                          <a:latin typeface="微软雅黑" panose="020B0503020204020204" pitchFamily="34" charset="-122"/>
                          <a:ea typeface="微软雅黑" panose="020B0503020204020204" pitchFamily="34" charset="-122"/>
                        </a:rPr>
                        <a:t>每名作业者</a:t>
                      </a:r>
                      <a:r>
                        <a:rPr lang="zh-CN" altLang="en-US" sz="1100" b="0" dirty="0">
                          <a:solidFill>
                            <a:srgbClr val="C00000"/>
                          </a:solidFill>
                          <a:latin typeface="微软雅黑" panose="020B0503020204020204" pitchFamily="34" charset="-122"/>
                          <a:ea typeface="微软雅黑" panose="020B0503020204020204" pitchFamily="34" charset="-122"/>
                        </a:rPr>
                        <a:t>应</a:t>
                      </a:r>
                      <a:r>
                        <a:rPr lang="zh-CN" altLang="en-US" sz="1100" b="0" dirty="0">
                          <a:latin typeface="微软雅黑" panose="020B0503020204020204" pitchFamily="34" charset="-122"/>
                          <a:ea typeface="微软雅黑" panose="020B0503020204020204" pitchFamily="34" charset="-122"/>
                        </a:rPr>
                        <a:t>配置</a:t>
                      </a:r>
                      <a:r>
                        <a:rPr lang="en-US" altLang="zh-CN" sz="1100" b="0" dirty="0">
                          <a:latin typeface="微软雅黑" panose="020B0503020204020204" pitchFamily="34" charset="-122"/>
                          <a:ea typeface="微软雅黑" panose="020B0503020204020204" pitchFamily="34" charset="-122"/>
                        </a:rPr>
                        <a:t>1</a:t>
                      </a:r>
                      <a:r>
                        <a:rPr lang="zh-CN" altLang="en-US" sz="1100" b="0" dirty="0">
                          <a:latin typeface="微软雅黑" panose="020B0503020204020204" pitchFamily="34" charset="-122"/>
                          <a:ea typeface="微软雅黑" panose="020B0503020204020204" pitchFamily="34" charset="-122"/>
                        </a:rPr>
                        <a:t>条</a:t>
                      </a:r>
                      <a:endParaRPr lang="zh-CN" altLang="en-US" sz="1100" b="0" dirty="0">
                        <a:latin typeface="微软雅黑" panose="020B0503020204020204" pitchFamily="34" charset="-122"/>
                        <a:ea typeface="微软雅黑" panose="020B0503020204020204" pitchFamily="34" charset="-122"/>
                      </a:endParaRPr>
                    </a:p>
                  </a:txBody>
                  <a:tcPr marL="68580" marR="68580" marT="34283" marB="34283" anchor="ctr"/>
                </a:tc>
              </a:tr>
              <a:tr h="553295">
                <a:tc>
                  <a:txBody>
                    <a:bodyPr/>
                    <a:lstStyle/>
                    <a:p>
                      <a:endParaRPr lang="zh-CN" altLang="en-US" sz="110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100" b="0" dirty="0">
                          <a:latin typeface="微软雅黑" panose="020B0503020204020204" pitchFamily="34" charset="-122"/>
                          <a:ea typeface="微软雅黑" panose="020B0503020204020204" pitchFamily="34" charset="-122"/>
                        </a:rPr>
                        <a:t>坠落防护、</a:t>
                      </a:r>
                      <a:endParaRPr lang="zh-CN" altLang="en-US" sz="1100" b="0" dirty="0">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defRPr/>
                      </a:pPr>
                      <a:r>
                        <a:rPr lang="zh-CN" altLang="en-US" sz="1100" b="0" dirty="0">
                          <a:latin typeface="微软雅黑" panose="020B0503020204020204" pitchFamily="34" charset="-122"/>
                          <a:ea typeface="微软雅黑" panose="020B0503020204020204" pitchFamily="34" charset="-122"/>
                        </a:rPr>
                        <a:t>应急救援</a:t>
                      </a:r>
                      <a:endParaRPr lang="zh-CN" altLang="en-US" sz="1100" b="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algn="ctr">
                        <a:lnSpc>
                          <a:spcPts val="2200"/>
                        </a:lnSpc>
                      </a:pPr>
                      <a:r>
                        <a:rPr lang="zh-CN" altLang="en-US" sz="1100" b="0" dirty="0">
                          <a:latin typeface="微软雅黑" panose="020B0503020204020204" pitchFamily="34" charset="-122"/>
                          <a:ea typeface="微软雅黑" panose="020B0503020204020204" pitchFamily="34" charset="-122"/>
                          <a:sym typeface="+mn-ea"/>
                        </a:rPr>
                        <a:t>作业者活动区域与有限空间出入口间无障碍物的，每名作业者</a:t>
                      </a:r>
                      <a:r>
                        <a:rPr lang="zh-CN" altLang="en-US" sz="1100" b="0" dirty="0">
                          <a:solidFill>
                            <a:srgbClr val="C00000"/>
                          </a:solidFill>
                          <a:latin typeface="微软雅黑" panose="020B0503020204020204" pitchFamily="34" charset="-122"/>
                          <a:ea typeface="微软雅黑" panose="020B0503020204020204" pitchFamily="34" charset="-122"/>
                          <a:sym typeface="+mn-ea"/>
                        </a:rPr>
                        <a:t>应</a:t>
                      </a:r>
                      <a:r>
                        <a:rPr lang="zh-CN" altLang="en-US" sz="1100" b="0" dirty="0">
                          <a:latin typeface="微软雅黑" panose="020B0503020204020204" pitchFamily="34" charset="-122"/>
                          <a:ea typeface="微软雅黑" panose="020B0503020204020204" pitchFamily="34" charset="-122"/>
                          <a:sym typeface="+mn-ea"/>
                        </a:rPr>
                        <a:t>配置</a:t>
                      </a:r>
                      <a:r>
                        <a:rPr lang="en-US" altLang="zh-CN" sz="1100" b="0" dirty="0">
                          <a:latin typeface="微软雅黑" panose="020B0503020204020204" pitchFamily="34" charset="-122"/>
                          <a:ea typeface="微软雅黑" panose="020B0503020204020204" pitchFamily="34" charset="-122"/>
                          <a:sym typeface="+mn-ea"/>
                        </a:rPr>
                        <a:t>1</a:t>
                      </a:r>
                      <a:r>
                        <a:rPr lang="zh-CN" altLang="en-US" sz="1100" b="0" dirty="0">
                          <a:latin typeface="微软雅黑" panose="020B0503020204020204" pitchFamily="34" charset="-122"/>
                          <a:ea typeface="微软雅黑" panose="020B0503020204020204" pitchFamily="34" charset="-122"/>
                          <a:sym typeface="+mn-ea"/>
                        </a:rPr>
                        <a:t>条</a:t>
                      </a:r>
                      <a:endParaRPr lang="zh-CN" altLang="en-US" sz="1100" b="0" dirty="0">
                        <a:latin typeface="微软雅黑" panose="020B0503020204020204" pitchFamily="34" charset="-122"/>
                        <a:ea typeface="微软雅黑" panose="020B0503020204020204" pitchFamily="34" charset="-122"/>
                      </a:endParaRPr>
                    </a:p>
                  </a:txBody>
                  <a:tcPr marL="68580" marR="68580" marT="34283" marB="34283" anchor="ctr"/>
                </a:tc>
              </a:tr>
              <a:tr h="516630">
                <a:tc>
                  <a:txBody>
                    <a:bodyPr/>
                    <a:lstStyle/>
                    <a:p>
                      <a:endParaRPr lang="zh-CN" altLang="en-US" sz="1100" dirty="0">
                        <a:latin typeface="微软雅黑" panose="020B0503020204020204" pitchFamily="34" charset="-122"/>
                        <a:ea typeface="微软雅黑" panose="020B0503020204020204" pitchFamily="34" charset="-122"/>
                      </a:endParaRPr>
                    </a:p>
                  </a:txBody>
                  <a:tcPr marL="68580" marR="68580" marT="34283" marB="34283"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100" b="0" dirty="0">
                          <a:latin typeface="微软雅黑" panose="020B0503020204020204" pitchFamily="34" charset="-122"/>
                          <a:ea typeface="微软雅黑" panose="020B0503020204020204" pitchFamily="34" charset="-122"/>
                          <a:sym typeface="+mn-ea"/>
                        </a:rPr>
                        <a:t>坠落防护</a:t>
                      </a:r>
                      <a:endParaRPr lang="zh-CN" altLang="en-US" sz="1100" b="0" dirty="0">
                        <a:latin typeface="微软雅黑" panose="020B0503020204020204" pitchFamily="34" charset="-122"/>
                        <a:ea typeface="微软雅黑" panose="020B0503020204020204" pitchFamily="34" charset="-122"/>
                        <a:sym typeface="+mn-ea"/>
                      </a:endParaRPr>
                    </a:p>
                  </a:txBody>
                  <a:tcPr marL="68580" marR="68580" marT="34283" marB="34283" anchor="ctr"/>
                </a:tc>
                <a:tc>
                  <a:txBody>
                    <a:bodyPr/>
                    <a:lstStyle/>
                    <a:p>
                      <a:pPr algn="ctr">
                        <a:lnSpc>
                          <a:spcPts val="2200"/>
                        </a:lnSpc>
                        <a:spcAft>
                          <a:spcPts val="0"/>
                        </a:spcAft>
                      </a:pPr>
                      <a:r>
                        <a:rPr lang="zh-CN" altLang="en-US" sz="1100" b="0" dirty="0">
                          <a:latin typeface="微软雅黑" panose="020B0503020204020204" pitchFamily="34" charset="-122"/>
                          <a:ea typeface="微软雅黑" panose="020B0503020204020204" pitchFamily="34" charset="-122"/>
                        </a:rPr>
                        <a:t>每个进出口处</a:t>
                      </a:r>
                      <a:r>
                        <a:rPr lang="zh-CN" altLang="en-US" sz="1100" b="0" dirty="0">
                          <a:solidFill>
                            <a:srgbClr val="C00000"/>
                          </a:solidFill>
                          <a:latin typeface="微软雅黑" panose="020B0503020204020204" pitchFamily="34" charset="-122"/>
                          <a:ea typeface="微软雅黑" panose="020B0503020204020204" pitchFamily="34" charset="-122"/>
                        </a:rPr>
                        <a:t>宜</a:t>
                      </a:r>
                      <a:r>
                        <a:rPr lang="zh-CN" altLang="en-US" sz="1100" b="0" dirty="0">
                          <a:latin typeface="微软雅黑" panose="020B0503020204020204" pitchFamily="34" charset="-122"/>
                          <a:ea typeface="微软雅黑" panose="020B0503020204020204" pitchFamily="34" charset="-122"/>
                        </a:rPr>
                        <a:t>配置</a:t>
                      </a:r>
                      <a:r>
                        <a:rPr lang="en-US" altLang="zh-CN" sz="1100" b="0" dirty="0">
                          <a:latin typeface="微软雅黑" panose="020B0503020204020204" pitchFamily="34" charset="-122"/>
                          <a:ea typeface="微软雅黑" panose="020B0503020204020204" pitchFamily="34" charset="-122"/>
                        </a:rPr>
                        <a:t>1</a:t>
                      </a:r>
                      <a:r>
                        <a:rPr lang="zh-CN" altLang="en-US" sz="1100" b="0" dirty="0">
                          <a:latin typeface="微软雅黑" panose="020B0503020204020204" pitchFamily="34" charset="-122"/>
                          <a:ea typeface="微软雅黑" panose="020B0503020204020204" pitchFamily="34" charset="-122"/>
                        </a:rPr>
                        <a:t>个，</a:t>
                      </a:r>
                      <a:r>
                        <a:rPr lang="zh-CN" altLang="en-US" sz="1100" dirty="0">
                          <a:solidFill>
                            <a:srgbClr val="C00000"/>
                          </a:solidFill>
                          <a:latin typeface="微软雅黑" panose="020B0503020204020204" pitchFamily="34" charset="-122"/>
                          <a:ea typeface="微软雅黑" panose="020B0503020204020204" pitchFamily="34" charset="-122"/>
                          <a:sym typeface="+mn-ea"/>
                        </a:rPr>
                        <a:t>进出有限空间过程中</a:t>
                      </a:r>
                      <a:r>
                        <a:rPr lang="zh-CN" altLang="en-US" sz="1100" dirty="0">
                          <a:latin typeface="微软雅黑" panose="020B0503020204020204" pitchFamily="34" charset="-122"/>
                          <a:ea typeface="微软雅黑" panose="020B0503020204020204" pitchFamily="34" charset="-122"/>
                          <a:sym typeface="+mn-ea"/>
                        </a:rPr>
                        <a:t>宜选择防坠器配合安全带使用</a:t>
                      </a:r>
                      <a:endParaRPr lang="zh-CN" altLang="en-US" sz="1100" b="0" dirty="0">
                        <a:latin typeface="微软雅黑" panose="020B0503020204020204" pitchFamily="34" charset="-122"/>
                        <a:ea typeface="微软雅黑" panose="020B0503020204020204" pitchFamily="34" charset="-122"/>
                        <a:sym typeface="+mn-ea"/>
                      </a:endParaRPr>
                    </a:p>
                  </a:txBody>
                  <a:tcPr marL="68580" marR="68580" marT="34283" marB="34283" anchor="ctr"/>
                </a:tc>
              </a:tr>
            </a:tbl>
          </a:graphicData>
        </a:graphic>
      </p:graphicFrame>
      <p:pic>
        <p:nvPicPr>
          <p:cNvPr id="91167" name="Picture 1" descr="J:\E盘\2018\市安监局一处项目\项目实施\2.竞赛试题\图片\第9期图片\09.jpg"/>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581025" y="1655763"/>
            <a:ext cx="628650" cy="581025"/>
          </a:xfrm>
          <a:prstGeom prst="rect">
            <a:avLst/>
          </a:prstGeom>
          <a:noFill/>
          <a:ln w="9525">
            <a:noFill/>
            <a:miter lim="800000"/>
            <a:headEnd/>
            <a:tailEnd/>
          </a:ln>
        </p:spPr>
      </p:pic>
      <p:pic>
        <p:nvPicPr>
          <p:cNvPr id="91168" name="Picture 3" descr="J:\E盘\2018\市安监局一处项目\项目实施\2.竞赛试题\图片\第9期图片\08.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9588" y="3795713"/>
            <a:ext cx="931862" cy="619125"/>
          </a:xfrm>
          <a:prstGeom prst="rect">
            <a:avLst/>
          </a:prstGeom>
          <a:noFill/>
          <a:ln w="9525">
            <a:noFill/>
            <a:miter lim="800000"/>
            <a:headEnd/>
            <a:tailEnd/>
          </a:ln>
        </p:spPr>
      </p:pic>
      <p:sp>
        <p:nvSpPr>
          <p:cNvPr id="91169" name="矩形 22"/>
          <p:cNvSpPr>
            <a:spLocks noChangeArrowheads="1"/>
          </p:cNvSpPr>
          <p:nvPr/>
        </p:nvSpPr>
        <p:spPr bwMode="auto">
          <a:xfrm>
            <a:off x="468313" y="4443413"/>
            <a:ext cx="4679751" cy="512762"/>
          </a:xfrm>
          <a:prstGeom prst="rect">
            <a:avLst/>
          </a:prstGeom>
          <a:noFill/>
          <a:ln w="9525">
            <a:noFill/>
            <a:miter lim="800000"/>
          </a:ln>
        </p:spPr>
        <p:txBody>
          <a:bodyPr wrap="square" lIns="68580" tIns="34290" rIns="68580" bIns="34290">
            <a:spAutoFit/>
          </a:bodyPr>
          <a:lstStyle/>
          <a:p>
            <a:pPr marL="214630" indent="-214630">
              <a:lnSpc>
                <a:spcPct val="120000"/>
              </a:lnSpc>
              <a:buClr>
                <a:srgbClr val="C00000"/>
              </a:buClr>
              <a:buFont typeface="Wingdings" panose="05000000000000000000" pitchFamily="2" charset="2"/>
              <a:buChar char="Ø"/>
            </a:pPr>
            <a:r>
              <a:rPr lang="zh-CN" altLang="zh-CN" sz="1200" dirty="0">
                <a:latin typeface="微软雅黑" panose="020B0503020204020204" pitchFamily="34" charset="-122"/>
                <a:ea typeface="微软雅黑" panose="020B0503020204020204" pitchFamily="34" charset="-122"/>
              </a:rPr>
              <a:t>安全绳、</a:t>
            </a:r>
            <a:r>
              <a:rPr lang="zh-CN" altLang="en-US" sz="1200" dirty="0">
                <a:latin typeface="微软雅黑" panose="020B0503020204020204" pitchFamily="34" charset="-122"/>
                <a:ea typeface="微软雅黑" panose="020B0503020204020204" pitchFamily="34" charset="-122"/>
              </a:rPr>
              <a:t>防坠器</a:t>
            </a:r>
            <a:r>
              <a:rPr lang="zh-CN" altLang="zh-CN" sz="1200" dirty="0">
                <a:latin typeface="微软雅黑" panose="020B0503020204020204" pitchFamily="34" charset="-122"/>
                <a:ea typeface="微软雅黑" panose="020B0503020204020204" pitchFamily="34" charset="-122"/>
              </a:rPr>
              <a:t>应固定在有限空间外可靠的挂点上，连接牢固</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214630" indent="-214630">
              <a:lnSpc>
                <a:spcPct val="1200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易燃易爆环境，应配备防静电服、防静电鞋。</a:t>
            </a:r>
            <a:endParaRPr lang="en-US" altLang="zh-CN" sz="1200" dirty="0">
              <a:latin typeface="微软雅黑" panose="020B0503020204020204" pitchFamily="34" charset="-122"/>
              <a:ea typeface="微软雅黑" panose="020B0503020204020204" pitchFamily="34" charset="-122"/>
            </a:endParaRPr>
          </a:p>
        </p:txBody>
      </p:sp>
      <p:pic>
        <p:nvPicPr>
          <p:cNvPr id="40" name="Picture 6" descr="警戒线"/>
          <p:cNvPicPr>
            <a:picLocks noChangeAspect="1"/>
          </p:cNvPicPr>
          <p:nvPr/>
        </p:nvPicPr>
        <p:blipFill>
          <a:blip r:embed="rId3" cstate="print"/>
          <a:stretch>
            <a:fillRect/>
          </a:stretch>
        </p:blipFill>
        <p:spPr>
          <a:xfrm>
            <a:off x="5821363" y="4270375"/>
            <a:ext cx="971550" cy="741363"/>
          </a:xfrm>
          <a:prstGeom prst="rect">
            <a:avLst/>
          </a:prstGeom>
          <a:noFill/>
          <a:ln w="9525">
            <a:noFill/>
          </a:ln>
          <a:effectLst>
            <a:outerShdw blurRad="50800" dist="50800" dir="5400000" algn="ctr" rotWithShape="0">
              <a:srgbClr val="000000">
                <a:alpha val="73000"/>
              </a:srgbClr>
            </a:outerShdw>
          </a:effectLst>
        </p:spPr>
      </p:pic>
      <p:pic>
        <p:nvPicPr>
          <p:cNvPr id="41" name="图片 45"/>
          <p:cNvPicPr>
            <a:picLocks noChangeAspect="1" noChangeArrowheads="1"/>
          </p:cNvPicPr>
          <p:nvPr/>
        </p:nvPicPr>
        <p:blipFill>
          <a:blip r:embed="rId4" cstate="print"/>
          <a:srcRect l="8466" r="6349"/>
          <a:stretch>
            <a:fillRect/>
          </a:stretch>
        </p:blipFill>
        <p:spPr bwMode="auto">
          <a:xfrm>
            <a:off x="5795963" y="3328988"/>
            <a:ext cx="957262" cy="812800"/>
          </a:xfrm>
          <a:prstGeom prst="rect">
            <a:avLst/>
          </a:prstGeom>
          <a:noFill/>
          <a:ln w="9525">
            <a:noFill/>
            <a:miter lim="800000"/>
            <a:headEnd/>
            <a:tailEnd/>
          </a:ln>
        </p:spPr>
      </p:pic>
      <p:pic>
        <p:nvPicPr>
          <p:cNvPr id="42" name="Picture 19" descr="防爆对讲机"/>
          <p:cNvPicPr>
            <a:picLocks noChangeAspect="1" noChangeArrowheads="1"/>
          </p:cNvPicPr>
          <p:nvPr/>
        </p:nvPicPr>
        <p:blipFill>
          <a:blip r:embed="rId5" cstate="print"/>
          <a:srcRect/>
          <a:stretch>
            <a:fillRect/>
          </a:stretch>
        </p:blipFill>
        <p:spPr bwMode="auto">
          <a:xfrm>
            <a:off x="7823200" y="3197225"/>
            <a:ext cx="720725" cy="977900"/>
          </a:xfrm>
          <a:prstGeom prst="rect">
            <a:avLst/>
          </a:prstGeom>
          <a:noFill/>
          <a:ln w="9525">
            <a:noFill/>
            <a:miter lim="800000"/>
            <a:headEnd/>
            <a:tailEnd/>
          </a:ln>
        </p:spPr>
      </p:pic>
      <p:pic>
        <p:nvPicPr>
          <p:cNvPr id="43" name="Picture 19" descr="防爆对讲机"/>
          <p:cNvPicPr>
            <a:picLocks noChangeAspect="1" noChangeArrowheads="1"/>
          </p:cNvPicPr>
          <p:nvPr/>
        </p:nvPicPr>
        <p:blipFill>
          <a:blip r:embed="rId5" cstate="print"/>
          <a:srcRect/>
          <a:stretch>
            <a:fillRect/>
          </a:stretch>
        </p:blipFill>
        <p:spPr bwMode="auto">
          <a:xfrm>
            <a:off x="7389813" y="3197225"/>
            <a:ext cx="722312" cy="977900"/>
          </a:xfrm>
          <a:prstGeom prst="rect">
            <a:avLst/>
          </a:prstGeom>
          <a:noFill/>
          <a:ln w="9525">
            <a:noFill/>
            <a:miter lim="800000"/>
            <a:headEnd/>
            <a:tailEnd/>
          </a:ln>
        </p:spPr>
      </p:pic>
      <p:pic>
        <p:nvPicPr>
          <p:cNvPr id="44" name="图片 43"/>
          <p:cNvPicPr>
            <a:picLocks noChangeAspect="1" noChangeArrowheads="1"/>
          </p:cNvPicPr>
          <p:nvPr/>
        </p:nvPicPr>
        <p:blipFill>
          <a:blip r:embed="rId6" cstate="print"/>
          <a:srcRect/>
          <a:stretch>
            <a:fillRect/>
          </a:stretch>
        </p:blipFill>
        <p:spPr bwMode="auto">
          <a:xfrm>
            <a:off x="7478713" y="4179888"/>
            <a:ext cx="1001712" cy="979487"/>
          </a:xfrm>
          <a:prstGeom prst="rect">
            <a:avLst/>
          </a:prstGeom>
          <a:noFill/>
          <a:ln w="9525">
            <a:noFill/>
            <a:miter lim="800000"/>
            <a:headEnd/>
            <a:tailEnd/>
          </a:ln>
        </p:spPr>
      </p:pic>
      <p:pic>
        <p:nvPicPr>
          <p:cNvPr id="91175" name="Picture 2" descr="J:\E盘\2018\市安监局一处项目\项目实施\2.竞赛试题\图片\第9期图片\05.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46100" y="2211388"/>
            <a:ext cx="749300" cy="825500"/>
          </a:xfrm>
          <a:prstGeom prst="rect">
            <a:avLst/>
          </a:prstGeom>
          <a:noFill/>
          <a:ln w="9525">
            <a:noFill/>
            <a:miter lim="800000"/>
            <a:headEnd/>
            <a:tailEnd/>
          </a:ln>
        </p:spPr>
      </p:pic>
      <p:sp>
        <p:nvSpPr>
          <p:cNvPr id="46" name="矩形 45"/>
          <p:cNvSpPr/>
          <p:nvPr/>
        </p:nvSpPr>
        <p:spPr>
          <a:xfrm>
            <a:off x="554038" y="2608263"/>
            <a:ext cx="714375" cy="4286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altLang="zh-CN" dirty="0"/>
              <a:t>··············</a:t>
            </a:r>
            <a:endParaRPr lang="zh-CN" altLang="en-US" dirty="0"/>
          </a:p>
        </p:txBody>
      </p:sp>
      <p:pic>
        <p:nvPicPr>
          <p:cNvPr id="91177" name="Picture 4" descr="J:\E盘\2018\市安监局一处项目\项目实施\2.竞赛试题\图片\第9期图片\06.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39750" y="3148013"/>
            <a:ext cx="877888" cy="566737"/>
          </a:xfrm>
          <a:prstGeom prst="rect">
            <a:avLst/>
          </a:prstGeom>
          <a:noFill/>
          <a:ln w="9525">
            <a:noFill/>
            <a:miter lim="800000"/>
            <a:headEnd/>
            <a:tailEnd/>
          </a:ln>
        </p:spPr>
      </p:pic>
      <p:sp>
        <p:nvSpPr>
          <p:cNvPr id="23" name="TextBox 22"/>
          <p:cNvSpPr txBox="1">
            <a:spLocks noChangeArrowheads="1"/>
          </p:cNvSpPr>
          <p:nvPr/>
        </p:nvSpPr>
        <p:spPr bwMode="auto">
          <a:xfrm>
            <a:off x="5605463" y="2894013"/>
            <a:ext cx="1584325" cy="307975"/>
          </a:xfrm>
          <a:prstGeom prst="rect">
            <a:avLst/>
          </a:prstGeom>
          <a:noFill/>
          <a:ln w="9525">
            <a:noFill/>
            <a:miter lim="800000"/>
          </a:ln>
        </p:spPr>
        <p:txBody>
          <a:bodyPr>
            <a:spAutoFit/>
          </a:bodyPr>
          <a:lstStyle/>
          <a:p>
            <a:pPr eaLnBrk="0" hangingPunct="0">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rPr>
              <a:t>围挡和警示</a:t>
            </a:r>
            <a:endParaRPr lang="zh-CN" altLang="en-US" sz="1400">
              <a:latin typeface="微软雅黑" panose="020B0503020204020204" pitchFamily="34" charset="-122"/>
              <a:ea typeface="微软雅黑" panose="020B0503020204020204" pitchFamily="34" charset="-122"/>
            </a:endParaRPr>
          </a:p>
        </p:txBody>
      </p:sp>
      <p:sp>
        <p:nvSpPr>
          <p:cNvPr id="24" name="TextBox 23"/>
          <p:cNvSpPr txBox="1">
            <a:spLocks noChangeArrowheads="1"/>
          </p:cNvSpPr>
          <p:nvPr/>
        </p:nvSpPr>
        <p:spPr bwMode="auto">
          <a:xfrm>
            <a:off x="7262813" y="2884488"/>
            <a:ext cx="1584325" cy="307975"/>
          </a:xfrm>
          <a:prstGeom prst="rect">
            <a:avLst/>
          </a:prstGeom>
          <a:noFill/>
          <a:ln w="9525">
            <a:noFill/>
            <a:miter lim="800000"/>
          </a:ln>
        </p:spPr>
        <p:txBody>
          <a:bodyPr>
            <a:spAutoFit/>
          </a:bodyPr>
          <a:lstStyle/>
          <a:p>
            <a:pPr eaLnBrk="0" hangingPunct="0">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rPr>
              <a:t>通讯和照明</a:t>
            </a:r>
            <a:endParaRPr lang="zh-CN" altLang="en-US" sz="1400">
              <a:latin typeface="微软雅黑" panose="020B0503020204020204" pitchFamily="34" charset="-122"/>
              <a:ea typeface="微软雅黑" panose="020B0503020204020204" pitchFamily="34" charset="-122"/>
            </a:endParaRPr>
          </a:p>
        </p:txBody>
      </p:sp>
      <p:pic>
        <p:nvPicPr>
          <p:cNvPr id="32814" name="Picture 23" descr="sanjiaojia"/>
          <p:cNvPicPr>
            <a:picLocks noChangeAspect="1" noChangeArrowheads="1"/>
          </p:cNvPicPr>
          <p:nvPr>
            <p:custDataLst>
              <p:tags r:id="rId9"/>
            </p:custDataLst>
          </p:nvPr>
        </p:nvPicPr>
        <p:blipFill>
          <a:blip r:embed="rId10" cstate="print"/>
          <a:srcRect/>
          <a:stretch>
            <a:fillRect/>
          </a:stretch>
        </p:blipFill>
        <p:spPr bwMode="auto">
          <a:xfrm>
            <a:off x="7189788" y="908050"/>
            <a:ext cx="1243012" cy="1633538"/>
          </a:xfrm>
          <a:prstGeom prst="rect">
            <a:avLst/>
          </a:prstGeom>
          <a:noFill/>
          <a:ln w="19050">
            <a:noFill/>
            <a:miter lim="800000"/>
            <a:headEnd/>
            <a:tailEnd/>
          </a:ln>
        </p:spPr>
      </p:pic>
      <p:sp>
        <p:nvSpPr>
          <p:cNvPr id="39975" name="文本框 22"/>
          <p:cNvSpPr txBox="1">
            <a:spLocks noChangeArrowheads="1"/>
          </p:cNvSpPr>
          <p:nvPr/>
        </p:nvSpPr>
        <p:spPr bwMode="auto">
          <a:xfrm>
            <a:off x="6253163" y="2522538"/>
            <a:ext cx="1739900" cy="276999"/>
          </a:xfrm>
          <a:prstGeom prst="rect">
            <a:avLst/>
          </a:prstGeom>
          <a:noFill/>
          <a:ln w="9525">
            <a:noFill/>
            <a:miter lim="800000"/>
          </a:ln>
        </p:spPr>
        <p:txBody>
          <a:bodyPr>
            <a:spAutoFit/>
          </a:bodyPr>
          <a:lstStyle/>
          <a:p>
            <a:r>
              <a:rPr lang="zh-CN" altLang="en-US" sz="1200" dirty="0">
                <a:latin typeface="微软雅黑" panose="020B0503020204020204" pitchFamily="34" charset="-122"/>
                <a:ea typeface="微软雅黑" panose="020B0503020204020204" pitchFamily="34" charset="-122"/>
              </a:rPr>
              <a:t>三脚架（挂点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救援）</a:t>
            </a:r>
            <a:endParaRPr lang="zh-CN" altLang="en-US" sz="1200" dirty="0">
              <a:latin typeface="微软雅黑" panose="020B0503020204020204" pitchFamily="34" charset="-122"/>
              <a:ea typeface="微软雅黑" panose="020B0503020204020204" pitchFamily="34" charset="-122"/>
            </a:endParaRPr>
          </a:p>
        </p:txBody>
      </p:sp>
      <p:pic>
        <p:nvPicPr>
          <p:cNvPr id="39974" name="图片 31" descr="三角架"/>
          <p:cNvPicPr>
            <a:picLocks noChangeAspect="1" noChangeArrowheads="1"/>
          </p:cNvPicPr>
          <p:nvPr/>
        </p:nvPicPr>
        <p:blipFill>
          <a:blip r:embed="rId11" cstate="print"/>
          <a:srcRect/>
          <a:stretch>
            <a:fillRect/>
          </a:stretch>
        </p:blipFill>
        <p:spPr bwMode="auto">
          <a:xfrm>
            <a:off x="5605463" y="987425"/>
            <a:ext cx="1393825" cy="1477963"/>
          </a:xfrm>
          <a:prstGeom prst="rect">
            <a:avLst/>
          </a:prstGeom>
          <a:noFill/>
          <a:ln w="9525">
            <a:noFill/>
            <a:miter lim="800000"/>
            <a:headEnd/>
            <a:tailEnd/>
          </a:ln>
        </p:spPr>
      </p:pic>
      <p:sp>
        <p:nvSpPr>
          <p:cNvPr id="91183"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1185"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9974"/>
                                        </p:tgtEl>
                                        <p:attrNameLst>
                                          <p:attrName>style.visibility</p:attrName>
                                        </p:attrNameLst>
                                      </p:cBhvr>
                                      <p:to>
                                        <p:strVal val="visible"/>
                                      </p:to>
                                    </p:set>
                                    <p:animEffect transition="in" filter="box(in)">
                                      <p:cBhvr>
                                        <p:cTn id="7" dur="500"/>
                                        <p:tgtEl>
                                          <p:spTgt spid="39974"/>
                                        </p:tgtEl>
                                      </p:cBhvr>
                                    </p:animEffect>
                                  </p:childTnLst>
                                </p:cTn>
                              </p:par>
                              <p:par>
                                <p:cTn id="8" presetID="4" presetClass="entr" presetSubtype="16" fill="hold" nodeType="withEffect">
                                  <p:stCondLst>
                                    <p:cond delay="0"/>
                                  </p:stCondLst>
                                  <p:childTnLst>
                                    <p:set>
                                      <p:cBhvr>
                                        <p:cTn id="9" dur="1" fill="hold">
                                          <p:stCondLst>
                                            <p:cond delay="0"/>
                                          </p:stCondLst>
                                        </p:cTn>
                                        <p:tgtEl>
                                          <p:spTgt spid="32814"/>
                                        </p:tgtEl>
                                        <p:attrNameLst>
                                          <p:attrName>style.visibility</p:attrName>
                                        </p:attrNameLst>
                                      </p:cBhvr>
                                      <p:to>
                                        <p:strVal val="visible"/>
                                      </p:to>
                                    </p:set>
                                    <p:animEffect transition="in" filter="box(in)">
                                      <p:cBhvr>
                                        <p:cTn id="10" dur="500"/>
                                        <p:tgtEl>
                                          <p:spTgt spid="3281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9975"/>
                                        </p:tgtEl>
                                        <p:attrNameLst>
                                          <p:attrName>style.visibility</p:attrName>
                                        </p:attrNameLst>
                                      </p:cBhvr>
                                      <p:to>
                                        <p:strVal val="visible"/>
                                      </p:to>
                                    </p:set>
                                    <p:animEffect transition="in" filter="box(in)">
                                      <p:cBhvr>
                                        <p:cTn id="13" dur="500"/>
                                        <p:tgtEl>
                                          <p:spTgt spid="3997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ox(in)">
                                      <p:cBhvr>
                                        <p:cTn id="18" dur="500"/>
                                        <p:tgtEl>
                                          <p:spTgt spid="23"/>
                                        </p:tgtEl>
                                      </p:cBhvr>
                                    </p:animEffect>
                                  </p:childTnLst>
                                </p:cTn>
                              </p:par>
                              <p:par>
                                <p:cTn id="19" presetID="4" presetClass="entr" presetSubtype="16"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ox(in)">
                                      <p:cBhvr>
                                        <p:cTn id="21" dur="500"/>
                                        <p:tgtEl>
                                          <p:spTgt spid="41"/>
                                        </p:tgtEl>
                                      </p:cBhvr>
                                    </p:animEffect>
                                  </p:childTnLst>
                                </p:cTn>
                              </p:par>
                              <p:par>
                                <p:cTn id="22" presetID="4"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i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ox(in)">
                                      <p:cBhvr>
                                        <p:cTn id="29" dur="500"/>
                                        <p:tgtEl>
                                          <p:spTgt spid="24"/>
                                        </p:tgtEl>
                                      </p:cBhvr>
                                    </p:animEffect>
                                  </p:childTnLst>
                                </p:cTn>
                              </p:par>
                              <p:par>
                                <p:cTn id="30" presetID="4" presetClass="entr" presetSubtype="16"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ox(in)">
                                      <p:cBhvr>
                                        <p:cTn id="32" dur="500"/>
                                        <p:tgtEl>
                                          <p:spTgt spid="43"/>
                                        </p:tgtEl>
                                      </p:cBhvr>
                                    </p:animEffect>
                                  </p:childTnLst>
                                </p:cTn>
                              </p:par>
                              <p:par>
                                <p:cTn id="33" presetID="4" presetClass="entr" presetSubtype="16"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in)">
                                      <p:cBhvr>
                                        <p:cTn id="35" dur="500"/>
                                        <p:tgtEl>
                                          <p:spTgt spid="42"/>
                                        </p:tgtEl>
                                      </p:cBhvr>
                                    </p:animEffect>
                                  </p:childTnLst>
                                </p:cTn>
                              </p:par>
                              <p:par>
                                <p:cTn id="36" presetID="4" presetClass="entr" presetSubtype="16"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ox(in)">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997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5"/>
          <p:cNvSpPr txBox="1"/>
          <p:nvPr/>
        </p:nvSpPr>
        <p:spPr>
          <a:xfrm>
            <a:off x="5292725" y="2154238"/>
            <a:ext cx="3095625" cy="196850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lIns="68580" tIns="34290" rIns="68580" bIns="3429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lgn="just" eaLnBrk="1" hangingPunct="1">
              <a:lnSpc>
                <a:spcPct val="150000"/>
              </a:lnSpc>
              <a:buClr>
                <a:srgbClr val="C00000"/>
              </a:buClr>
              <a:buFontTx/>
              <a:buNone/>
              <a:defRPr/>
            </a:pPr>
            <a:r>
              <a:rPr lang="zh-CN" altLang="en-US" sz="1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事故暴露出的突出问题</a:t>
            </a:r>
            <a:endParaRPr lang="en-US" altLang="zh-CN" sz="1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179705" algn="just" eaLnBrk="1" hangingPunct="1">
              <a:lnSpc>
                <a:spcPct val="150000"/>
              </a:lnSpc>
              <a:buClr>
                <a:srgbClr val="C00000"/>
              </a:buClr>
              <a:buFont typeface="Wingdings" panose="05000000000000000000" pitchFamily="2" charset="2"/>
              <a:buChar char="Ø"/>
              <a:defRPr/>
            </a:pPr>
            <a:r>
              <a:rPr lang="zh-CN" altLang="en-US" sz="1600" dirty="0">
                <a:solidFill>
                  <a:srgbClr val="000000"/>
                </a:solidFill>
                <a:latin typeface="微软雅黑" panose="020B0503020204020204" pitchFamily="34" charset="-122"/>
                <a:ea typeface="微软雅黑" panose="020B0503020204020204" pitchFamily="34" charset="-122"/>
              </a:rPr>
              <a:t>清淤作业过程中，作业人员</a:t>
            </a:r>
            <a:r>
              <a:rPr lang="zh-CN" altLang="en-US" sz="1600" dirty="0">
                <a:solidFill>
                  <a:srgbClr val="C00000"/>
                </a:solidFill>
                <a:latin typeface="微软雅黑" panose="020B0503020204020204" pitchFamily="34" charset="-122"/>
                <a:ea typeface="微软雅黑" panose="020B0503020204020204" pitchFamily="34" charset="-122"/>
              </a:rPr>
              <a:t>未佩戴呼吸防护用品</a:t>
            </a:r>
            <a:r>
              <a:rPr lang="zh-CN" altLang="en-US" sz="1600" dirty="0">
                <a:solidFill>
                  <a:srgbClr val="000000"/>
                </a:solidFill>
                <a:latin typeface="微软雅黑" panose="020B0503020204020204" pitchFamily="34" charset="-122"/>
                <a:ea typeface="微软雅黑" panose="020B0503020204020204" pitchFamily="34" charset="-122"/>
              </a:rPr>
              <a:t>。</a:t>
            </a:r>
            <a:endParaRPr lang="zh-CN" altLang="en-US" sz="1600" dirty="0">
              <a:solidFill>
                <a:srgbClr val="000000"/>
              </a:solidFill>
              <a:latin typeface="微软雅黑" panose="020B0503020204020204" pitchFamily="34" charset="-122"/>
              <a:ea typeface="微软雅黑" panose="020B0503020204020204" pitchFamily="34" charset="-122"/>
            </a:endParaRPr>
          </a:p>
          <a:p>
            <a:pPr marL="179705" algn="just" eaLnBrk="1" hangingPunct="1">
              <a:lnSpc>
                <a:spcPct val="150000"/>
              </a:lnSpc>
              <a:buClr>
                <a:srgbClr val="C00000"/>
              </a:buClr>
              <a:buFont typeface="Wingdings" panose="05000000000000000000" pitchFamily="2" charset="2"/>
              <a:buChar char="Ø"/>
              <a:defRPr/>
            </a:pPr>
            <a:r>
              <a:rPr lang="zh-CN" altLang="en-US" sz="1600" dirty="0">
                <a:solidFill>
                  <a:srgbClr val="000000"/>
                </a:solidFill>
                <a:latin typeface="微软雅黑" panose="020B0503020204020204" pitchFamily="34" charset="-122"/>
                <a:ea typeface="微软雅黑" panose="020B0503020204020204" pitchFamily="34" charset="-122"/>
              </a:rPr>
              <a:t>事故发生后，施救人员未</a:t>
            </a:r>
            <a:r>
              <a:rPr lang="zh-CN" altLang="en-US" sz="1600" dirty="0">
                <a:solidFill>
                  <a:srgbClr val="C00000"/>
                </a:solidFill>
                <a:latin typeface="微软雅黑" panose="020B0503020204020204" pitchFamily="34" charset="-122"/>
                <a:ea typeface="微软雅黑" panose="020B0503020204020204" pitchFamily="34" charset="-122"/>
              </a:rPr>
              <a:t>佩戴任何防护用品盲目施救</a:t>
            </a:r>
            <a:r>
              <a:rPr lang="zh-CN" altLang="en-US" sz="1600" dirty="0">
                <a:solidFill>
                  <a:srgbClr val="000000"/>
                </a:solidFill>
                <a:latin typeface="微软雅黑" panose="020B0503020204020204" pitchFamily="34" charset="-122"/>
                <a:ea typeface="微软雅黑" panose="020B0503020204020204" pitchFamily="34" charset="-122"/>
              </a:rPr>
              <a:t>。</a:t>
            </a:r>
            <a:endParaRPr lang="zh-CN" altLang="en-US" sz="1600" dirty="0">
              <a:solidFill>
                <a:srgbClr val="000000"/>
              </a:solidFill>
              <a:latin typeface="微软雅黑" panose="020B0503020204020204" pitchFamily="34" charset="-122"/>
              <a:ea typeface="微软雅黑" panose="020B0503020204020204" pitchFamily="34" charset="-122"/>
            </a:endParaRPr>
          </a:p>
        </p:txBody>
      </p:sp>
      <p:sp>
        <p:nvSpPr>
          <p:cNvPr id="92162" name="矩形 13"/>
          <p:cNvSpPr>
            <a:spLocks noChangeArrowheads="1"/>
          </p:cNvSpPr>
          <p:nvPr/>
        </p:nvSpPr>
        <p:spPr bwMode="auto">
          <a:xfrm>
            <a:off x="323850" y="987425"/>
            <a:ext cx="8539163" cy="952500"/>
          </a:xfrm>
          <a:prstGeom prst="rect">
            <a:avLst/>
          </a:prstGeom>
          <a:solidFill>
            <a:srgbClr val="FCD5B5"/>
          </a:solidFill>
          <a:ln w="19050">
            <a:noFill/>
            <a:miter lim="800000"/>
          </a:ln>
        </p:spPr>
        <p:txBody>
          <a:bodyPr>
            <a:spAutoFit/>
          </a:bodyPr>
          <a:lstStyle/>
          <a:p>
            <a:pPr algn="just">
              <a:lnSpc>
                <a:spcPct val="130000"/>
              </a:lnSpc>
            </a:pPr>
            <a:r>
              <a:rPr lang="zh-CN" altLang="en-US" sz="1500">
                <a:latin typeface="微软雅黑" panose="020B0503020204020204" pitchFamily="34" charset="-122"/>
                <a:ea typeface="微软雅黑" panose="020B0503020204020204" pitchFamily="34" charset="-122"/>
              </a:rPr>
              <a:t>典型事故：</a:t>
            </a:r>
            <a:r>
              <a:rPr lang="zh-CN" altLang="en-US" sz="1500">
                <a:solidFill>
                  <a:srgbClr val="C00000"/>
                </a:solidFill>
                <a:latin typeface="微软雅黑" panose="020B0503020204020204" pitchFamily="34" charset="-122"/>
                <a:ea typeface="微软雅黑" panose="020B0503020204020204" pitchFamily="34" charset="-122"/>
              </a:rPr>
              <a:t>安徽省六安市舒城县文兴羽毛加工厂“</a:t>
            </a:r>
            <a:r>
              <a:rPr lang="en-US" altLang="zh-CN" sz="1500">
                <a:solidFill>
                  <a:srgbClr val="C00000"/>
                </a:solidFill>
                <a:latin typeface="微软雅黑" panose="020B0503020204020204" pitchFamily="34" charset="-122"/>
                <a:ea typeface="微软雅黑" panose="020B0503020204020204" pitchFamily="34" charset="-122"/>
              </a:rPr>
              <a:t>4·24”</a:t>
            </a:r>
            <a:r>
              <a:rPr lang="zh-CN" altLang="en-US" sz="1500">
                <a:solidFill>
                  <a:srgbClr val="C00000"/>
                </a:solidFill>
                <a:latin typeface="微软雅黑" panose="020B0503020204020204" pitchFamily="34" charset="-122"/>
                <a:ea typeface="微软雅黑" panose="020B0503020204020204" pitchFamily="34" charset="-122"/>
              </a:rPr>
              <a:t>较大中毒窒息事故</a:t>
            </a:r>
            <a:endParaRPr lang="en-US" altLang="zh-CN" sz="1500">
              <a:solidFill>
                <a:srgbClr val="C00000"/>
              </a:solidFill>
              <a:latin typeface="微软雅黑" panose="020B0503020204020204" pitchFamily="34" charset="-122"/>
              <a:ea typeface="微软雅黑" panose="020B0503020204020204" pitchFamily="34" charset="-122"/>
            </a:endParaRPr>
          </a:p>
          <a:p>
            <a:pPr algn="just">
              <a:lnSpc>
                <a:spcPct val="130000"/>
              </a:lnSpc>
            </a:pPr>
            <a:r>
              <a:rPr lang="en-US" altLang="zh-CN" sz="1400">
                <a:latin typeface="微软雅黑" panose="020B0503020204020204" pitchFamily="34" charset="-122"/>
                <a:ea typeface="微软雅黑" panose="020B0503020204020204" pitchFamily="34" charset="-122"/>
              </a:rPr>
              <a:t>2019</a:t>
            </a:r>
            <a:r>
              <a:rPr lang="zh-CN" altLang="en-US" sz="1400">
                <a:latin typeface="微软雅黑" panose="020B0503020204020204" pitchFamily="34" charset="-122"/>
                <a:ea typeface="微软雅黑" panose="020B0503020204020204" pitchFamily="34" charset="-122"/>
              </a:rPr>
              <a:t>年</a:t>
            </a:r>
            <a:r>
              <a:rPr lang="en-US" altLang="zh-CN" sz="1400">
                <a:latin typeface="微软雅黑" panose="020B0503020204020204" pitchFamily="34" charset="-122"/>
                <a:ea typeface="微软雅黑" panose="020B0503020204020204" pitchFamily="34" charset="-122"/>
              </a:rPr>
              <a:t>4</a:t>
            </a:r>
            <a:r>
              <a:rPr lang="zh-CN" altLang="en-US" sz="1400">
                <a:latin typeface="微软雅黑" panose="020B0503020204020204" pitchFamily="34" charset="-122"/>
                <a:ea typeface="微软雅黑" panose="020B0503020204020204" pitchFamily="34" charset="-122"/>
              </a:rPr>
              <a:t>月</a:t>
            </a:r>
            <a:r>
              <a:rPr lang="en-US" altLang="zh-CN" sz="1400">
                <a:latin typeface="微软雅黑" panose="020B0503020204020204" pitchFamily="34" charset="-122"/>
                <a:ea typeface="微软雅黑" panose="020B0503020204020204" pitchFamily="34" charset="-122"/>
              </a:rPr>
              <a:t>24</a:t>
            </a:r>
            <a:r>
              <a:rPr lang="zh-CN" altLang="en-US" sz="1400">
                <a:latin typeface="微软雅黑" panose="020B0503020204020204" pitchFamily="34" charset="-122"/>
                <a:ea typeface="微软雅黑" panose="020B0503020204020204" pitchFamily="34" charset="-122"/>
              </a:rPr>
              <a:t>日</a:t>
            </a:r>
            <a:r>
              <a:rPr lang="en-US" altLang="zh-CN" sz="1400">
                <a:latin typeface="微软雅黑" panose="020B0503020204020204" pitchFamily="34" charset="-122"/>
                <a:ea typeface="微软雅黑" panose="020B0503020204020204" pitchFamily="34" charset="-122"/>
              </a:rPr>
              <a:t>20</a:t>
            </a:r>
            <a:r>
              <a:rPr lang="zh-CN" altLang="en-US" sz="1400">
                <a:latin typeface="微软雅黑" panose="020B0503020204020204" pitchFamily="34" charset="-122"/>
                <a:ea typeface="微软雅黑" panose="020B0503020204020204" pitchFamily="34" charset="-122"/>
              </a:rPr>
              <a:t>时许，文兴羽毛加工厂作业人员在对厂内污水调节池进行清污过程中，吸入硫化氢等有毒气体发生中毒，其他人员盲目施救导致伤亡扩大。事故共造成</a:t>
            </a:r>
            <a:r>
              <a:rPr lang="en-US" altLang="zh-CN" sz="1400">
                <a:latin typeface="微软雅黑" panose="020B0503020204020204" pitchFamily="34" charset="-122"/>
                <a:ea typeface="微软雅黑" panose="020B0503020204020204" pitchFamily="34" charset="-122"/>
              </a:rPr>
              <a:t>3</a:t>
            </a:r>
            <a:r>
              <a:rPr lang="zh-CN" altLang="en-US" sz="1400">
                <a:latin typeface="微软雅黑" panose="020B0503020204020204" pitchFamily="34" charset="-122"/>
                <a:ea typeface="微软雅黑" panose="020B0503020204020204" pitchFamily="34" charset="-122"/>
              </a:rPr>
              <a:t>人死亡，直接经济损失</a:t>
            </a:r>
            <a:r>
              <a:rPr lang="en-US" altLang="zh-CN" sz="1400">
                <a:latin typeface="微软雅黑" panose="020B0503020204020204" pitchFamily="34" charset="-122"/>
                <a:ea typeface="微软雅黑" panose="020B0503020204020204" pitchFamily="34" charset="-122"/>
              </a:rPr>
              <a:t>103.6</a:t>
            </a:r>
            <a:r>
              <a:rPr lang="zh-CN" altLang="en-US" sz="1400">
                <a:latin typeface="微软雅黑" panose="020B0503020204020204" pitchFamily="34" charset="-122"/>
                <a:ea typeface="微软雅黑" panose="020B0503020204020204" pitchFamily="34" charset="-122"/>
              </a:rPr>
              <a:t>万元。</a:t>
            </a:r>
            <a:endParaRPr lang="zh-CN" altLang="en-US" sz="1400">
              <a:latin typeface="微软雅黑" panose="020B0503020204020204" pitchFamily="34" charset="-122"/>
              <a:ea typeface="微软雅黑" panose="020B0503020204020204" pitchFamily="34" charset="-122"/>
            </a:endParaRPr>
          </a:p>
        </p:txBody>
      </p:sp>
      <p:pic>
        <p:nvPicPr>
          <p:cNvPr id="92163" name="Picture 1"/>
          <p:cNvPicPr>
            <a:picLocks noChangeAspect="1" noChangeArrowheads="1"/>
          </p:cNvPicPr>
          <p:nvPr/>
        </p:nvPicPr>
        <p:blipFill>
          <a:blip r:embed="rId1" cstate="print"/>
          <a:srcRect/>
          <a:stretch>
            <a:fillRect/>
          </a:stretch>
        </p:blipFill>
        <p:spPr bwMode="auto">
          <a:xfrm>
            <a:off x="323850" y="2211388"/>
            <a:ext cx="2663825" cy="1854200"/>
          </a:xfrm>
          <a:prstGeom prst="rect">
            <a:avLst/>
          </a:prstGeom>
          <a:noFill/>
          <a:ln w="9525">
            <a:noFill/>
            <a:miter lim="800000"/>
            <a:headEnd/>
            <a:tailEnd/>
          </a:ln>
        </p:spPr>
      </p:pic>
      <p:pic>
        <p:nvPicPr>
          <p:cNvPr id="92164" name="Picture 3"/>
          <p:cNvPicPr>
            <a:picLocks noChangeAspect="1" noChangeArrowheads="1"/>
          </p:cNvPicPr>
          <p:nvPr/>
        </p:nvPicPr>
        <p:blipFill>
          <a:blip r:embed="rId2" cstate="print"/>
          <a:srcRect/>
          <a:stretch>
            <a:fillRect/>
          </a:stretch>
        </p:blipFill>
        <p:spPr bwMode="auto">
          <a:xfrm>
            <a:off x="3059113" y="2238375"/>
            <a:ext cx="1817687" cy="1809750"/>
          </a:xfrm>
          <a:prstGeom prst="rect">
            <a:avLst/>
          </a:prstGeom>
          <a:noFill/>
          <a:ln w="9525">
            <a:noFill/>
            <a:miter lim="800000"/>
            <a:headEnd/>
            <a:tailEnd/>
          </a:ln>
        </p:spPr>
      </p:pic>
      <p:sp>
        <p:nvSpPr>
          <p:cNvPr id="92165" name="TextBox 17"/>
          <p:cNvSpPr txBox="1">
            <a:spLocks noChangeArrowheads="1"/>
          </p:cNvSpPr>
          <p:nvPr/>
        </p:nvSpPr>
        <p:spPr bwMode="auto">
          <a:xfrm>
            <a:off x="755650" y="4227513"/>
            <a:ext cx="1872134" cy="276999"/>
          </a:xfrm>
          <a:prstGeom prst="rect">
            <a:avLst/>
          </a:prstGeom>
          <a:noFill/>
          <a:ln w="9525">
            <a:noFill/>
            <a:miter lim="800000"/>
          </a:ln>
        </p:spPr>
        <p:txBody>
          <a:bodyPr wrap="square">
            <a:spAutoFit/>
          </a:bodyPr>
          <a:lstStyle/>
          <a:p>
            <a:pPr algn="ctr" eaLnBrk="0" hangingPunct="0"/>
            <a:r>
              <a:rPr lang="zh-CN" altLang="en-US" sz="1200" dirty="0">
                <a:latin typeface="微软雅黑" panose="020B0503020204020204" pitchFamily="34" charset="-122"/>
                <a:ea typeface="微软雅黑" panose="020B0503020204020204" pitchFamily="34" charset="-122"/>
              </a:rPr>
              <a:t>污水处理站平面布置图</a:t>
            </a:r>
            <a:endParaRPr lang="zh-CN" altLang="en-US" sz="1200" dirty="0">
              <a:latin typeface="微软雅黑" panose="020B0503020204020204" pitchFamily="34" charset="-122"/>
              <a:ea typeface="微软雅黑" panose="020B0503020204020204" pitchFamily="34" charset="-122"/>
            </a:endParaRPr>
          </a:p>
        </p:txBody>
      </p:sp>
      <p:sp>
        <p:nvSpPr>
          <p:cNvPr id="92166" name="TextBox 18"/>
          <p:cNvSpPr txBox="1">
            <a:spLocks noChangeArrowheads="1"/>
          </p:cNvSpPr>
          <p:nvPr/>
        </p:nvSpPr>
        <p:spPr bwMode="auto">
          <a:xfrm>
            <a:off x="3276600" y="4227513"/>
            <a:ext cx="1367408" cy="276999"/>
          </a:xfrm>
          <a:prstGeom prst="rect">
            <a:avLst/>
          </a:prstGeom>
          <a:noFill/>
          <a:ln w="9525">
            <a:noFill/>
            <a:miter lim="800000"/>
          </a:ln>
        </p:spPr>
        <p:txBody>
          <a:bodyPr wrap="square">
            <a:spAutoFit/>
          </a:bodyPr>
          <a:lstStyle/>
          <a:p>
            <a:pPr algn="ctr" eaLnBrk="0" hangingPunct="0"/>
            <a:r>
              <a:rPr lang="zh-CN" altLang="en-US" sz="1200" dirty="0">
                <a:latin typeface="微软雅黑" panose="020B0503020204020204" pitchFamily="34" charset="-122"/>
                <a:ea typeface="微软雅黑" panose="020B0503020204020204" pitchFamily="34" charset="-122"/>
              </a:rPr>
              <a:t>涉事污水调节池</a:t>
            </a:r>
            <a:endParaRPr lang="zh-CN" altLang="en-US" sz="1200" dirty="0">
              <a:latin typeface="微软雅黑" panose="020B0503020204020204" pitchFamily="34" charset="-122"/>
              <a:ea typeface="微软雅黑" panose="020B0503020204020204" pitchFamily="34" charset="-122"/>
            </a:endParaRPr>
          </a:p>
        </p:txBody>
      </p:sp>
      <p:sp>
        <p:nvSpPr>
          <p:cNvPr id="21" name="椭圆 20"/>
          <p:cNvSpPr/>
          <p:nvPr/>
        </p:nvSpPr>
        <p:spPr bwMode="auto">
          <a:xfrm>
            <a:off x="1692275" y="3076575"/>
            <a:ext cx="576263" cy="406400"/>
          </a:xfrm>
          <a:prstGeom prst="ellipse">
            <a:avLst/>
          </a:prstGeom>
          <a:noFill/>
          <a:ln w="12700" cmpd="sng">
            <a:solidFill>
              <a:srgbClr val="FF0000"/>
            </a:solidFill>
            <a:miter lim="800000"/>
          </a:ln>
          <a:effectLst>
            <a:outerShdw dist="20000" dir="5400000" algn="ctr" rotWithShape="0">
              <a:srgbClr val="000000">
                <a:alpha val="37000"/>
              </a:srgbClr>
            </a:outerShdw>
          </a:effectLst>
        </p:spPr>
        <p:txBody>
          <a:bodyPr wrap="none" anchor="ctr"/>
          <a:lstStyle/>
          <a:p>
            <a:pPr marL="457200" indent="-457200" algn="ctr" eaLnBrk="0" hangingPunct="0">
              <a:lnSpc>
                <a:spcPct val="120000"/>
              </a:lnSpc>
              <a:buClr>
                <a:srgbClr val="FF0000"/>
              </a:buClr>
              <a:buFont typeface="Wingdings" panose="05000000000000000000" pitchFamily="2" charset="2"/>
              <a:buChar char="n"/>
              <a:defRPr/>
            </a:pPr>
            <a:endParaRPr lang="zh-CN" altLang="en-US" sz="2000" dirty="0">
              <a:latin typeface="微软雅黑" panose="020B0503020204020204" pitchFamily="34" charset="-122"/>
              <a:ea typeface="微软雅黑" panose="020B0503020204020204" pitchFamily="34" charset="-122"/>
            </a:endParaRPr>
          </a:p>
        </p:txBody>
      </p:sp>
      <p:sp>
        <p:nvSpPr>
          <p:cNvPr id="92168" name="TextBox 21"/>
          <p:cNvSpPr txBox="1">
            <a:spLocks noChangeArrowheads="1"/>
          </p:cNvSpPr>
          <p:nvPr/>
        </p:nvSpPr>
        <p:spPr bwMode="auto">
          <a:xfrm>
            <a:off x="2081213" y="3579813"/>
            <a:ext cx="906462" cy="261937"/>
          </a:xfrm>
          <a:prstGeom prst="rect">
            <a:avLst/>
          </a:prstGeom>
          <a:noFill/>
          <a:ln w="9525">
            <a:noFill/>
            <a:miter lim="800000"/>
          </a:ln>
        </p:spPr>
        <p:txBody>
          <a:bodyPr/>
          <a:lstStyle/>
          <a:p>
            <a:pPr eaLnBrk="0" hangingPunct="0"/>
            <a:r>
              <a:rPr lang="zh-CN" altLang="en-US" sz="900">
                <a:solidFill>
                  <a:srgbClr val="FF0000"/>
                </a:solidFill>
              </a:rPr>
              <a:t>事故地点</a:t>
            </a:r>
            <a:endParaRPr lang="zh-CN" altLang="en-US" sz="900">
              <a:solidFill>
                <a:srgbClr val="FF0000"/>
              </a:solidFill>
            </a:endParaRPr>
          </a:p>
        </p:txBody>
      </p:sp>
      <p:sp>
        <p:nvSpPr>
          <p:cNvPr id="92169"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2171"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文本框 2"/>
          <p:cNvSpPr txBox="1">
            <a:spLocks noChangeArrowheads="1"/>
          </p:cNvSpPr>
          <p:nvPr/>
        </p:nvSpPr>
        <p:spPr bwMode="auto">
          <a:xfrm>
            <a:off x="244475" y="954088"/>
            <a:ext cx="3535363" cy="401637"/>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latin typeface="微软雅黑" panose="020B0503020204020204" pitchFamily="34" charset="-122"/>
                <a:ea typeface="微软雅黑" panose="020B0503020204020204" pitchFamily="34" charset="-122"/>
              </a:rPr>
              <a:t>方式方法</a:t>
            </a:r>
            <a:endParaRPr lang="zh-CN" altLang="en-US">
              <a:latin typeface="微软雅黑" panose="020B0503020204020204" pitchFamily="34" charset="-122"/>
              <a:ea typeface="微软雅黑" panose="020B0503020204020204" pitchFamily="34" charset="-122"/>
            </a:endParaRPr>
          </a:p>
        </p:txBody>
      </p:sp>
      <p:sp>
        <p:nvSpPr>
          <p:cNvPr id="3" name="矩形: 圆角 3"/>
          <p:cNvSpPr/>
          <p:nvPr>
            <p:custDataLst>
              <p:tags r:id="rId1"/>
            </p:custDataLst>
          </p:nvPr>
        </p:nvSpPr>
        <p:spPr>
          <a:xfrm>
            <a:off x="787400" y="2643188"/>
            <a:ext cx="1179513"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现场查看</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矩形: 圆角 27"/>
          <p:cNvSpPr/>
          <p:nvPr>
            <p:custDataLst>
              <p:tags r:id="rId2"/>
            </p:custDataLst>
          </p:nvPr>
        </p:nvSpPr>
        <p:spPr>
          <a:xfrm>
            <a:off x="2195513" y="1131888"/>
            <a:ext cx="6391275" cy="3384550"/>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93188" name="文本框 19"/>
          <p:cNvSpPr txBox="1">
            <a:spLocks noChangeArrowheads="1"/>
          </p:cNvSpPr>
          <p:nvPr>
            <p:custDataLst>
              <p:tags r:id="rId3"/>
            </p:custDataLst>
          </p:nvPr>
        </p:nvSpPr>
        <p:spPr bwMode="auto">
          <a:xfrm>
            <a:off x="2286000" y="1492250"/>
            <a:ext cx="6194425" cy="2676525"/>
          </a:xfrm>
          <a:prstGeom prst="rect">
            <a:avLst/>
          </a:prstGeom>
          <a:noFill/>
          <a:ln w="9525">
            <a:noFill/>
            <a:miter lim="800000"/>
          </a:ln>
        </p:spPr>
        <p:txBody>
          <a:bodyPr>
            <a:spAutoFit/>
          </a:bodyPr>
          <a:lstStyle/>
          <a:p>
            <a:pPr algn="just">
              <a:lnSpc>
                <a:spcPct val="20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企业是否配备气体检测报警仪器、机械通风设备、正压式空气呼吸器、安全绳索等安全防护设备和应急装备。 </a:t>
            </a:r>
            <a:endParaRPr lang="zh-CN" altLang="en-US" sz="1400">
              <a:latin typeface="微软雅黑" panose="020B0503020204020204" pitchFamily="34" charset="-122"/>
              <a:ea typeface="微软雅黑" panose="020B0503020204020204" pitchFamily="34" charset="-122"/>
            </a:endParaRPr>
          </a:p>
          <a:p>
            <a:pPr algn="just">
              <a:lnSpc>
                <a:spcPct val="20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安全防护设备和应急救援装备是否能够正常使用，气瓶、气体检测报警仪是否定期检验、检定或校准等。</a:t>
            </a:r>
            <a:endParaRPr lang="zh-CN" altLang="en-US" sz="1400">
              <a:latin typeface="微软雅黑" panose="020B0503020204020204" pitchFamily="34" charset="-122"/>
              <a:ea typeface="微软雅黑" panose="020B0503020204020204" pitchFamily="34" charset="-122"/>
            </a:endParaRPr>
          </a:p>
          <a:p>
            <a:pPr algn="just">
              <a:lnSpc>
                <a:spcPct val="20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监护人员、作业人员、救援人员是否能正确佩戴和使用安全防护设备和应急救援装备。</a:t>
            </a:r>
            <a:endParaRPr lang="zh-CN" altLang="en-US" sz="1400">
              <a:latin typeface="微软雅黑" panose="020B0503020204020204" pitchFamily="34" charset="-122"/>
              <a:ea typeface="微软雅黑" panose="020B0503020204020204" pitchFamily="34" charset="-122"/>
              <a:sym typeface="+mn-ea"/>
            </a:endParaRPr>
          </a:p>
        </p:txBody>
      </p:sp>
      <p:sp>
        <p:nvSpPr>
          <p:cNvPr id="31" name="等腰三角形 30"/>
          <p:cNvSpPr/>
          <p:nvPr>
            <p:custDataLst>
              <p:tags r:id="rId4"/>
            </p:custDataLst>
          </p:nvPr>
        </p:nvSpPr>
        <p:spPr>
          <a:xfrm rot="16200000">
            <a:off x="2037556" y="2767807"/>
            <a:ext cx="200025" cy="173038"/>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93190"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3192"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a:t>
            </a:r>
            <a:r>
              <a:rPr lang="zh-CN" altLang="zh-CN" sz="2400" b="1">
                <a:solidFill>
                  <a:schemeClr val="bg1"/>
                </a:solidFill>
                <a:latin typeface="微软雅黑" panose="020B0503020204020204" pitchFamily="34" charset="-122"/>
                <a:ea typeface="微软雅黑" panose="020B0503020204020204" pitchFamily="34" charset="-122"/>
                <a:sym typeface="+mn-ea"/>
              </a:rPr>
              <a:t>防护和应急装备配备与使用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0"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4211" name="文本框 9"/>
          <p:cNvSpPr txBox="1">
            <a:spLocks noChangeArrowheads="1"/>
          </p:cNvSpPr>
          <p:nvPr/>
        </p:nvSpPr>
        <p:spPr bwMode="auto">
          <a:xfrm>
            <a:off x="644525" y="288925"/>
            <a:ext cx="2730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8</a:t>
            </a:r>
            <a:endParaRPr lang="en-US" altLang="zh-CN" sz="1600">
              <a:solidFill>
                <a:srgbClr val="FFFFFF"/>
              </a:solidFill>
              <a:latin typeface="Impact" panose="020B0806030902050204" pitchFamily="34" charset="0"/>
              <a:ea typeface="微软雅黑" panose="020B0503020204020204" pitchFamily="34" charset="-122"/>
            </a:endParaRPr>
          </a:p>
        </p:txBody>
      </p:sp>
      <p:sp>
        <p:nvSpPr>
          <p:cNvPr id="8" name="文本框 2"/>
          <p:cNvSpPr txBox="1"/>
          <p:nvPr>
            <p:custDataLst>
              <p:tags r:id="rId1"/>
            </p:custDataLst>
          </p:nvPr>
        </p:nvSpPr>
        <p:spPr>
          <a:xfrm>
            <a:off x="500063" y="1500188"/>
            <a:ext cx="8248650" cy="1092200"/>
          </a:xfrm>
          <a:prstGeom prst="rect">
            <a:avLst/>
          </a:prstGeom>
          <a:noFill/>
          <a:ln w="25400">
            <a:solidFill>
              <a:schemeClr val="accent2"/>
            </a:solidFill>
          </a:ln>
        </p:spPr>
        <p:txBody>
          <a:bodyPr lIns="68580" tIns="34290" rIns="68580" bIns="34290"/>
          <a:lstStyle/>
          <a:p>
            <a:pPr>
              <a:lnSpc>
                <a:spcPct val="120000"/>
              </a:lnSpc>
              <a:buClr>
                <a:srgbClr val="C00000"/>
              </a:buClr>
              <a:buFont typeface="Wingdings" panose="05000000000000000000" pitchFamily="2" charset="2"/>
              <a:buNone/>
              <a:defRPr/>
            </a:pP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179705" algn="just">
              <a:lnSpc>
                <a:spcPct val="150000"/>
              </a:lnSpc>
              <a:spcBef>
                <a:spcPts val="0"/>
              </a:spcBef>
              <a:spcAft>
                <a:spcPts val="0"/>
              </a:spcAft>
              <a:buClr>
                <a:srgbClr val="C00000"/>
              </a:buClr>
              <a:buFontTx/>
              <a:buNone/>
              <a:defRPr/>
            </a:pP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4213" name="Picture 2"/>
          <p:cNvPicPr>
            <a:picLocks noChangeAspect="1" noChangeArrowheads="1"/>
          </p:cNvPicPr>
          <p:nvPr>
            <p:custDataLst>
              <p:tags r:id="rId2"/>
            </p:custDataLst>
          </p:nvPr>
        </p:nvPicPr>
        <p:blipFill>
          <a:blip r:embed="rId3" cstate="print"/>
          <a:srcRect b="28090"/>
          <a:stretch>
            <a:fillRect/>
          </a:stretch>
        </p:blipFill>
        <p:spPr bwMode="auto">
          <a:xfrm>
            <a:off x="4092575" y="2857500"/>
            <a:ext cx="1152525" cy="1441450"/>
          </a:xfrm>
          <a:prstGeom prst="rect">
            <a:avLst/>
          </a:prstGeom>
          <a:noFill/>
          <a:ln w="9525">
            <a:noFill/>
            <a:miter lim="800000"/>
            <a:headEnd/>
            <a:tailEnd/>
          </a:ln>
        </p:spPr>
      </p:pic>
      <p:sp>
        <p:nvSpPr>
          <p:cNvPr id="94214" name="文本框 17"/>
          <p:cNvSpPr txBox="1">
            <a:spLocks noChangeArrowheads="1"/>
          </p:cNvSpPr>
          <p:nvPr>
            <p:custDataLst>
              <p:tags r:id="rId4"/>
            </p:custDataLst>
          </p:nvPr>
        </p:nvSpPr>
        <p:spPr bwMode="auto">
          <a:xfrm>
            <a:off x="2714625" y="4383088"/>
            <a:ext cx="1223963" cy="254000"/>
          </a:xfrm>
          <a:prstGeom prst="rect">
            <a:avLst/>
          </a:prstGeom>
          <a:noFill/>
          <a:ln w="9525">
            <a:noFill/>
            <a:miter lim="800000"/>
          </a:ln>
        </p:spPr>
        <p:txBody>
          <a:bodyPr lIns="68580" tIns="34290" rIns="68580" bIns="34290"/>
          <a:lstStyle/>
          <a:p>
            <a:pPr algn="ctr" eaLnBrk="0" hangingPunct="0"/>
            <a:r>
              <a:rPr lang="zh-CN" altLang="en-US" sz="1200">
                <a:solidFill>
                  <a:srgbClr val="C00000"/>
                </a:solidFill>
                <a:latin typeface="微软雅黑" panose="020B0503020204020204" pitchFamily="34" charset="-122"/>
                <a:ea typeface="微软雅黑" panose="020B0503020204020204" pitchFamily="34" charset="-122"/>
              </a:rPr>
              <a:t>报警值设置错误</a:t>
            </a:r>
            <a:endParaRPr lang="zh-CN" altLang="en-US" sz="1200">
              <a:solidFill>
                <a:srgbClr val="C00000"/>
              </a:solidFill>
              <a:latin typeface="微软雅黑" panose="020B0503020204020204" pitchFamily="34" charset="-122"/>
              <a:ea typeface="微软雅黑" panose="020B0503020204020204" pitchFamily="34" charset="-122"/>
            </a:endParaRPr>
          </a:p>
        </p:txBody>
      </p:sp>
      <p:sp>
        <p:nvSpPr>
          <p:cNvPr id="94215" name="文本框 17"/>
          <p:cNvSpPr txBox="1">
            <a:spLocks noChangeArrowheads="1"/>
          </p:cNvSpPr>
          <p:nvPr>
            <p:custDataLst>
              <p:tags r:id="rId5"/>
            </p:custDataLst>
          </p:nvPr>
        </p:nvSpPr>
        <p:spPr bwMode="auto">
          <a:xfrm>
            <a:off x="4106863" y="4375150"/>
            <a:ext cx="1116012" cy="252413"/>
          </a:xfrm>
          <a:prstGeom prst="rect">
            <a:avLst/>
          </a:prstGeom>
          <a:noFill/>
          <a:ln w="9525">
            <a:noFill/>
            <a:miter lim="800000"/>
          </a:ln>
        </p:spPr>
        <p:txBody>
          <a:bodyPr lIns="68580" tIns="34290" rIns="68580" bIns="34290"/>
          <a:lstStyle/>
          <a:p>
            <a:pPr algn="ctr" eaLnBrk="0" hangingPunct="0"/>
            <a:r>
              <a:rPr lang="zh-CN" altLang="en-US" sz="1200" dirty="0">
                <a:solidFill>
                  <a:srgbClr val="C00000"/>
                </a:solidFill>
                <a:latin typeface="微软雅黑" panose="020B0503020204020204" pitchFamily="34" charset="-122"/>
                <a:ea typeface="微软雅黑" panose="020B0503020204020204" pitchFamily="34" charset="-122"/>
              </a:rPr>
              <a:t>氧气零值不准</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94216" name="文本框 17"/>
          <p:cNvSpPr txBox="1">
            <a:spLocks noChangeArrowheads="1"/>
          </p:cNvSpPr>
          <p:nvPr>
            <p:custDataLst>
              <p:tags r:id="rId6"/>
            </p:custDataLst>
          </p:nvPr>
        </p:nvSpPr>
        <p:spPr bwMode="auto">
          <a:xfrm>
            <a:off x="6500813" y="4375150"/>
            <a:ext cx="1643062" cy="252413"/>
          </a:xfrm>
          <a:prstGeom prst="rect">
            <a:avLst/>
          </a:prstGeom>
          <a:noFill/>
          <a:ln w="9525">
            <a:noFill/>
            <a:miter lim="800000"/>
          </a:ln>
        </p:spPr>
        <p:txBody>
          <a:bodyPr lIns="68580" tIns="34290" rIns="68580" bIns="34290"/>
          <a:lstStyle/>
          <a:p>
            <a:pPr algn="ctr" eaLnBrk="0" hangingPunct="0"/>
            <a:r>
              <a:rPr lang="zh-CN" altLang="en-US" sz="1200">
                <a:solidFill>
                  <a:srgbClr val="C00000"/>
                </a:solidFill>
                <a:latin typeface="微软雅黑" panose="020B0503020204020204" pitchFamily="34" charset="-122"/>
                <a:ea typeface="微软雅黑" panose="020B0503020204020204" pitchFamily="34" charset="-122"/>
              </a:rPr>
              <a:t>安全带未配备全身式</a:t>
            </a:r>
            <a:endParaRPr lang="zh-CN" altLang="en-US" sz="1200">
              <a:solidFill>
                <a:srgbClr val="C00000"/>
              </a:solidFill>
              <a:latin typeface="微软雅黑" panose="020B0503020204020204" pitchFamily="34" charset="-122"/>
              <a:ea typeface="微软雅黑" panose="020B0503020204020204" pitchFamily="34" charset="-122"/>
            </a:endParaRPr>
          </a:p>
        </p:txBody>
      </p:sp>
      <p:sp>
        <p:nvSpPr>
          <p:cNvPr id="94217" name="文本框 14"/>
          <p:cNvSpPr txBox="1">
            <a:spLocks noChangeArrowheads="1"/>
          </p:cNvSpPr>
          <p:nvPr/>
        </p:nvSpPr>
        <p:spPr bwMode="auto">
          <a:xfrm>
            <a:off x="4740275" y="1665288"/>
            <a:ext cx="3817938" cy="738187"/>
          </a:xfrm>
          <a:prstGeom prst="rect">
            <a:avLst/>
          </a:prstGeom>
          <a:noFill/>
          <a:ln w="9525">
            <a:noFill/>
            <a:miter lim="800000"/>
          </a:ln>
        </p:spPr>
        <p:txBody>
          <a:bodyPr>
            <a:spAutoFit/>
          </a:bodyPr>
          <a:lstStyle/>
          <a:p>
            <a:pPr marL="179705"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设备缺乏维护保养，不能正常使用。</a:t>
            </a:r>
            <a:endParaRPr lang="zh-CN" altLang="en-US" sz="1400">
              <a:latin typeface="微软雅黑" panose="020B0503020204020204" pitchFamily="34" charset="-122"/>
              <a:ea typeface="微软雅黑" panose="020B0503020204020204" pitchFamily="34" charset="-122"/>
              <a:sym typeface="+mn-ea"/>
            </a:endParaRPr>
          </a:p>
          <a:p>
            <a:pPr marL="179705"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安全带选型错误。</a:t>
            </a:r>
            <a:endParaRPr lang="zh-CN" altLang="en-US" sz="1400">
              <a:latin typeface="微软雅黑" panose="020B0503020204020204" pitchFamily="34" charset="-122"/>
              <a:ea typeface="微软雅黑" panose="020B0503020204020204" pitchFamily="34" charset="-122"/>
              <a:sym typeface="+mn-ea"/>
            </a:endParaRPr>
          </a:p>
        </p:txBody>
      </p:sp>
      <p:pic>
        <p:nvPicPr>
          <p:cNvPr id="94218" name="图片 18"/>
          <p:cNvPicPr>
            <a:picLocks noChangeAspect="1" noChangeArrowheads="1"/>
          </p:cNvPicPr>
          <p:nvPr>
            <p:custDataLst>
              <p:tags r:id="rId7"/>
            </p:custDataLst>
          </p:nvPr>
        </p:nvPicPr>
        <p:blipFill>
          <a:blip r:embed="rId8" cstate="print"/>
          <a:srcRect l="20387" r="4817"/>
          <a:stretch>
            <a:fillRect/>
          </a:stretch>
        </p:blipFill>
        <p:spPr bwMode="auto">
          <a:xfrm>
            <a:off x="1285875" y="2857500"/>
            <a:ext cx="1209675" cy="1441450"/>
          </a:xfrm>
          <a:prstGeom prst="rect">
            <a:avLst/>
          </a:prstGeom>
          <a:noFill/>
          <a:ln w="9525">
            <a:noFill/>
            <a:miter lim="800000"/>
            <a:headEnd/>
            <a:tailEnd/>
          </a:ln>
        </p:spPr>
      </p:pic>
      <p:sp>
        <p:nvSpPr>
          <p:cNvPr id="94219" name="文本框 17"/>
          <p:cNvSpPr txBox="1">
            <a:spLocks noChangeArrowheads="1"/>
          </p:cNvSpPr>
          <p:nvPr>
            <p:custDataLst>
              <p:tags r:id="rId9"/>
            </p:custDataLst>
          </p:nvPr>
        </p:nvSpPr>
        <p:spPr bwMode="auto">
          <a:xfrm>
            <a:off x="928688" y="4386262"/>
            <a:ext cx="1924050" cy="463549"/>
          </a:xfrm>
          <a:prstGeom prst="rect">
            <a:avLst/>
          </a:prstGeom>
          <a:noFill/>
          <a:ln w="9525">
            <a:noFill/>
            <a:miter lim="800000"/>
          </a:ln>
        </p:spPr>
        <p:txBody>
          <a:bodyPr lIns="68580" tIns="34290" rIns="68580" bIns="34290"/>
          <a:lstStyle/>
          <a:p>
            <a:pPr algn="ctr" eaLnBrk="0" hangingPunct="0"/>
            <a:r>
              <a:rPr lang="zh-CN" altLang="en-US" sz="1200" dirty="0">
                <a:solidFill>
                  <a:srgbClr val="C00000"/>
                </a:solidFill>
                <a:latin typeface="微软雅黑" panose="020B0503020204020204" pitchFamily="34" charset="-122"/>
                <a:ea typeface="微软雅黑" panose="020B0503020204020204" pitchFamily="34" charset="-122"/>
              </a:rPr>
              <a:t>未配备泵吸式气体</a:t>
            </a:r>
            <a:r>
              <a:rPr lang="zh-CN" altLang="en-US" sz="1200" dirty="0" smtClean="0">
                <a:solidFill>
                  <a:srgbClr val="C00000"/>
                </a:solidFill>
                <a:latin typeface="微软雅黑" panose="020B0503020204020204" pitchFamily="34" charset="-122"/>
                <a:ea typeface="微软雅黑" panose="020B0503020204020204" pitchFamily="34" charset="-122"/>
              </a:rPr>
              <a:t>检测</a:t>
            </a:r>
            <a:endParaRPr lang="en-US" altLang="zh-CN" sz="1200" dirty="0" smtClean="0">
              <a:solidFill>
                <a:srgbClr val="C00000"/>
              </a:solidFill>
              <a:latin typeface="微软雅黑" panose="020B0503020204020204" pitchFamily="34" charset="-122"/>
              <a:ea typeface="微软雅黑" panose="020B0503020204020204" pitchFamily="34" charset="-122"/>
            </a:endParaRPr>
          </a:p>
          <a:p>
            <a:pPr algn="ctr" eaLnBrk="0" hangingPunct="0"/>
            <a:r>
              <a:rPr lang="zh-CN" altLang="en-US" sz="1200" dirty="0" smtClean="0">
                <a:solidFill>
                  <a:srgbClr val="C00000"/>
                </a:solidFill>
                <a:latin typeface="微软雅黑" panose="020B0503020204020204" pitchFamily="34" charset="-122"/>
                <a:ea typeface="微软雅黑" panose="020B0503020204020204" pitchFamily="34" charset="-122"/>
              </a:rPr>
              <a:t>报警</a:t>
            </a:r>
            <a:r>
              <a:rPr lang="zh-CN" altLang="en-US" sz="1200" dirty="0">
                <a:solidFill>
                  <a:srgbClr val="C00000"/>
                </a:solidFill>
                <a:latin typeface="微软雅黑" panose="020B0503020204020204" pitchFamily="34" charset="-122"/>
                <a:ea typeface="微软雅黑" panose="020B0503020204020204" pitchFamily="34" charset="-122"/>
              </a:rPr>
              <a:t>仪</a:t>
            </a:r>
            <a:endParaRPr lang="zh-CN" altLang="en-US" sz="1200" dirty="0">
              <a:solidFill>
                <a:srgbClr val="C00000"/>
              </a:solidFill>
              <a:latin typeface="微软雅黑" panose="020B0503020204020204" pitchFamily="34" charset="-122"/>
              <a:ea typeface="微软雅黑" panose="020B0503020204020204" pitchFamily="34" charset="-122"/>
            </a:endParaRPr>
          </a:p>
        </p:txBody>
      </p:sp>
      <p:pic>
        <p:nvPicPr>
          <p:cNvPr id="94220" name="图片 24"/>
          <p:cNvPicPr>
            <a:picLocks noChangeAspect="1" noChangeArrowheads="1"/>
          </p:cNvPicPr>
          <p:nvPr/>
        </p:nvPicPr>
        <p:blipFill>
          <a:blip r:embed="rId10" cstate="print"/>
          <a:srcRect l="28085" t="42220" r="43700" b="8000"/>
          <a:stretch>
            <a:fillRect/>
          </a:stretch>
        </p:blipFill>
        <p:spPr bwMode="auto">
          <a:xfrm>
            <a:off x="2819400" y="2857500"/>
            <a:ext cx="1008063" cy="1441450"/>
          </a:xfrm>
          <a:prstGeom prst="rect">
            <a:avLst/>
          </a:prstGeom>
          <a:noFill/>
          <a:ln w="9525">
            <a:noFill/>
            <a:miter lim="800000"/>
            <a:headEnd/>
            <a:tailEnd/>
          </a:ln>
        </p:spPr>
      </p:pic>
      <p:pic>
        <p:nvPicPr>
          <p:cNvPr id="94221" name="Picture 11"/>
          <p:cNvPicPr>
            <a:picLocks noChangeAspect="1" noChangeArrowheads="1"/>
          </p:cNvPicPr>
          <p:nvPr/>
        </p:nvPicPr>
        <p:blipFill>
          <a:blip r:embed="rId11" cstate="print"/>
          <a:srcRect/>
          <a:stretch>
            <a:fillRect/>
          </a:stretch>
        </p:blipFill>
        <p:spPr bwMode="auto">
          <a:xfrm>
            <a:off x="5484813" y="2857500"/>
            <a:ext cx="1087437" cy="1439863"/>
          </a:xfrm>
          <a:prstGeom prst="rect">
            <a:avLst/>
          </a:prstGeom>
          <a:noFill/>
          <a:ln w="9525">
            <a:noFill/>
            <a:miter lim="800000"/>
            <a:headEnd/>
            <a:tailEnd/>
          </a:ln>
        </p:spPr>
      </p:pic>
      <p:sp>
        <p:nvSpPr>
          <p:cNvPr id="28" name="椭圆 27"/>
          <p:cNvSpPr/>
          <p:nvPr/>
        </p:nvSpPr>
        <p:spPr>
          <a:xfrm>
            <a:off x="5773738" y="3649663"/>
            <a:ext cx="576262" cy="50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30" name="椭圆 29"/>
          <p:cNvSpPr/>
          <p:nvPr>
            <p:custDataLst>
              <p:tags r:id="rId12"/>
            </p:custDataLst>
          </p:nvPr>
        </p:nvSpPr>
        <p:spPr>
          <a:xfrm>
            <a:off x="2786063" y="3143250"/>
            <a:ext cx="928687"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94224" name="文本框 17"/>
          <p:cNvSpPr txBox="1">
            <a:spLocks noChangeArrowheads="1"/>
          </p:cNvSpPr>
          <p:nvPr>
            <p:custDataLst>
              <p:tags r:id="rId13"/>
            </p:custDataLst>
          </p:nvPr>
        </p:nvSpPr>
        <p:spPr bwMode="auto">
          <a:xfrm>
            <a:off x="5365750" y="4386263"/>
            <a:ext cx="1349375" cy="252412"/>
          </a:xfrm>
          <a:prstGeom prst="rect">
            <a:avLst/>
          </a:prstGeom>
          <a:noFill/>
          <a:ln w="9525">
            <a:noFill/>
            <a:miter lim="800000"/>
          </a:ln>
        </p:spPr>
        <p:txBody>
          <a:bodyPr lIns="68580" tIns="34290" rIns="68580" bIns="34290"/>
          <a:lstStyle/>
          <a:p>
            <a:pPr algn="ctr" eaLnBrk="0" hangingPunct="0"/>
            <a:r>
              <a:rPr lang="zh-CN" altLang="en-US" sz="1200" dirty="0">
                <a:solidFill>
                  <a:srgbClr val="C00000"/>
                </a:solidFill>
                <a:latin typeface="微软雅黑" panose="020B0503020204020204" pitchFamily="34" charset="-122"/>
                <a:ea typeface="微软雅黑" panose="020B0503020204020204" pitchFamily="34" charset="-122"/>
              </a:rPr>
              <a:t>气瓶压力不足</a:t>
            </a:r>
            <a:r>
              <a:rPr lang="en-US" altLang="zh-CN" sz="1200" dirty="0">
                <a:solidFill>
                  <a:srgbClr val="C00000"/>
                </a:solidFill>
                <a:latin typeface="微软雅黑" panose="020B0503020204020204" pitchFamily="34" charset="-122"/>
                <a:ea typeface="微软雅黑" panose="020B0503020204020204" pitchFamily="34" charset="-122"/>
              </a:rPr>
              <a:t>25Mpa</a:t>
            </a:r>
            <a:endParaRPr lang="zh-CN" altLang="en-US" sz="1200" dirty="0">
              <a:solidFill>
                <a:srgbClr val="C00000"/>
              </a:solidFill>
              <a:latin typeface="微软雅黑" panose="020B0503020204020204" pitchFamily="34" charset="-122"/>
              <a:ea typeface="微软雅黑" panose="020B0503020204020204" pitchFamily="34" charset="-122"/>
            </a:endParaRPr>
          </a:p>
        </p:txBody>
      </p:sp>
      <p:pic>
        <p:nvPicPr>
          <p:cNvPr id="94225" name="Picture 2" descr="https://img1.qjy168.com/provide/2011/05/05/3083872_20110505152159-640-340.jpg"/>
          <p:cNvPicPr>
            <a:picLocks noChangeAspect="1" noChangeArrowheads="1"/>
          </p:cNvPicPr>
          <p:nvPr/>
        </p:nvPicPr>
        <p:blipFill>
          <a:blip r:embed="rId14" cstate="print"/>
          <a:srcRect/>
          <a:stretch>
            <a:fillRect/>
          </a:stretch>
        </p:blipFill>
        <p:spPr bwMode="auto">
          <a:xfrm>
            <a:off x="6715125" y="2857500"/>
            <a:ext cx="1152525" cy="1439863"/>
          </a:xfrm>
          <a:prstGeom prst="rect">
            <a:avLst/>
          </a:prstGeom>
          <a:noFill/>
          <a:ln w="9525">
            <a:noFill/>
            <a:miter lim="800000"/>
            <a:headEnd/>
            <a:tailEnd/>
          </a:ln>
        </p:spPr>
      </p:pic>
      <p:sp>
        <p:nvSpPr>
          <p:cNvPr id="94226" name="文本框 3"/>
          <p:cNvSpPr txBox="1">
            <a:spLocks noChangeArrowheads="1"/>
          </p:cNvSpPr>
          <p:nvPr/>
        </p:nvSpPr>
        <p:spPr bwMode="auto">
          <a:xfrm>
            <a:off x="574675" y="1665288"/>
            <a:ext cx="4178300" cy="738187"/>
          </a:xfrm>
          <a:prstGeom prst="rect">
            <a:avLst/>
          </a:prstGeom>
          <a:noFill/>
          <a:ln w="9525">
            <a:noFill/>
            <a:miter lim="800000"/>
          </a:ln>
        </p:spPr>
        <p:txBody>
          <a:bodyPr>
            <a:spAutoFit/>
          </a:bodyPr>
          <a:lstStyle/>
          <a:p>
            <a:pPr marL="179705"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未配备泵吸式气体检测报警仪。</a:t>
            </a:r>
            <a:endParaRPr lang="en-US" altLang="zh-CN" sz="1400">
              <a:latin typeface="微软雅黑" panose="020B0503020204020204" pitchFamily="34" charset="-122"/>
              <a:ea typeface="微软雅黑" panose="020B0503020204020204" pitchFamily="34" charset="-122"/>
            </a:endParaRPr>
          </a:p>
          <a:p>
            <a:pPr marL="179705" algn="just">
              <a:lnSpc>
                <a:spcPct val="15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气体检测报警仪的报警值错误，零值不准确。</a:t>
            </a:r>
            <a:endParaRPr lang="en-US" altLang="zh-CN" sz="1400">
              <a:latin typeface="微软雅黑" panose="020B0503020204020204" pitchFamily="34" charset="-122"/>
              <a:ea typeface="微软雅黑" panose="020B0503020204020204" pitchFamily="34" charset="-122"/>
              <a:sym typeface="+mn-ea"/>
            </a:endParaRPr>
          </a:p>
        </p:txBody>
      </p:sp>
      <p:sp>
        <p:nvSpPr>
          <p:cNvPr id="94227" name="文本框 2"/>
          <p:cNvSpPr txBox="1">
            <a:spLocks noChangeArrowheads="1"/>
          </p:cNvSpPr>
          <p:nvPr/>
        </p:nvSpPr>
        <p:spPr bwMode="auto">
          <a:xfrm>
            <a:off x="244475" y="1027113"/>
            <a:ext cx="3535363" cy="400050"/>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latin typeface="微软雅黑" panose="020B0503020204020204" pitchFamily="34" charset="-122"/>
                <a:ea typeface="微软雅黑" panose="020B0503020204020204" pitchFamily="34" charset="-122"/>
              </a:rPr>
              <a:t>常见问题</a:t>
            </a:r>
            <a:endParaRPr lang="zh-CN" altLang="en-US">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10"/>
          <p:cNvSpPr txBox="1">
            <a:spLocks noChangeArrowheads="1"/>
          </p:cNvSpPr>
          <p:nvPr/>
        </p:nvSpPr>
        <p:spPr bwMode="auto">
          <a:xfrm>
            <a:off x="752475" y="1358900"/>
            <a:ext cx="7780338" cy="1108075"/>
          </a:xfrm>
          <a:prstGeom prst="rect">
            <a:avLst/>
          </a:prstGeom>
          <a:noFill/>
          <a:ln w="9525">
            <a:noFill/>
            <a:miter lim="800000"/>
          </a:ln>
        </p:spPr>
        <p:txBody>
          <a:bodyPr lIns="68580" tIns="34290" rIns="68580" bIns="34290">
            <a:spAutoFit/>
          </a:bodyPr>
          <a:lstStyle/>
          <a:p>
            <a:pPr marL="257175" indent="-257175" algn="just" eaLnBrk="0" hangingPunct="0">
              <a:lnSpc>
                <a:spcPct val="150000"/>
              </a:lnSpc>
              <a:buClr>
                <a:srgbClr val="C00000"/>
              </a:buClr>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发包单位应审查承包单位的有限空间作业安全生产条件。</a:t>
            </a:r>
            <a:endParaRPr lang="en-US" altLang="zh-CN" sz="1500" dirty="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发包单位应与承包单位签订专门的安全生产管理协议，或在承包合同中明确各自的安全生产职责。</a:t>
            </a:r>
            <a:endParaRPr lang="en-US" altLang="zh-CN" sz="1500" dirty="0">
              <a:latin typeface="微软雅黑" panose="020B0503020204020204" pitchFamily="34" charset="-122"/>
              <a:ea typeface="微软雅黑" panose="020B0503020204020204" pitchFamily="34" charset="-122"/>
            </a:endParaRPr>
          </a:p>
        </p:txBody>
      </p:sp>
      <p:sp>
        <p:nvSpPr>
          <p:cNvPr id="12" name="矩形 11"/>
          <p:cNvSpPr/>
          <p:nvPr/>
        </p:nvSpPr>
        <p:spPr>
          <a:xfrm>
            <a:off x="1000125" y="2441575"/>
            <a:ext cx="6715125" cy="369888"/>
          </a:xfrm>
          <a:prstGeom prst="rect">
            <a:avLst/>
          </a:prstGeom>
          <a:solidFill>
            <a:schemeClr val="accent6">
              <a:lumMod val="40000"/>
              <a:lumOff val="60000"/>
            </a:schemeClr>
          </a:solidFill>
          <a:ln w="19050">
            <a:noFill/>
          </a:ln>
        </p:spPr>
        <p:txBody>
          <a:bodyPr lIns="68580" tIns="34290" rIns="68580" bIns="34290">
            <a:spAutoFit/>
          </a:bodyPr>
          <a:lstStyle/>
          <a:p>
            <a:pPr marL="269240">
              <a:lnSpc>
                <a:spcPct val="130000"/>
              </a:lnSpc>
              <a:buClr>
                <a:srgbClr val="C00000"/>
              </a:buClr>
              <a:buSzPct val="100000"/>
              <a:buFontTx/>
              <a:buNone/>
              <a:defRPr/>
            </a:pPr>
            <a:r>
              <a:rPr lang="zh-CN" altLang="en-US" sz="1500" dirty="0">
                <a:latin typeface="微软雅黑" panose="020B0503020204020204" pitchFamily="34" charset="-122"/>
                <a:ea typeface="微软雅黑" panose="020B0503020204020204" pitchFamily="34" charset="-122"/>
              </a:rPr>
              <a:t>   职责分工应覆盖常态下的有限空间作业安全和紧急情况下的应急处置</a:t>
            </a:r>
            <a:endParaRPr lang="zh-CN" altLang="en-US" sz="1500" dirty="0">
              <a:latin typeface="微软雅黑" panose="020B0503020204020204" pitchFamily="34" charset="-122"/>
              <a:ea typeface="微软雅黑" panose="020B0503020204020204" pitchFamily="34" charset="-122"/>
            </a:endParaRPr>
          </a:p>
        </p:txBody>
      </p:sp>
      <p:sp>
        <p:nvSpPr>
          <p:cNvPr id="95235" name="TextBox 10"/>
          <p:cNvSpPr txBox="1">
            <a:spLocks noChangeArrowheads="1"/>
          </p:cNvSpPr>
          <p:nvPr/>
        </p:nvSpPr>
        <p:spPr bwMode="auto">
          <a:xfrm>
            <a:off x="752475" y="2859088"/>
            <a:ext cx="8140700" cy="1800225"/>
          </a:xfrm>
          <a:prstGeom prst="rect">
            <a:avLst/>
          </a:prstGeom>
          <a:noFill/>
          <a:ln w="9525">
            <a:noFill/>
            <a:miter lim="800000"/>
          </a:ln>
        </p:spPr>
        <p:txBody>
          <a:bodyPr lIns="68580" tIns="34290" rIns="68580" bIns="34290">
            <a:spAutoFit/>
          </a:bodyPr>
          <a:lstStyle/>
          <a:p>
            <a:pPr marL="257175" indent="-257175" algn="just" eaLnBrk="0" hangingPunct="0">
              <a:lnSpc>
                <a:spcPct val="150000"/>
              </a:lnSpc>
              <a:buClr>
                <a:srgbClr val="C00000"/>
              </a:buClr>
              <a:buFont typeface="Wingdings" panose="05000000000000000000" pitchFamily="2" charset="2"/>
              <a:buChar char="Ø"/>
            </a:pPr>
            <a:r>
              <a:rPr lang="zh-CN" altLang="en-US" sz="1500" b="1" dirty="0">
                <a:latin typeface="微软雅黑" panose="020B0503020204020204" pitchFamily="34" charset="-122"/>
                <a:ea typeface="微软雅黑" panose="020B0503020204020204" pitchFamily="34" charset="-122"/>
              </a:rPr>
              <a:t> </a:t>
            </a:r>
            <a:r>
              <a:rPr lang="zh-CN" altLang="en-US" sz="1500" dirty="0">
                <a:latin typeface="微软雅黑" panose="020B0503020204020204" pitchFamily="34" charset="-122"/>
                <a:ea typeface="微软雅黑" panose="020B0503020204020204" pitchFamily="34" charset="-122"/>
              </a:rPr>
              <a:t>发包单位应对承包单位的作业进行审批和监督。</a:t>
            </a:r>
            <a:endParaRPr lang="zh-CN" altLang="en-US" sz="1500" dirty="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 发包单位应对承包单位的有限空间作业安全生产工作统一协调、管理，定期进行安全检查，发现安全问题的，应当及时督促整改。</a:t>
            </a:r>
            <a:endParaRPr lang="zh-CN" altLang="en-US" sz="1500" dirty="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 发包单位对其发包的有限空间作业安全承担主体责任。</a:t>
            </a:r>
            <a:endParaRPr lang="zh-CN" altLang="en-US" sz="1500" dirty="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rPr>
              <a:t> 承包单位对其承包的有限空间作业安全承担直接责任。</a:t>
            </a:r>
            <a:endParaRPr lang="en-US" altLang="zh-CN" sz="1500" dirty="0">
              <a:latin typeface="微软雅黑" panose="020B0503020204020204" pitchFamily="34" charset="-122"/>
              <a:ea typeface="微软雅黑" panose="020B0503020204020204" pitchFamily="34" charset="-122"/>
            </a:endParaRPr>
          </a:p>
        </p:txBody>
      </p:sp>
      <p:sp>
        <p:nvSpPr>
          <p:cNvPr id="95236" name="TextBox 22"/>
          <p:cNvSpPr txBox="1">
            <a:spLocks noChangeArrowheads="1"/>
          </p:cNvSpPr>
          <p:nvPr/>
        </p:nvSpPr>
        <p:spPr bwMode="auto">
          <a:xfrm>
            <a:off x="565150" y="898525"/>
            <a:ext cx="8586788" cy="395288"/>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sym typeface="+mn-ea"/>
              </a:rPr>
              <a:t>发包单位应加强对承包单位的有限空间作业管理，严禁以包代管，一包了之。</a:t>
            </a:r>
            <a:endParaRPr lang="zh-CN" altLang="en-US" b="1">
              <a:latin typeface="微软雅黑" panose="020B0503020204020204" pitchFamily="34" charset="-122"/>
              <a:ea typeface="微软雅黑" panose="020B0503020204020204" pitchFamily="34" charset="-122"/>
              <a:sym typeface="+mn-ea"/>
            </a:endParaRPr>
          </a:p>
        </p:txBody>
      </p:sp>
      <p:sp>
        <p:nvSpPr>
          <p:cNvPr id="95237"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承包方安全管理</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3"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5239" name="文本框 9"/>
          <p:cNvSpPr txBox="1">
            <a:spLocks noChangeArrowheads="1"/>
          </p:cNvSpPr>
          <p:nvPr/>
        </p:nvSpPr>
        <p:spPr bwMode="auto">
          <a:xfrm>
            <a:off x="642938" y="288925"/>
            <a:ext cx="2762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9</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14"/>
          <p:cNvSpPr>
            <a:spLocks noChangeArrowheads="1"/>
          </p:cNvSpPr>
          <p:nvPr/>
        </p:nvSpPr>
        <p:spPr bwMode="auto">
          <a:xfrm>
            <a:off x="395288" y="917575"/>
            <a:ext cx="8370887" cy="1385888"/>
          </a:xfrm>
          <a:prstGeom prst="rect">
            <a:avLst/>
          </a:prstGeom>
          <a:solidFill>
            <a:srgbClr val="FCD5B5"/>
          </a:solidFill>
          <a:ln w="19050">
            <a:noFill/>
            <a:miter lim="800000"/>
          </a:ln>
        </p:spPr>
        <p:txBody>
          <a:bodyPr lIns="68580" tIns="34290" rIns="68580" bIns="34290" anchor="ctr">
            <a:spAutoFit/>
          </a:bodyPr>
          <a:lstStyle/>
          <a:p>
            <a:pPr algn="just">
              <a:lnSpc>
                <a:spcPct val="150000"/>
              </a:lnSpc>
            </a:pPr>
            <a:r>
              <a:rPr lang="zh-CN" altLang="en-US" sz="1500">
                <a:latin typeface="微软雅黑" panose="020B0503020204020204" pitchFamily="34" charset="-122"/>
                <a:ea typeface="微软雅黑" panose="020B0503020204020204" pitchFamily="34" charset="-122"/>
              </a:rPr>
              <a:t>典型事故：</a:t>
            </a:r>
            <a:r>
              <a:rPr lang="zh-CN" altLang="en-US" sz="1500">
                <a:solidFill>
                  <a:srgbClr val="C00000"/>
                </a:solidFill>
                <a:latin typeface="微软雅黑" panose="020B0503020204020204" pitchFamily="34" charset="-122"/>
                <a:ea typeface="微软雅黑" panose="020B0503020204020204" pitchFamily="34" charset="-122"/>
              </a:rPr>
              <a:t>浙江省湖州市浙江美欣达纺织印染科技有限公司“</a:t>
            </a:r>
            <a:r>
              <a:rPr lang="en-US" altLang="zh-CN" sz="1500">
                <a:solidFill>
                  <a:srgbClr val="C00000"/>
                </a:solidFill>
                <a:latin typeface="微软雅黑" panose="020B0503020204020204" pitchFamily="34" charset="-122"/>
                <a:ea typeface="微软雅黑" panose="020B0503020204020204" pitchFamily="34" charset="-122"/>
              </a:rPr>
              <a:t>6·13”</a:t>
            </a:r>
            <a:r>
              <a:rPr lang="zh-CN" altLang="en-US" sz="1500">
                <a:solidFill>
                  <a:srgbClr val="C00000"/>
                </a:solidFill>
                <a:latin typeface="微软雅黑" panose="020B0503020204020204" pitchFamily="34" charset="-122"/>
                <a:ea typeface="微软雅黑" panose="020B0503020204020204" pitchFamily="34" charset="-122"/>
              </a:rPr>
              <a:t>中毒窒息较大生产安全事故</a:t>
            </a:r>
            <a:endParaRPr lang="zh-CN" altLang="en-US" sz="1500">
              <a:solidFill>
                <a:srgbClr val="C00000"/>
              </a:solidFill>
              <a:latin typeface="微软雅黑" panose="020B0503020204020204" pitchFamily="34" charset="-122"/>
              <a:ea typeface="微软雅黑" panose="020B0503020204020204" pitchFamily="34" charset="-122"/>
            </a:endParaRPr>
          </a:p>
          <a:p>
            <a:pPr algn="just">
              <a:lnSpc>
                <a:spcPct val="150000"/>
              </a:lnSpc>
            </a:pPr>
            <a:r>
              <a:rPr lang="en-US" altLang="zh-CN" sz="1400">
                <a:latin typeface="微软雅黑" panose="020B0503020204020204" pitchFamily="34" charset="-122"/>
                <a:ea typeface="微软雅黑" panose="020B0503020204020204" pitchFamily="34" charset="-122"/>
              </a:rPr>
              <a:t>2020</a:t>
            </a:r>
            <a:r>
              <a:rPr lang="zh-CN" altLang="en-US" sz="1400">
                <a:latin typeface="微软雅黑" panose="020B0503020204020204" pitchFamily="34" charset="-122"/>
                <a:ea typeface="微软雅黑" panose="020B0503020204020204" pitchFamily="34" charset="-122"/>
              </a:rPr>
              <a:t>年</a:t>
            </a:r>
            <a:r>
              <a:rPr lang="en-US" altLang="zh-CN" sz="1400">
                <a:latin typeface="微软雅黑" panose="020B0503020204020204" pitchFamily="34" charset="-122"/>
                <a:ea typeface="微软雅黑" panose="020B0503020204020204" pitchFamily="34" charset="-122"/>
              </a:rPr>
              <a:t>6</a:t>
            </a:r>
            <a:r>
              <a:rPr lang="zh-CN" altLang="en-US" sz="1400">
                <a:latin typeface="微软雅黑" panose="020B0503020204020204" pitchFamily="34" charset="-122"/>
                <a:ea typeface="微软雅黑" panose="020B0503020204020204" pitchFamily="34" charset="-122"/>
              </a:rPr>
              <a:t>月</a:t>
            </a:r>
            <a:r>
              <a:rPr lang="en-US" altLang="zh-CN" sz="1400">
                <a:latin typeface="微软雅黑" panose="020B0503020204020204" pitchFamily="34" charset="-122"/>
                <a:ea typeface="微软雅黑" panose="020B0503020204020204" pitchFamily="34" charset="-122"/>
              </a:rPr>
              <a:t>13</a:t>
            </a:r>
            <a:r>
              <a:rPr lang="zh-CN" altLang="en-US" sz="1400">
                <a:latin typeface="微软雅黑" panose="020B0503020204020204" pitchFamily="34" charset="-122"/>
                <a:ea typeface="微软雅黑" panose="020B0503020204020204" pitchFamily="34" charset="-122"/>
              </a:rPr>
              <a:t>日</a:t>
            </a:r>
            <a:r>
              <a:rPr lang="en-US" altLang="zh-CN" sz="1400">
                <a:latin typeface="微软雅黑" panose="020B0503020204020204" pitchFamily="34" charset="-122"/>
                <a:ea typeface="微软雅黑" panose="020B0503020204020204" pitchFamily="34" charset="-122"/>
              </a:rPr>
              <a:t>14</a:t>
            </a:r>
            <a:r>
              <a:rPr lang="zh-CN" altLang="en-US" sz="1400">
                <a:latin typeface="微软雅黑" panose="020B0503020204020204" pitchFamily="34" charset="-122"/>
                <a:ea typeface="微软雅黑" panose="020B0503020204020204" pitchFamily="34" charset="-122"/>
              </a:rPr>
              <a:t>时</a:t>
            </a:r>
            <a:r>
              <a:rPr lang="en-US" altLang="zh-CN" sz="1400">
                <a:latin typeface="微软雅黑" panose="020B0503020204020204" pitchFamily="34" charset="-122"/>
                <a:ea typeface="微软雅黑" panose="020B0503020204020204" pitchFamily="34" charset="-122"/>
              </a:rPr>
              <a:t>23</a:t>
            </a:r>
            <a:r>
              <a:rPr lang="zh-CN" altLang="en-US" sz="1400">
                <a:latin typeface="微软雅黑" panose="020B0503020204020204" pitchFamily="34" charset="-122"/>
                <a:ea typeface="微软雅黑" panose="020B0503020204020204" pitchFamily="34" charset="-122"/>
              </a:rPr>
              <a:t>分许，湖州久久现代服务发展有限公司员工在承接浙江美欣达纺织印染科技有限公司的污水处理站初沉池检维修作业时，吸入过量硫化氢等有毒气体导致中毒，其他人员盲目施救导致伤亡扩大。事故共造成</a:t>
            </a:r>
            <a:r>
              <a:rPr lang="en-US" altLang="zh-CN" sz="1400">
                <a:latin typeface="微软雅黑" panose="020B0503020204020204" pitchFamily="34" charset="-122"/>
                <a:ea typeface="微软雅黑" panose="020B0503020204020204" pitchFamily="34" charset="-122"/>
              </a:rPr>
              <a:t>4</a:t>
            </a:r>
            <a:r>
              <a:rPr lang="zh-CN" altLang="en-US" sz="1400">
                <a:latin typeface="微软雅黑" panose="020B0503020204020204" pitchFamily="34" charset="-122"/>
                <a:ea typeface="微软雅黑" panose="020B0503020204020204" pitchFamily="34" charset="-122"/>
              </a:rPr>
              <a:t>人死亡、</a:t>
            </a:r>
            <a:r>
              <a:rPr lang="en-US" altLang="zh-CN" sz="1400">
                <a:latin typeface="微软雅黑" panose="020B0503020204020204" pitchFamily="34" charset="-122"/>
                <a:ea typeface="微软雅黑" panose="020B0503020204020204" pitchFamily="34" charset="-122"/>
              </a:rPr>
              <a:t>5</a:t>
            </a:r>
            <a:r>
              <a:rPr lang="zh-CN" altLang="en-US" sz="1400">
                <a:latin typeface="微软雅黑" panose="020B0503020204020204" pitchFamily="34" charset="-122"/>
                <a:ea typeface="微软雅黑" panose="020B0503020204020204" pitchFamily="34" charset="-122"/>
              </a:rPr>
              <a:t>人受伤，直接经济损失</a:t>
            </a:r>
            <a:r>
              <a:rPr lang="en-US" altLang="zh-CN" sz="1400">
                <a:latin typeface="微软雅黑" panose="020B0503020204020204" pitchFamily="34" charset="-122"/>
                <a:ea typeface="微软雅黑" panose="020B0503020204020204" pitchFamily="34" charset="-122"/>
              </a:rPr>
              <a:t>600</a:t>
            </a:r>
            <a:r>
              <a:rPr lang="zh-CN" altLang="en-US" sz="1400">
                <a:latin typeface="微软雅黑" panose="020B0503020204020204" pitchFamily="34" charset="-122"/>
                <a:ea typeface="微软雅黑" panose="020B0503020204020204" pitchFamily="34" charset="-122"/>
              </a:rPr>
              <a:t>余万元。</a:t>
            </a:r>
            <a:endParaRPr lang="zh-CN" altLang="en-US" sz="1400">
              <a:latin typeface="微软雅黑" panose="020B0503020204020204" pitchFamily="34" charset="-122"/>
              <a:ea typeface="微软雅黑" panose="020B0503020204020204" pitchFamily="34" charset="-122"/>
            </a:endParaRPr>
          </a:p>
        </p:txBody>
      </p:sp>
      <p:sp>
        <p:nvSpPr>
          <p:cNvPr id="70670" name="TextBox 16"/>
          <p:cNvSpPr txBox="1"/>
          <p:nvPr/>
        </p:nvSpPr>
        <p:spPr>
          <a:xfrm>
            <a:off x="3419475" y="2670175"/>
            <a:ext cx="5184775" cy="1730375"/>
          </a:xfrm>
          <a:prstGeom prst="rect">
            <a:avLst/>
          </a:prstGeom>
          <a:noFill/>
          <a:ln w="25400">
            <a:solidFill>
              <a:srgbClr val="C00000"/>
            </a:solidFill>
          </a:ln>
        </p:spPr>
        <p:txBody>
          <a:bodyPr lIns="68580" tIns="34290" rIns="68580" bIns="34290">
            <a:spAutoFit/>
          </a:bodyPr>
          <a:lstStyle/>
          <a:p>
            <a:pPr eaLnBrk="0" hangingPunct="0">
              <a:lnSpc>
                <a:spcPct val="150000"/>
              </a:lnSpc>
              <a:buFontTx/>
              <a:buNone/>
              <a:defRPr/>
            </a:pPr>
            <a:r>
              <a:rPr lang="zh-CN" altLang="en-US" sz="1600" dirty="0">
                <a:solidFill>
                  <a:srgbClr val="C00000"/>
                </a:solidFill>
                <a:latin typeface="微软雅黑" panose="020B0503020204020204" pitchFamily="34" charset="-122"/>
                <a:ea typeface="微软雅黑" panose="020B0503020204020204" pitchFamily="34" charset="-122"/>
              </a:rPr>
              <a:t>事故暴露出的突出问题</a:t>
            </a:r>
            <a:endParaRPr lang="en-US" altLang="zh-CN" sz="1600" dirty="0">
              <a:solidFill>
                <a:srgbClr val="C00000"/>
              </a:solidFill>
              <a:latin typeface="微软雅黑" panose="020B0503020204020204" pitchFamily="34" charset="-122"/>
              <a:ea typeface="微软雅黑" panose="020B0503020204020204" pitchFamily="34" charset="-122"/>
            </a:endParaRPr>
          </a:p>
          <a:p>
            <a:pPr marL="179705" algn="just">
              <a:lnSpc>
                <a:spcPct val="150000"/>
              </a:lnSpc>
              <a:buClr>
                <a:srgbClr val="C00000"/>
              </a:buClr>
              <a:buFont typeface="Wingdings" panose="05000000000000000000" pitchFamily="2" charset="2"/>
              <a:buChar char="Ø"/>
              <a:defRPr/>
            </a:pPr>
            <a:r>
              <a:rPr lang="zh-CN" altLang="en-US" sz="1400" dirty="0">
                <a:solidFill>
                  <a:srgbClr val="000000"/>
                </a:solidFill>
                <a:latin typeface="微软雅黑" panose="020B0503020204020204" pitchFamily="34" charset="-122"/>
                <a:ea typeface="微软雅黑" panose="020B0503020204020204" pitchFamily="34" charset="-122"/>
              </a:rPr>
              <a:t>浙江美欣达纺织印染科技有限公司</a:t>
            </a:r>
            <a:r>
              <a:rPr lang="zh-CN" altLang="en-US" sz="1400" dirty="0">
                <a:solidFill>
                  <a:srgbClr val="C00000"/>
                </a:solidFill>
                <a:latin typeface="微软雅黑" panose="020B0503020204020204" pitchFamily="34" charset="-122"/>
                <a:ea typeface="微软雅黑" panose="020B0503020204020204" pitchFamily="34" charset="-122"/>
              </a:rPr>
              <a:t>未将污水处理站有限空间作业纳入本公司日常安全管理</a:t>
            </a:r>
            <a:r>
              <a:rPr lang="zh-CN" altLang="en-US" sz="1400" dirty="0">
                <a:solidFill>
                  <a:srgbClr val="000000"/>
                </a:solidFill>
                <a:latin typeface="微软雅黑" panose="020B0503020204020204" pitchFamily="34" charset="-122"/>
                <a:ea typeface="微软雅黑" panose="020B0503020204020204" pitchFamily="34" charset="-122"/>
              </a:rPr>
              <a:t>。</a:t>
            </a:r>
            <a:endParaRPr lang="zh-CN" altLang="en-US" sz="1400" dirty="0">
              <a:solidFill>
                <a:srgbClr val="000000"/>
              </a:solidFill>
              <a:latin typeface="微软雅黑" panose="020B0503020204020204" pitchFamily="34" charset="-122"/>
              <a:ea typeface="微软雅黑" panose="020B0503020204020204" pitchFamily="34" charset="-122"/>
            </a:endParaRPr>
          </a:p>
          <a:p>
            <a:pPr marL="179705" algn="just">
              <a:lnSpc>
                <a:spcPct val="150000"/>
              </a:lnSpc>
              <a:buClr>
                <a:srgbClr val="C00000"/>
              </a:buClr>
              <a:buFont typeface="Wingdings" panose="05000000000000000000" pitchFamily="2" charset="2"/>
              <a:buChar char="Ø"/>
              <a:defRPr/>
            </a:pPr>
            <a:r>
              <a:rPr lang="zh-CN" altLang="en-US" sz="1400" dirty="0">
                <a:solidFill>
                  <a:srgbClr val="000000"/>
                </a:solidFill>
                <a:latin typeface="微软雅黑" panose="020B0503020204020204" pitchFamily="34" charset="-122"/>
                <a:ea typeface="微软雅黑" panose="020B0503020204020204" pitchFamily="34" charset="-122"/>
              </a:rPr>
              <a:t>浙江美欣达纺织印染科技有限公司</a:t>
            </a:r>
            <a:r>
              <a:rPr lang="zh-CN" altLang="en-US" sz="1400" dirty="0">
                <a:solidFill>
                  <a:srgbClr val="C00000"/>
                </a:solidFill>
                <a:latin typeface="微软雅黑" panose="020B0503020204020204" pitchFamily="34" charset="-122"/>
                <a:ea typeface="微软雅黑" panose="020B0503020204020204" pitchFamily="34" charset="-122"/>
              </a:rPr>
              <a:t>未对湖州久久现代服务发展有限公司的有限空间作业安全生产工作进行统一协调、管理</a:t>
            </a:r>
            <a:r>
              <a:rPr lang="zh-CN" altLang="en-US" sz="1400" dirty="0">
                <a:solidFill>
                  <a:srgbClr val="000000"/>
                </a:solidFill>
                <a:latin typeface="微软雅黑" panose="020B0503020204020204" pitchFamily="34" charset="-122"/>
                <a:ea typeface="微软雅黑" panose="020B0503020204020204" pitchFamily="34" charset="-122"/>
              </a:rPr>
              <a:t>。</a:t>
            </a:r>
            <a:endParaRPr lang="zh-CN" altLang="en-US" sz="1400" dirty="0">
              <a:solidFill>
                <a:srgbClr val="000000"/>
              </a:solidFill>
              <a:latin typeface="微软雅黑" panose="020B0503020204020204" pitchFamily="34" charset="-122"/>
              <a:ea typeface="微软雅黑" panose="020B0503020204020204" pitchFamily="34" charset="-122"/>
            </a:endParaRPr>
          </a:p>
        </p:txBody>
      </p:sp>
      <p:pic>
        <p:nvPicPr>
          <p:cNvPr id="96259" name="Picture 2"/>
          <p:cNvPicPr>
            <a:picLocks noChangeAspect="1" noChangeArrowheads="1"/>
          </p:cNvPicPr>
          <p:nvPr>
            <p:custDataLst>
              <p:tags r:id="rId1"/>
            </p:custDataLst>
          </p:nvPr>
        </p:nvPicPr>
        <p:blipFill>
          <a:blip r:embed="rId2" cstate="print"/>
          <a:srcRect/>
          <a:stretch>
            <a:fillRect/>
          </a:stretch>
        </p:blipFill>
        <p:spPr bwMode="auto">
          <a:xfrm>
            <a:off x="395288" y="2571750"/>
            <a:ext cx="2674937" cy="1685925"/>
          </a:xfrm>
          <a:prstGeom prst="rect">
            <a:avLst/>
          </a:prstGeom>
          <a:noFill/>
          <a:ln w="9525">
            <a:noFill/>
            <a:miter lim="800000"/>
            <a:headEnd/>
            <a:tailEnd/>
          </a:ln>
        </p:spPr>
      </p:pic>
      <p:sp>
        <p:nvSpPr>
          <p:cNvPr id="96260" name="TextBox 16"/>
          <p:cNvSpPr txBox="1">
            <a:spLocks noChangeArrowheads="1"/>
          </p:cNvSpPr>
          <p:nvPr/>
        </p:nvSpPr>
        <p:spPr bwMode="auto">
          <a:xfrm>
            <a:off x="575468" y="4262050"/>
            <a:ext cx="2314575" cy="276999"/>
          </a:xfrm>
          <a:prstGeom prst="rect">
            <a:avLst/>
          </a:prstGeom>
          <a:noFill/>
          <a:ln w="9525">
            <a:noFill/>
            <a:miter lim="800000"/>
          </a:ln>
        </p:spPr>
        <p:txBody>
          <a:bodyPr wrap="square">
            <a:spAutoFit/>
          </a:bodyPr>
          <a:lstStyle/>
          <a:p>
            <a:pPr algn="ctr" eaLnBrk="0" hangingPunct="0"/>
            <a:r>
              <a:rPr lang="zh-CN" altLang="en-US" sz="1200" dirty="0">
                <a:latin typeface="微软雅黑" panose="020B0503020204020204" pitchFamily="34" charset="-122"/>
                <a:ea typeface="微软雅黑" panose="020B0503020204020204" pitchFamily="34" charset="-122"/>
              </a:rPr>
              <a:t>涉事污水处理站初沉</a:t>
            </a:r>
            <a:r>
              <a:rPr lang="zh-CN" altLang="en-US" sz="1200" dirty="0" smtClean="0">
                <a:latin typeface="微软雅黑" panose="020B0503020204020204" pitchFamily="34" charset="-122"/>
                <a:ea typeface="微软雅黑" panose="020B0503020204020204" pitchFamily="34" charset="-122"/>
              </a:rPr>
              <a:t>池示意图</a:t>
            </a:r>
            <a:endParaRPr lang="zh-CN" altLang="en-US" sz="1200" dirty="0">
              <a:latin typeface="微软雅黑" panose="020B0503020204020204" pitchFamily="34" charset="-122"/>
              <a:ea typeface="微软雅黑" panose="020B0503020204020204" pitchFamily="34" charset="-122"/>
            </a:endParaRPr>
          </a:p>
        </p:txBody>
      </p:sp>
      <p:sp>
        <p:nvSpPr>
          <p:cNvPr id="96261"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承包方安全管理</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6263" name="文本框 9"/>
          <p:cNvSpPr txBox="1">
            <a:spLocks noChangeArrowheads="1"/>
          </p:cNvSpPr>
          <p:nvPr/>
        </p:nvSpPr>
        <p:spPr bwMode="auto">
          <a:xfrm>
            <a:off x="642938" y="288925"/>
            <a:ext cx="2762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9</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文本框 2"/>
          <p:cNvSpPr txBox="1">
            <a:spLocks noChangeArrowheads="1"/>
          </p:cNvSpPr>
          <p:nvPr>
            <p:custDataLst>
              <p:tags r:id="rId1"/>
            </p:custDataLst>
          </p:nvPr>
        </p:nvSpPr>
        <p:spPr bwMode="auto">
          <a:xfrm>
            <a:off x="196850" y="915988"/>
            <a:ext cx="3536950"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方式方法</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3" name="矩形: 圆角 3"/>
          <p:cNvSpPr/>
          <p:nvPr>
            <p:custDataLst>
              <p:tags r:id="rId2"/>
            </p:custDataLst>
          </p:nvPr>
        </p:nvSpPr>
        <p:spPr>
          <a:xfrm>
            <a:off x="827088" y="2420938"/>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查阅资料</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矩形: 圆角 27"/>
          <p:cNvSpPr/>
          <p:nvPr>
            <p:custDataLst>
              <p:tags r:id="rId3"/>
            </p:custDataLst>
          </p:nvPr>
        </p:nvSpPr>
        <p:spPr>
          <a:xfrm>
            <a:off x="2214563" y="1563688"/>
            <a:ext cx="6534150" cy="2303462"/>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97284" name="文本框 19"/>
          <p:cNvSpPr txBox="1">
            <a:spLocks noChangeArrowheads="1"/>
          </p:cNvSpPr>
          <p:nvPr>
            <p:custDataLst>
              <p:tags r:id="rId4"/>
            </p:custDataLst>
          </p:nvPr>
        </p:nvSpPr>
        <p:spPr bwMode="auto">
          <a:xfrm>
            <a:off x="2305050" y="1828800"/>
            <a:ext cx="6122988" cy="1751013"/>
          </a:xfrm>
          <a:prstGeom prst="rect">
            <a:avLst/>
          </a:prstGeom>
          <a:noFill/>
          <a:ln w="9525">
            <a:noFill/>
            <a:miter lim="800000"/>
          </a:ln>
        </p:spPr>
        <p:txBody>
          <a:bodyPr>
            <a:spAutoFit/>
          </a:bodyPr>
          <a:lstStyle/>
          <a:p>
            <a:pPr algn="just">
              <a:lnSpc>
                <a:spcPct val="20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企业是否与有限空间作业承包单位签订专门的安全生产管理协议或在承包合同中明确各方安全生产管理职责。</a:t>
            </a:r>
            <a:endParaRPr lang="zh-CN" altLang="en-US" sz="1400">
              <a:latin typeface="微软雅黑" panose="020B0503020204020204" pitchFamily="34" charset="-122"/>
              <a:ea typeface="微软雅黑" panose="020B0503020204020204" pitchFamily="34" charset="-122"/>
            </a:endParaRPr>
          </a:p>
          <a:p>
            <a:pPr algn="just">
              <a:lnSpc>
                <a:spcPct val="20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企业是否将有限空间作业发包给具备安全生产条件的承包单位。</a:t>
            </a:r>
            <a:endParaRPr lang="zh-CN" altLang="en-US" sz="1400">
              <a:latin typeface="微软雅黑" panose="020B0503020204020204" pitchFamily="34" charset="-122"/>
              <a:ea typeface="微软雅黑" panose="020B0503020204020204" pitchFamily="34" charset="-122"/>
            </a:endParaRPr>
          </a:p>
          <a:p>
            <a:pPr algn="just">
              <a:lnSpc>
                <a:spcPct val="200000"/>
              </a:lnSpc>
              <a:buClr>
                <a:srgbClr val="C00000"/>
              </a:buClr>
              <a:buFont typeface="Wingdings" panose="05000000000000000000" pitchFamily="2" charset="2"/>
              <a:buChar char="Ø"/>
            </a:pPr>
            <a:r>
              <a:rPr lang="zh-CN" altLang="en-US" sz="1400">
                <a:latin typeface="微软雅黑" panose="020B0503020204020204" pitchFamily="34" charset="-122"/>
                <a:ea typeface="微软雅黑" panose="020B0503020204020204" pitchFamily="34" charset="-122"/>
                <a:sym typeface="+mn-ea"/>
              </a:rPr>
              <a:t>企业是否对承包单位有限空间作业进行审批和现场监督。</a:t>
            </a:r>
            <a:endParaRPr lang="zh-CN" altLang="en-US" sz="1400">
              <a:latin typeface="微软雅黑" panose="020B0503020204020204" pitchFamily="34" charset="-122"/>
              <a:ea typeface="微软雅黑" panose="020B0503020204020204" pitchFamily="34" charset="-122"/>
              <a:sym typeface="+mn-ea"/>
            </a:endParaRPr>
          </a:p>
        </p:txBody>
      </p:sp>
      <p:sp>
        <p:nvSpPr>
          <p:cNvPr id="31" name="等腰三角形 30"/>
          <p:cNvSpPr/>
          <p:nvPr>
            <p:custDataLst>
              <p:tags r:id="rId5"/>
            </p:custDataLst>
          </p:nvPr>
        </p:nvSpPr>
        <p:spPr>
          <a:xfrm rot="16200000">
            <a:off x="2109787" y="2506663"/>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97286"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承包方安全管理</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4"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7288" name="文本框 9"/>
          <p:cNvSpPr txBox="1">
            <a:spLocks noChangeArrowheads="1"/>
          </p:cNvSpPr>
          <p:nvPr/>
        </p:nvSpPr>
        <p:spPr bwMode="auto">
          <a:xfrm>
            <a:off x="642938" y="288925"/>
            <a:ext cx="2762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9</a:t>
            </a:r>
            <a:endParaRPr lang="en-US" altLang="zh-CN"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22"/>
          <p:cNvSpPr txBox="1">
            <a:spLocks noChangeArrowheads="1"/>
          </p:cNvSpPr>
          <p:nvPr/>
        </p:nvSpPr>
        <p:spPr bwMode="auto">
          <a:xfrm>
            <a:off x="752475" y="1563688"/>
            <a:ext cx="7635875" cy="3023905"/>
          </a:xfrm>
          <a:prstGeom prst="rect">
            <a:avLst/>
          </a:prstGeom>
          <a:noFill/>
          <a:ln w="9525">
            <a:noFill/>
            <a:miter lim="800000"/>
          </a:ln>
        </p:spPr>
        <p:txBody>
          <a:bodyPr lIns="68580" tIns="34290" rIns="68580" bIns="34290">
            <a:spAutoFit/>
          </a:bodyPr>
          <a:lstStyle/>
          <a:p>
            <a:pPr marL="257175" indent="-257175" algn="just" eaLnBrk="0" hangingPunct="0">
              <a:lnSpc>
                <a:spcPct val="150000"/>
              </a:lnSpc>
              <a:buClr>
                <a:srgbClr val="C00000"/>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企业应根据有限空间作业特点，</a:t>
            </a:r>
            <a:r>
              <a:rPr lang="zh-CN" altLang="en-US" sz="1600" dirty="0">
                <a:solidFill>
                  <a:srgbClr val="C00000"/>
                </a:solidFill>
                <a:latin typeface="微软雅黑" panose="020B0503020204020204" pitchFamily="34" charset="-122"/>
                <a:ea typeface="微软雅黑" panose="020B0503020204020204" pitchFamily="34" charset="-122"/>
              </a:rPr>
              <a:t>依据</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生产经营单位生产安全事故应急预案编制导则</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a:t>
            </a:r>
            <a:r>
              <a:rPr lang="en-US" altLang="zh-CN" sz="1600" dirty="0">
                <a:solidFill>
                  <a:srgbClr val="C00000"/>
                </a:solidFill>
                <a:latin typeface="微软雅黑" panose="020B0503020204020204" pitchFamily="34" charset="-122"/>
                <a:ea typeface="微软雅黑" panose="020B0503020204020204" pitchFamily="34" charset="-122"/>
              </a:rPr>
              <a:t>GB/T 29639-2020</a:t>
            </a:r>
            <a:r>
              <a:rPr lang="zh-CN" altLang="en-US" sz="1600" dirty="0">
                <a:solidFill>
                  <a:srgbClr val="C00000"/>
                </a:solidFill>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，制定有限空间作业事故应急预案。</a:t>
            </a:r>
            <a:endParaRPr lang="en-US" altLang="zh-CN" sz="1600" dirty="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zh-CN" sz="1600" dirty="0">
                <a:latin typeface="微软雅黑" panose="020B0503020204020204" pitchFamily="34" charset="-122"/>
                <a:ea typeface="微软雅黑" panose="020B0503020204020204" pitchFamily="34" charset="-122"/>
              </a:rPr>
              <a:t>预案</a:t>
            </a:r>
            <a:r>
              <a:rPr lang="zh-CN" altLang="zh-CN" sz="1600" dirty="0">
                <a:solidFill>
                  <a:srgbClr val="C00000"/>
                </a:solidFill>
                <a:latin typeface="微软雅黑" panose="020B0503020204020204" pitchFamily="34" charset="-122"/>
                <a:ea typeface="微软雅黑" panose="020B0503020204020204" pitchFamily="34" charset="-122"/>
              </a:rPr>
              <a:t>应</a:t>
            </a:r>
            <a:r>
              <a:rPr lang="zh-CN" altLang="en-US" sz="1600" dirty="0">
                <a:solidFill>
                  <a:srgbClr val="C00000"/>
                </a:solidFill>
                <a:latin typeface="微软雅黑" panose="020B0503020204020204" pitchFamily="34" charset="-122"/>
                <a:ea typeface="微软雅黑" panose="020B0503020204020204" pitchFamily="34" charset="-122"/>
              </a:rPr>
              <a:t>结合本企业可能发生的有限空间作业事故实际，细化救援程序和救援人员防护，确保救援人员人身安全。</a:t>
            </a:r>
            <a:endParaRPr lang="zh-CN" altLang="en-US" sz="1600" dirty="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企业应定期组织相关人员进行培训，确保有限空间作业负责人、监护人员、作业人员、应急救援人员等掌握应急预案相关内容。</a:t>
            </a:r>
            <a:endParaRPr lang="zh-CN" altLang="en-US" sz="1600" dirty="0">
              <a:latin typeface="微软雅黑" panose="020B0503020204020204" pitchFamily="34" charset="-122"/>
              <a:ea typeface="微软雅黑" panose="020B0503020204020204" pitchFamily="34" charset="-122"/>
            </a:endParaRPr>
          </a:p>
          <a:p>
            <a:pPr marL="257175" indent="-257175" algn="just" eaLnBrk="0" hangingPunct="0">
              <a:lnSpc>
                <a:spcPct val="150000"/>
              </a:lnSpc>
              <a:buClr>
                <a:srgbClr val="C00000"/>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企业应定期开展应急预案演练，</a:t>
            </a:r>
            <a:r>
              <a:rPr lang="zh-CN" altLang="en-US" sz="1600" dirty="0">
                <a:solidFill>
                  <a:srgbClr val="C00000"/>
                </a:solidFill>
                <a:latin typeface="微软雅黑" panose="020B0503020204020204" pitchFamily="34" charset="-122"/>
                <a:ea typeface="微软雅黑" panose="020B0503020204020204" pitchFamily="34" charset="-122"/>
              </a:rPr>
              <a:t>专项应急预案应当每年至少演练一次，现场处置方案应当每半年至少演练一次。</a:t>
            </a:r>
            <a:endParaRPr lang="zh-CN" altLang="en-US" sz="1600" dirty="0">
              <a:latin typeface="微软雅黑" panose="020B0503020204020204" pitchFamily="34" charset="-122"/>
              <a:ea typeface="微软雅黑" panose="020B0503020204020204" pitchFamily="34" charset="-122"/>
            </a:endParaRPr>
          </a:p>
        </p:txBody>
      </p:sp>
      <p:sp>
        <p:nvSpPr>
          <p:cNvPr id="98306" name="TextBox 22"/>
          <p:cNvSpPr txBox="1">
            <a:spLocks noChangeArrowheads="1"/>
          </p:cNvSpPr>
          <p:nvPr/>
        </p:nvSpPr>
        <p:spPr bwMode="auto">
          <a:xfrm>
            <a:off x="250825" y="1017588"/>
            <a:ext cx="8588375" cy="395287"/>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sym typeface="+mn-ea"/>
              </a:rPr>
              <a:t>制定应急预案并开展演练，是杜绝盲目施救避免伤亡扩大的有效手段。</a:t>
            </a:r>
            <a:endParaRPr lang="zh-CN" altLang="en-US" b="1" dirty="0">
              <a:latin typeface="微软雅黑" panose="020B0503020204020204" pitchFamily="34" charset="-122"/>
              <a:ea typeface="微软雅黑" panose="020B0503020204020204" pitchFamily="34" charset="-122"/>
              <a:sym typeface="+mn-ea"/>
            </a:endParaRPr>
          </a:p>
        </p:txBody>
      </p:sp>
      <p:sp>
        <p:nvSpPr>
          <p:cNvPr id="98307" name="灯片编号占位符 10"/>
          <p:cNvSpPr>
            <a:spLocks noGrp="1" noChangeArrowheads="1"/>
          </p:cNvSpPr>
          <p:nvPr>
            <p:ph type="sldNum" sz="quarter" idx="12"/>
          </p:nvPr>
        </p:nvSpPr>
        <p:spPr bwMode="auto">
          <a:xfrm>
            <a:off x="6875463" y="4746625"/>
            <a:ext cx="2133600" cy="273050"/>
          </a:xfrm>
          <a:noFill/>
          <a:ln>
            <a:miter lim="800000"/>
          </a:ln>
        </p:spPr>
        <p:txBody>
          <a:bodyPr/>
          <a:lstStyle/>
          <a:p>
            <a:fld id="{8957D953-732C-4455-8CE1-9BFE5E4C015D}" type="slidenum">
              <a:rPr lang="en-US" altLang="en-US" sz="1400"/>
            </a:fld>
            <a:endParaRPr lang="en-US" altLang="en-US" sz="1400"/>
          </a:p>
        </p:txBody>
      </p:sp>
      <p:sp>
        <p:nvSpPr>
          <p:cNvPr id="98308"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应急预案与演练</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4"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8310" name="文本框 9"/>
          <p:cNvSpPr txBox="1">
            <a:spLocks noChangeArrowheads="1"/>
          </p:cNvSpPr>
          <p:nvPr/>
        </p:nvSpPr>
        <p:spPr bwMode="auto">
          <a:xfrm>
            <a:off x="596900" y="288925"/>
            <a:ext cx="3683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10</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dirty="0">
                <a:solidFill>
                  <a:schemeClr val="bg1"/>
                </a:solidFill>
                <a:latin typeface="微软雅黑" panose="020B0503020204020204" pitchFamily="34" charset="-122"/>
                <a:ea typeface="微软雅黑" panose="020B0503020204020204" pitchFamily="34" charset="-122"/>
              </a:rPr>
              <a:t>            专家指导服务工作背景</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1747" name="文本框 9"/>
          <p:cNvSpPr txBox="1">
            <a:spLocks noChangeArrowheads="1"/>
          </p:cNvSpPr>
          <p:nvPr/>
        </p:nvSpPr>
        <p:spPr bwMode="auto">
          <a:xfrm>
            <a:off x="663575" y="288925"/>
            <a:ext cx="23495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a:t>
            </a:r>
            <a:endParaRPr lang="zh-CN" altLang="en-US" sz="1600">
              <a:solidFill>
                <a:srgbClr val="FFFFFF"/>
              </a:solidFill>
              <a:latin typeface="Impact" panose="020B0806030902050204" pitchFamily="34" charset="0"/>
              <a:ea typeface="微软雅黑" panose="020B0503020204020204" pitchFamily="34" charset="-122"/>
            </a:endParaRPr>
          </a:p>
        </p:txBody>
      </p:sp>
      <p:sp>
        <p:nvSpPr>
          <p:cNvPr id="31748" name="TextBox 22"/>
          <p:cNvSpPr txBox="1">
            <a:spLocks noChangeArrowheads="1"/>
          </p:cNvSpPr>
          <p:nvPr/>
        </p:nvSpPr>
        <p:spPr bwMode="auto">
          <a:xfrm>
            <a:off x="355600" y="987425"/>
            <a:ext cx="8729663" cy="430213"/>
          </a:xfrm>
          <a:prstGeom prst="rect">
            <a:avLst/>
          </a:prstGeom>
          <a:noFill/>
          <a:ln w="9525">
            <a:noFill/>
            <a:miter lim="800000"/>
          </a:ln>
        </p:spPr>
        <p:txBody>
          <a:bodyPr lIns="68580" tIns="34290" rIns="68580" bIns="34290">
            <a:spAutoFit/>
          </a:bodyPr>
          <a:lstStyle/>
          <a:p>
            <a:pPr marL="257175" indent="-257175" algn="just" eaLnBrk="0" hangingPunct="0">
              <a:lnSpc>
                <a:spcPct val="130000"/>
              </a:lnSpc>
              <a:buClr>
                <a:srgbClr val="C00000"/>
              </a:buClr>
              <a:buFont typeface="Wingdings" panose="05000000000000000000" pitchFamily="2" charset="2"/>
              <a:buChar char="n"/>
            </a:pPr>
            <a:r>
              <a:rPr lang="zh-CN" altLang="en-US" b="1">
                <a:latin typeface="微软雅黑" panose="020B0503020204020204" pitchFamily="34" charset="-122"/>
                <a:ea typeface="微软雅黑" panose="020B0503020204020204" pitchFamily="34" charset="-122"/>
              </a:rPr>
              <a:t>工贸企业有限空间作业较大事故多发频发，有限空间作业安全生产形势严峻。</a:t>
            </a:r>
            <a:endParaRPr lang="en-US" altLang="zh-CN" b="1">
              <a:latin typeface="微软雅黑" panose="020B0503020204020204" pitchFamily="34" charset="-122"/>
              <a:ea typeface="微软雅黑" panose="020B0503020204020204" pitchFamily="34" charset="-122"/>
            </a:endParaRPr>
          </a:p>
        </p:txBody>
      </p:sp>
      <p:sp>
        <p:nvSpPr>
          <p:cNvPr id="31749" name="TextBox 32"/>
          <p:cNvSpPr txBox="1">
            <a:spLocks noChangeArrowheads="1"/>
          </p:cNvSpPr>
          <p:nvPr/>
        </p:nvSpPr>
        <p:spPr bwMode="auto">
          <a:xfrm>
            <a:off x="723900" y="1492250"/>
            <a:ext cx="6697663" cy="460375"/>
          </a:xfrm>
          <a:prstGeom prst="rect">
            <a:avLst/>
          </a:prstGeom>
          <a:noFill/>
          <a:ln w="9525">
            <a:noFill/>
            <a:miter lim="800000"/>
          </a:ln>
        </p:spPr>
        <p:txBody>
          <a:bodyPr lIns="68580" tIns="34290" rIns="68580" bIns="34290">
            <a:spAutoFit/>
          </a:bodyPr>
          <a:lstStyle/>
          <a:p>
            <a:pPr marL="257175" indent="-257175" algn="just" eaLnBrk="0" hangingPunct="0">
              <a:lnSpc>
                <a:spcPct val="200000"/>
              </a:lnSpc>
              <a:buClr>
                <a:srgbClr val="C00000"/>
              </a:buClr>
              <a:buFont typeface="Wingdings" panose="05000000000000000000" pitchFamily="2" charset="2"/>
              <a:buChar char="Ø"/>
            </a:pPr>
            <a:r>
              <a:rPr lang="en-US" altLang="zh-CN"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2013-2022</a:t>
            </a:r>
            <a:r>
              <a:rPr lang="zh-CN" altLang="en-US"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年，工贸行业共发生有限空间作业较大事故</a:t>
            </a:r>
            <a:r>
              <a:rPr lang="en-US" altLang="zh-CN"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95</a:t>
            </a:r>
            <a:r>
              <a:rPr lang="zh-CN" altLang="en-US"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起、死亡</a:t>
            </a:r>
            <a:r>
              <a:rPr lang="en-US" altLang="zh-CN"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357</a:t>
            </a:r>
            <a:r>
              <a:rPr lang="zh-CN" altLang="en-US" sz="1500">
                <a:solidFill>
                  <a:srgbClr val="000000"/>
                </a:solidFill>
                <a:latin typeface="微软雅黑" panose="020B0503020204020204" pitchFamily="34" charset="-122"/>
                <a:ea typeface="微软雅黑" panose="020B0503020204020204" pitchFamily="34" charset="-122"/>
                <a:sym typeface="宋体" panose="02010600030101010101" pitchFamily="2" charset="-122"/>
              </a:rPr>
              <a:t>人。</a:t>
            </a:r>
            <a:endParaRPr lang="en-US" altLang="zh-CN" sz="15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graphicFrame>
        <p:nvGraphicFramePr>
          <p:cNvPr id="8" name="图表 7" descr="7b0a202020202263686172745265734964223a20223230343735313339220a7d0a"/>
          <p:cNvGraphicFramePr/>
          <p:nvPr/>
        </p:nvGraphicFramePr>
        <p:xfrm>
          <a:off x="107503" y="2027237"/>
          <a:ext cx="5119951" cy="2619544"/>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4" name="图表 13" descr="7b0a202020202263686172745265734964223a20223230343735313339220a7d0a"/>
          <p:cNvGraphicFramePr/>
          <p:nvPr/>
        </p:nvGraphicFramePr>
        <p:xfrm>
          <a:off x="4932040" y="2040607"/>
          <a:ext cx="3479165" cy="26193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矩形 13"/>
          <p:cNvSpPr>
            <a:spLocks noChangeArrowheads="1"/>
          </p:cNvSpPr>
          <p:nvPr/>
        </p:nvSpPr>
        <p:spPr bwMode="auto">
          <a:xfrm>
            <a:off x="358775" y="1122363"/>
            <a:ext cx="8588375" cy="1252537"/>
          </a:xfrm>
          <a:prstGeom prst="rect">
            <a:avLst/>
          </a:prstGeom>
          <a:solidFill>
            <a:srgbClr val="FCD5B5"/>
          </a:solidFill>
          <a:ln w="19050">
            <a:noFill/>
            <a:miter lim="800000"/>
          </a:ln>
        </p:spPr>
        <p:txBody>
          <a:bodyPr lIns="68580" tIns="34290" rIns="68580" bIns="34290">
            <a:spAutoFit/>
          </a:bodyPr>
          <a:lstStyle/>
          <a:p>
            <a:pPr algn="just">
              <a:lnSpc>
                <a:spcPct val="150000"/>
              </a:lnSpc>
            </a:pPr>
            <a:r>
              <a:rPr lang="zh-CN" altLang="en-US" sz="1500" dirty="0">
                <a:solidFill>
                  <a:srgbClr val="000000"/>
                </a:solidFill>
                <a:latin typeface="微软雅黑" panose="020B0503020204020204" pitchFamily="34" charset="-122"/>
                <a:ea typeface="微软雅黑" panose="020B0503020204020204" pitchFamily="34" charset="-122"/>
              </a:rPr>
              <a:t>典型事故</a:t>
            </a:r>
            <a:r>
              <a:rPr lang="zh-CN" altLang="en-US" sz="1500" dirty="0">
                <a:solidFill>
                  <a:srgbClr val="FF0000"/>
                </a:solidFill>
                <a:latin typeface="微软雅黑" panose="020B0503020204020204" pitchFamily="34" charset="-122"/>
                <a:ea typeface="微软雅黑" panose="020B0503020204020204" pitchFamily="34" charset="-122"/>
              </a:rPr>
              <a:t>：广东省东莞市双洲纸业有限公司“</a:t>
            </a:r>
            <a:r>
              <a:rPr lang="en-US" altLang="zh-CN" sz="1500" dirty="0">
                <a:solidFill>
                  <a:srgbClr val="FF0000"/>
                </a:solidFill>
                <a:latin typeface="微软雅黑" panose="020B0503020204020204" pitchFamily="34" charset="-122"/>
                <a:ea typeface="微软雅黑" panose="020B0503020204020204" pitchFamily="34" charset="-122"/>
              </a:rPr>
              <a:t>2·15”</a:t>
            </a:r>
            <a:r>
              <a:rPr lang="zh-CN" altLang="en-US" sz="1500" dirty="0">
                <a:solidFill>
                  <a:srgbClr val="FF0000"/>
                </a:solidFill>
                <a:latin typeface="微软雅黑" panose="020B0503020204020204" pitchFamily="34" charset="-122"/>
                <a:ea typeface="微软雅黑" panose="020B0503020204020204" pitchFamily="34" charset="-122"/>
              </a:rPr>
              <a:t>较大中毒事故</a:t>
            </a:r>
            <a:endParaRPr lang="en-US" altLang="zh-CN" sz="1500" dirty="0">
              <a:solidFill>
                <a:srgbClr val="FF0000"/>
              </a:solidFill>
              <a:latin typeface="微软雅黑" panose="020B0503020204020204" pitchFamily="34" charset="-122"/>
              <a:ea typeface="微软雅黑" panose="020B0503020204020204" pitchFamily="34" charset="-122"/>
            </a:endParaRPr>
          </a:p>
          <a:p>
            <a:pPr algn="just">
              <a:lnSpc>
                <a:spcPct val="130000"/>
              </a:lnSpc>
            </a:pP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15</a:t>
            </a:r>
            <a:r>
              <a:rPr lang="zh-CN" altLang="en-US" sz="1400" dirty="0">
                <a:latin typeface="微软雅黑" panose="020B0503020204020204" pitchFamily="34" charset="-122"/>
                <a:ea typeface="微软雅黑" panose="020B0503020204020204" pitchFamily="34" charset="-122"/>
              </a:rPr>
              <a:t>日</a:t>
            </a:r>
            <a:r>
              <a:rPr lang="en-US" altLang="zh-CN" sz="1400" dirty="0">
                <a:latin typeface="微软雅黑" panose="020B0503020204020204" pitchFamily="34" charset="-122"/>
                <a:ea typeface="微软雅黑" panose="020B0503020204020204" pitchFamily="34" charset="-122"/>
              </a:rPr>
              <a:t>23</a:t>
            </a:r>
            <a:r>
              <a:rPr lang="zh-CN" altLang="en-US" sz="1400" dirty="0">
                <a:latin typeface="微软雅黑" panose="020B0503020204020204" pitchFamily="34" charset="-122"/>
                <a:ea typeface="微软雅黑" panose="020B0503020204020204" pitchFamily="34" charset="-122"/>
              </a:rPr>
              <a:t>时许，东莞市双洲纸业有限公司</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名员工进入含有硫化氢气体的污水调节池（事故应急池）进行清淤作业时，导致中毒，其他人员盲目施救导致伤亡的扩大。事故共造成</a:t>
            </a:r>
            <a:r>
              <a:rPr lang="en-US" altLang="zh-CN" sz="1400" dirty="0">
                <a:latin typeface="微软雅黑" panose="020B0503020204020204" pitchFamily="34" charset="-122"/>
                <a:ea typeface="微软雅黑" panose="020B0503020204020204" pitchFamily="34" charset="-122"/>
              </a:rPr>
              <a:t>7</a:t>
            </a:r>
            <a:r>
              <a:rPr lang="zh-CN" altLang="en-US" sz="1400" dirty="0">
                <a:latin typeface="微软雅黑" panose="020B0503020204020204" pitchFamily="34" charset="-122"/>
                <a:ea typeface="微软雅黑" panose="020B0503020204020204" pitchFamily="34" charset="-122"/>
              </a:rPr>
              <a:t>人死亡、</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人受伤，直接经济损失约为人民币</a:t>
            </a:r>
            <a:r>
              <a:rPr lang="en-US" altLang="zh-CN" sz="1400" dirty="0">
                <a:latin typeface="微软雅黑" panose="020B0503020204020204" pitchFamily="34" charset="-122"/>
                <a:ea typeface="微软雅黑" panose="020B0503020204020204" pitchFamily="34" charset="-122"/>
              </a:rPr>
              <a:t>1200</a:t>
            </a:r>
            <a:r>
              <a:rPr lang="zh-CN" altLang="en-US" sz="1400" dirty="0">
                <a:latin typeface="微软雅黑" panose="020B0503020204020204" pitchFamily="34" charset="-122"/>
                <a:ea typeface="微软雅黑" panose="020B0503020204020204" pitchFamily="34" charset="-122"/>
              </a:rPr>
              <a:t>万元。</a:t>
            </a:r>
            <a:endParaRPr lang="zh-CN" altLang="en-US" sz="1400" dirty="0">
              <a:latin typeface="微软雅黑" panose="020B0503020204020204" pitchFamily="34" charset="-122"/>
              <a:ea typeface="微软雅黑" panose="020B0503020204020204" pitchFamily="34" charset="-122"/>
            </a:endParaRPr>
          </a:p>
        </p:txBody>
      </p:sp>
      <p:pic>
        <p:nvPicPr>
          <p:cNvPr id="81922" name="Picture 9" descr="http://news.sun0769.com/dg/headnews/201903/W020190329701426688389.png"/>
          <p:cNvPicPr>
            <a:picLocks noChangeAspect="1" noChangeArrowheads="1"/>
          </p:cNvPicPr>
          <p:nvPr/>
        </p:nvPicPr>
        <p:blipFill>
          <a:blip r:embed="rId1" cstate="print"/>
          <a:srcRect l="8011" r="7877" b="29372"/>
          <a:stretch>
            <a:fillRect/>
          </a:stretch>
        </p:blipFill>
        <p:spPr bwMode="auto">
          <a:xfrm>
            <a:off x="2854325" y="2743200"/>
            <a:ext cx="2441575" cy="1511300"/>
          </a:xfrm>
          <a:prstGeom prst="rect">
            <a:avLst/>
          </a:prstGeom>
          <a:noFill/>
          <a:ln w="9525">
            <a:noFill/>
            <a:miter lim="800000"/>
            <a:headEnd/>
            <a:tailEnd/>
          </a:ln>
        </p:spPr>
      </p:pic>
      <p:pic>
        <p:nvPicPr>
          <p:cNvPr id="81923" name="图片 15"/>
          <p:cNvPicPr>
            <a:picLocks noChangeAspect="1" noChangeArrowheads="1"/>
          </p:cNvPicPr>
          <p:nvPr/>
        </p:nvPicPr>
        <p:blipFill>
          <a:blip r:embed="rId2" cstate="print"/>
          <a:srcRect l="19786" t="12270" r="20647" b="48466"/>
          <a:stretch>
            <a:fillRect/>
          </a:stretch>
        </p:blipFill>
        <p:spPr bwMode="auto">
          <a:xfrm>
            <a:off x="339725" y="2743200"/>
            <a:ext cx="2417763" cy="1511300"/>
          </a:xfrm>
          <a:prstGeom prst="rect">
            <a:avLst/>
          </a:prstGeom>
          <a:noFill/>
          <a:ln w="9525">
            <a:noFill/>
            <a:miter lim="800000"/>
            <a:headEnd/>
            <a:tailEnd/>
          </a:ln>
        </p:spPr>
      </p:pic>
      <p:sp>
        <p:nvSpPr>
          <p:cNvPr id="5" name="TextBox 13"/>
          <p:cNvSpPr txBox="1"/>
          <p:nvPr/>
        </p:nvSpPr>
        <p:spPr>
          <a:xfrm>
            <a:off x="5580063" y="2571750"/>
            <a:ext cx="3168650" cy="2223686"/>
          </a:xfrm>
          <a:prstGeom prst="rect">
            <a:avLst/>
          </a:prstGeom>
          <a:solidFill>
            <a:schemeClr val="lt1"/>
          </a:solidFill>
          <a:ln w="25400" cap="flat" cmpd="sng">
            <a:solidFill>
              <a:srgbClr val="C00000"/>
            </a:solidFill>
            <a:prstDash val="solid"/>
            <a:miter/>
            <a:headEnd type="none" w="med" len="med"/>
            <a:tailEnd type="none" w="med" len="med"/>
          </a:ln>
        </p:spPr>
        <p:txBody>
          <a:bodyPr lIns="68580" tIns="34290" rIns="68580" bIns="34290">
            <a:spAutoFit/>
          </a:bodyPr>
          <a:lstStyle/>
          <a:p>
            <a:pPr algn="just">
              <a:lnSpc>
                <a:spcPct val="200000"/>
              </a:lnSpc>
              <a:buFontTx/>
              <a:buNone/>
              <a:defRPr/>
            </a:pPr>
            <a:r>
              <a:rPr lang="zh-CN" altLang="en-US" sz="1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事故暴露出的突出问题</a:t>
            </a:r>
            <a:endParaRPr lang="en-US" altLang="zh-CN" sz="1200" dirty="0">
              <a:solidFill>
                <a:srgbClr val="C00000"/>
              </a:solidFill>
              <a:latin typeface="微软雅黑" panose="020B0503020204020204" pitchFamily="34" charset="-122"/>
              <a:ea typeface="微软雅黑" panose="020B0503020204020204" pitchFamily="34" charset="-122"/>
            </a:endParaRPr>
          </a:p>
          <a:p>
            <a:pPr marL="179705" eaLnBrk="0" hangingPunct="0">
              <a:lnSpc>
                <a:spcPct val="200000"/>
              </a:lnSpc>
              <a:buClr>
                <a:srgbClr val="CC0000"/>
              </a:buClr>
              <a:buFont typeface="Wingdings" panose="05000000000000000000" pitchFamily="2" charset="2"/>
              <a:buChar char="Ø"/>
              <a:defRPr/>
            </a:pPr>
            <a:r>
              <a:rPr lang="zh-CN" altLang="en-US" sz="1400" dirty="0">
                <a:latin typeface="微软雅黑" panose="020B0503020204020204" pitchFamily="34" charset="-122"/>
                <a:ea typeface="微软雅黑" panose="020B0503020204020204" pitchFamily="34" charset="-122"/>
              </a:rPr>
              <a:t>应急救援预案内容不完善，</a:t>
            </a:r>
            <a:r>
              <a:rPr lang="zh-CN" altLang="en-US" sz="1400" dirty="0">
                <a:solidFill>
                  <a:srgbClr val="C00000"/>
                </a:solidFill>
                <a:latin typeface="微软雅黑" panose="020B0503020204020204" pitchFamily="34" charset="-122"/>
                <a:ea typeface="微软雅黑" panose="020B0503020204020204" pitchFamily="34" charset="-122"/>
              </a:rPr>
              <a:t>缺乏可操作性</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179705" eaLnBrk="0" hangingPunct="0">
              <a:lnSpc>
                <a:spcPct val="200000"/>
              </a:lnSpc>
              <a:buClr>
                <a:srgbClr val="CC0000"/>
              </a:buClr>
              <a:buFont typeface="Wingdings" panose="05000000000000000000" pitchFamily="2" charset="2"/>
              <a:buChar char="Ø"/>
              <a:defRPr/>
            </a:pPr>
            <a:r>
              <a:rPr lang="zh-CN" altLang="en-US" sz="1400" dirty="0">
                <a:solidFill>
                  <a:srgbClr val="C00000"/>
                </a:solidFill>
                <a:latin typeface="微软雅黑" panose="020B0503020204020204" pitchFamily="34" charset="-122"/>
                <a:ea typeface="微软雅黑" panose="020B0503020204020204" pitchFamily="34" charset="-122"/>
              </a:rPr>
              <a:t>未开展应急演练</a:t>
            </a:r>
            <a:r>
              <a:rPr lang="zh-CN" altLang="en-US" sz="1400" dirty="0">
                <a:latin typeface="微软雅黑" panose="020B0503020204020204" pitchFamily="34" charset="-122"/>
                <a:ea typeface="微软雅黑" panose="020B0503020204020204" pitchFamily="34" charset="-122"/>
              </a:rPr>
              <a:t>，相关人员不具备应急处置能力。</a:t>
            </a:r>
            <a:endParaRPr lang="en-US" altLang="zh-CN" sz="1400" dirty="0">
              <a:latin typeface="微软雅黑" panose="020B0503020204020204" pitchFamily="34" charset="-122"/>
              <a:ea typeface="微软雅黑" panose="020B0503020204020204" pitchFamily="34" charset="-122"/>
            </a:endParaRPr>
          </a:p>
        </p:txBody>
      </p:sp>
      <p:sp>
        <p:nvSpPr>
          <p:cNvPr id="81925" name="TextBox 11"/>
          <p:cNvSpPr txBox="1">
            <a:spLocks noChangeArrowheads="1"/>
          </p:cNvSpPr>
          <p:nvPr/>
        </p:nvSpPr>
        <p:spPr bwMode="auto">
          <a:xfrm>
            <a:off x="250825" y="4368800"/>
            <a:ext cx="2536825" cy="276225"/>
          </a:xfrm>
          <a:prstGeom prst="rect">
            <a:avLst/>
          </a:prstGeom>
          <a:noFill/>
          <a:ln w="9525">
            <a:noFill/>
            <a:miter lim="800000"/>
          </a:ln>
        </p:spPr>
        <p:txBody>
          <a:bodyPr/>
          <a:lstStyle/>
          <a:p>
            <a:pPr algn="ctr" eaLnBrk="0" hangingPunct="0"/>
            <a:r>
              <a:rPr lang="zh-CN" altLang="en-US" sz="1200">
                <a:solidFill>
                  <a:srgbClr val="000000"/>
                </a:solidFill>
                <a:latin typeface="微软雅黑" panose="020B0503020204020204" pitchFamily="34" charset="-122"/>
                <a:ea typeface="微软雅黑" panose="020B0503020204020204" pitchFamily="34" charset="-122"/>
              </a:rPr>
              <a:t>污水调节池平面布置示意图</a:t>
            </a:r>
            <a:endParaRPr lang="zh-CN" altLang="en-US" sz="1200">
              <a:solidFill>
                <a:srgbClr val="000000"/>
              </a:solidFill>
              <a:latin typeface="微软雅黑" panose="020B0503020204020204" pitchFamily="34" charset="-122"/>
              <a:ea typeface="微软雅黑" panose="020B0503020204020204" pitchFamily="34" charset="-122"/>
            </a:endParaRPr>
          </a:p>
        </p:txBody>
      </p:sp>
      <p:sp>
        <p:nvSpPr>
          <p:cNvPr id="81926" name="TextBox 14"/>
          <p:cNvSpPr txBox="1">
            <a:spLocks noChangeArrowheads="1"/>
          </p:cNvSpPr>
          <p:nvPr/>
        </p:nvSpPr>
        <p:spPr bwMode="auto">
          <a:xfrm>
            <a:off x="3132138" y="4368800"/>
            <a:ext cx="1981200" cy="276225"/>
          </a:xfrm>
          <a:prstGeom prst="rect">
            <a:avLst/>
          </a:prstGeom>
          <a:noFill/>
          <a:ln w="9525">
            <a:noFill/>
            <a:miter lim="800000"/>
          </a:ln>
        </p:spPr>
        <p:txBody>
          <a:bodyPr/>
          <a:lstStyle/>
          <a:p>
            <a:pPr algn="ctr" eaLnBrk="0" hangingPunct="0"/>
            <a:r>
              <a:rPr lang="zh-CN" altLang="en-US" sz="1200" dirty="0">
                <a:solidFill>
                  <a:srgbClr val="000000"/>
                </a:solidFill>
                <a:latin typeface="微软雅黑" panose="020B0503020204020204" pitchFamily="34" charset="-122"/>
                <a:ea typeface="微软雅黑" panose="020B0503020204020204" pitchFamily="34" charset="-122"/>
              </a:rPr>
              <a:t>涉事污水调节池</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1"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应急预案与演练</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13" name="文本框 9"/>
          <p:cNvSpPr txBox="1">
            <a:spLocks noChangeArrowheads="1"/>
          </p:cNvSpPr>
          <p:nvPr/>
        </p:nvSpPr>
        <p:spPr bwMode="auto">
          <a:xfrm>
            <a:off x="596900" y="288925"/>
            <a:ext cx="3683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10</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文本框 2"/>
          <p:cNvSpPr txBox="1">
            <a:spLocks noChangeArrowheads="1"/>
          </p:cNvSpPr>
          <p:nvPr/>
        </p:nvSpPr>
        <p:spPr bwMode="auto">
          <a:xfrm>
            <a:off x="196850" y="915988"/>
            <a:ext cx="3536950"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方式方法</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31" name="矩形: 圆角 3"/>
          <p:cNvSpPr/>
          <p:nvPr>
            <p:custDataLst>
              <p:tags r:id="rId1"/>
            </p:custDataLst>
          </p:nvPr>
        </p:nvSpPr>
        <p:spPr>
          <a:xfrm>
            <a:off x="825500" y="1974850"/>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查阅资料</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 name="矩形: 圆角 18"/>
          <p:cNvSpPr/>
          <p:nvPr>
            <p:custDataLst>
              <p:tags r:id="rId2"/>
            </p:custDataLst>
          </p:nvPr>
        </p:nvSpPr>
        <p:spPr>
          <a:xfrm>
            <a:off x="828675" y="3775075"/>
            <a:ext cx="1177925" cy="381000"/>
          </a:xfrm>
          <a:prstGeom prst="roundRect">
            <a:avLst/>
          </a:prstGeom>
          <a:solidFill>
            <a:srgbClr val="417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现场查看</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矩形: 圆角 27"/>
          <p:cNvSpPr/>
          <p:nvPr>
            <p:custDataLst>
              <p:tags r:id="rId3"/>
            </p:custDataLst>
          </p:nvPr>
        </p:nvSpPr>
        <p:spPr>
          <a:xfrm>
            <a:off x="2284413" y="1419225"/>
            <a:ext cx="6248400" cy="1512888"/>
          </a:xfrm>
          <a:prstGeom prst="roundRect">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99333" name="文本框 19"/>
          <p:cNvSpPr txBox="1">
            <a:spLocks noChangeArrowheads="1"/>
          </p:cNvSpPr>
          <p:nvPr>
            <p:custDataLst>
              <p:tags r:id="rId4"/>
            </p:custDataLst>
          </p:nvPr>
        </p:nvSpPr>
        <p:spPr bwMode="auto">
          <a:xfrm>
            <a:off x="2374900" y="1347788"/>
            <a:ext cx="6026150" cy="1570037"/>
          </a:xfrm>
          <a:prstGeom prst="rect">
            <a:avLst/>
          </a:prstGeom>
          <a:noFill/>
          <a:ln w="9525">
            <a:noFill/>
            <a:miter lim="800000"/>
          </a:ln>
        </p:spPr>
        <p:txBody>
          <a:bodyPr>
            <a:spAutoFit/>
          </a:bodyPr>
          <a:lstStyle/>
          <a:p>
            <a:pPr algn="just">
              <a:lnSpc>
                <a:spcPct val="200000"/>
              </a:lnSpc>
              <a:buClr>
                <a:srgbClr val="C00000"/>
              </a:buClr>
              <a:buFont typeface="Wingdings" panose="05000000000000000000" pitchFamily="2" charset="2"/>
              <a:buChar char="Ø"/>
            </a:pPr>
            <a:r>
              <a:rPr lang="zh-CN" altLang="en-US" sz="1600">
                <a:latin typeface="微软雅黑" panose="020B0503020204020204" pitchFamily="34" charset="-122"/>
                <a:ea typeface="微软雅黑" panose="020B0503020204020204" pitchFamily="34" charset="-122"/>
                <a:sym typeface="+mn-ea"/>
              </a:rPr>
              <a:t>是否制定有限空间作业事故应急预案。</a:t>
            </a:r>
            <a:endParaRPr lang="zh-CN" altLang="en-US" sz="1600">
              <a:latin typeface="微软雅黑" panose="020B0503020204020204" pitchFamily="34" charset="-122"/>
              <a:ea typeface="微软雅黑" panose="020B0503020204020204" pitchFamily="34" charset="-122"/>
              <a:sym typeface="+mn-ea"/>
            </a:endParaRPr>
          </a:p>
          <a:p>
            <a:pPr algn="just">
              <a:lnSpc>
                <a:spcPct val="200000"/>
              </a:lnSpc>
              <a:buClr>
                <a:srgbClr val="C00000"/>
              </a:buClr>
              <a:buFont typeface="Wingdings" panose="05000000000000000000" pitchFamily="2" charset="2"/>
              <a:buChar char="Ø"/>
            </a:pPr>
            <a:r>
              <a:rPr lang="zh-CN" altLang="en-US" sz="1600">
                <a:latin typeface="微软雅黑" panose="020B0503020204020204" pitchFamily="34" charset="-122"/>
                <a:ea typeface="微软雅黑" panose="020B0503020204020204" pitchFamily="34" charset="-122"/>
                <a:sym typeface="+mn-ea"/>
              </a:rPr>
              <a:t>应急预案是否具有科学性、针对性和可操作性。</a:t>
            </a:r>
            <a:endParaRPr lang="zh-CN" altLang="en-US" sz="1600">
              <a:latin typeface="微软雅黑" panose="020B0503020204020204" pitchFamily="34" charset="-122"/>
              <a:ea typeface="微软雅黑" panose="020B0503020204020204" pitchFamily="34" charset="-122"/>
              <a:sym typeface="+mn-ea"/>
            </a:endParaRPr>
          </a:p>
          <a:p>
            <a:pPr algn="just">
              <a:lnSpc>
                <a:spcPct val="200000"/>
              </a:lnSpc>
              <a:buClr>
                <a:srgbClr val="C00000"/>
              </a:buClr>
              <a:buFont typeface="Wingdings" panose="05000000000000000000" pitchFamily="2" charset="2"/>
              <a:buChar char="Ø"/>
            </a:pPr>
            <a:r>
              <a:rPr lang="zh-CN" altLang="en-US" sz="1600">
                <a:latin typeface="微软雅黑" panose="020B0503020204020204" pitchFamily="34" charset="-122"/>
                <a:ea typeface="微软雅黑" panose="020B0503020204020204" pitchFamily="34" charset="-122"/>
                <a:sym typeface="+mn-ea"/>
              </a:rPr>
              <a:t>是否定期开展有限空间作业事故应急演练。</a:t>
            </a:r>
            <a:endParaRPr lang="zh-CN" altLang="en-US" sz="1600">
              <a:latin typeface="微软雅黑" panose="020B0503020204020204" pitchFamily="34" charset="-122"/>
              <a:ea typeface="微软雅黑" panose="020B0503020204020204" pitchFamily="34" charset="-122"/>
              <a:sym typeface="+mn-ea"/>
            </a:endParaRPr>
          </a:p>
        </p:txBody>
      </p:sp>
      <p:sp>
        <p:nvSpPr>
          <p:cNvPr id="35" name="矩形: 圆角 28"/>
          <p:cNvSpPr/>
          <p:nvPr>
            <p:custDataLst>
              <p:tags r:id="rId5"/>
            </p:custDataLst>
          </p:nvPr>
        </p:nvSpPr>
        <p:spPr>
          <a:xfrm>
            <a:off x="2284413" y="3435350"/>
            <a:ext cx="6245225" cy="1008063"/>
          </a:xfrm>
          <a:prstGeom prst="roundRect">
            <a:avLst>
              <a:gd name="adj" fmla="val 7631"/>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zh-CN" altLang="en-US" sz="1500" dirty="0">
              <a:solidFill>
                <a:schemeClr val="tx1"/>
              </a:solidFill>
              <a:latin typeface="+mj-ea"/>
              <a:ea typeface="+mj-ea"/>
            </a:endParaRPr>
          </a:p>
        </p:txBody>
      </p:sp>
      <p:sp>
        <p:nvSpPr>
          <p:cNvPr id="36" name="等腰三角形 35"/>
          <p:cNvSpPr/>
          <p:nvPr>
            <p:custDataLst>
              <p:tags r:id="rId6"/>
            </p:custDataLst>
          </p:nvPr>
        </p:nvSpPr>
        <p:spPr>
          <a:xfrm rot="16200000">
            <a:off x="2124075" y="2081213"/>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37" name="等腰三角形 36"/>
          <p:cNvSpPr/>
          <p:nvPr>
            <p:custDataLst>
              <p:tags r:id="rId7"/>
            </p:custDataLst>
          </p:nvPr>
        </p:nvSpPr>
        <p:spPr>
          <a:xfrm rot="16200000">
            <a:off x="2100262" y="3878263"/>
            <a:ext cx="200025" cy="171450"/>
          </a:xfrm>
          <a:prstGeom prst="triangle">
            <a:avLst/>
          </a:prstGeom>
          <a:solidFill>
            <a:srgbClr val="D9E5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sz="100"/>
          </a:p>
        </p:txBody>
      </p:sp>
      <p:sp>
        <p:nvSpPr>
          <p:cNvPr id="99337" name="文本框 21"/>
          <p:cNvSpPr txBox="1">
            <a:spLocks noChangeArrowheads="1"/>
          </p:cNvSpPr>
          <p:nvPr>
            <p:custDataLst>
              <p:tags r:id="rId8"/>
            </p:custDataLst>
          </p:nvPr>
        </p:nvSpPr>
        <p:spPr bwMode="auto">
          <a:xfrm>
            <a:off x="2393950" y="3719513"/>
            <a:ext cx="6029325" cy="436562"/>
          </a:xfrm>
          <a:prstGeom prst="rect">
            <a:avLst/>
          </a:prstGeom>
          <a:noFill/>
          <a:ln w="9525">
            <a:noFill/>
            <a:miter lim="800000"/>
          </a:ln>
        </p:spPr>
        <p:txBody>
          <a:bodyPr/>
          <a:lstStyle/>
          <a:p>
            <a:pPr algn="just">
              <a:lnSpc>
                <a:spcPct val="150000"/>
              </a:lnSpc>
              <a:buClr>
                <a:srgbClr val="C00000"/>
              </a:buClr>
              <a:buFont typeface="Wingdings" panose="05000000000000000000" pitchFamily="2" charset="2"/>
              <a:buChar char="Ø"/>
            </a:pPr>
            <a:r>
              <a:rPr lang="zh-CN" altLang="en-US" sz="1600">
                <a:latin typeface="微软雅黑" panose="020B0503020204020204" pitchFamily="34" charset="-122"/>
                <a:ea typeface="微软雅黑" panose="020B0503020204020204" pitchFamily="34" charset="-122"/>
                <a:sym typeface="+mn-ea"/>
              </a:rPr>
              <a:t>抽查企业开展应急演练，查看企业应急演练效果。</a:t>
            </a:r>
            <a:endParaRPr lang="zh-CN" altLang="en-US" sz="1600">
              <a:latin typeface="微软雅黑" panose="020B0503020204020204" pitchFamily="34" charset="-122"/>
              <a:ea typeface="微软雅黑" panose="020B0503020204020204" pitchFamily="34" charset="-122"/>
              <a:sym typeface="+mn-ea"/>
            </a:endParaRPr>
          </a:p>
        </p:txBody>
      </p:sp>
      <p:sp>
        <p:nvSpPr>
          <p:cNvPr id="99338"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应急预案与演练</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5"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99340" name="文本框 9"/>
          <p:cNvSpPr txBox="1">
            <a:spLocks noChangeArrowheads="1"/>
          </p:cNvSpPr>
          <p:nvPr/>
        </p:nvSpPr>
        <p:spPr bwMode="auto">
          <a:xfrm>
            <a:off x="596900" y="288925"/>
            <a:ext cx="3683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10</a:t>
            </a:r>
            <a:endParaRPr lang="zh-CN" altLang="en-US" sz="1600">
              <a:solidFill>
                <a:srgbClr val="FFFFFF"/>
              </a:solidFill>
              <a:latin typeface="Impact" panose="020B080603090205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组合 21"/>
          <p:cNvGrpSpPr>
            <a:grpSpLocks noChangeAspect="1"/>
          </p:cNvGrpSpPr>
          <p:nvPr/>
        </p:nvGrpSpPr>
        <p:grpSpPr bwMode="auto">
          <a:xfrm>
            <a:off x="3998186" y="1527175"/>
            <a:ext cx="4754563" cy="2106612"/>
            <a:chOff x="1207460" y="2071676"/>
            <a:chExt cx="3706355" cy="1943224"/>
          </a:xfrm>
        </p:grpSpPr>
        <p:pic>
          <p:nvPicPr>
            <p:cNvPr id="100354" name="图片 36" descr="微信图片_20220211111255"/>
            <p:cNvPicPr>
              <a:picLocks noChangeAspect="1" noChangeArrowheads="1"/>
            </p:cNvPicPr>
            <p:nvPr/>
          </p:nvPicPr>
          <p:blipFill>
            <a:blip r:embed="rId1" cstate="print"/>
            <a:srcRect/>
            <a:stretch>
              <a:fillRect/>
            </a:stretch>
          </p:blipFill>
          <p:spPr bwMode="auto">
            <a:xfrm rot="5400000">
              <a:off x="1133874" y="2145260"/>
              <a:ext cx="1939675" cy="1792506"/>
            </a:xfrm>
            <a:prstGeom prst="rect">
              <a:avLst/>
            </a:prstGeom>
            <a:noFill/>
            <a:ln w="9525">
              <a:noFill/>
              <a:miter lim="800000"/>
              <a:headEnd/>
              <a:tailEnd/>
            </a:ln>
          </p:spPr>
        </p:pic>
        <p:pic>
          <p:nvPicPr>
            <p:cNvPr id="100355" name="图片 38" descr="微信图片_20220211111251"/>
            <p:cNvPicPr>
              <a:picLocks noChangeAspect="1" noChangeArrowheads="1"/>
            </p:cNvPicPr>
            <p:nvPr/>
          </p:nvPicPr>
          <p:blipFill>
            <a:blip r:embed="rId2" cstate="print"/>
            <a:srcRect/>
            <a:stretch>
              <a:fillRect/>
            </a:stretch>
          </p:blipFill>
          <p:spPr bwMode="auto">
            <a:xfrm rot="-5400000">
              <a:off x="3044413" y="2145499"/>
              <a:ext cx="1943223" cy="1795578"/>
            </a:xfrm>
            <a:prstGeom prst="rect">
              <a:avLst/>
            </a:prstGeom>
            <a:noFill/>
            <a:ln w="9525">
              <a:noFill/>
              <a:miter lim="800000"/>
              <a:headEnd/>
              <a:tailEnd/>
            </a:ln>
          </p:spPr>
        </p:pic>
      </p:grpSp>
      <p:sp>
        <p:nvSpPr>
          <p:cNvPr id="22" name="文本框 15"/>
          <p:cNvSpPr txBox="1"/>
          <p:nvPr/>
        </p:nvSpPr>
        <p:spPr>
          <a:xfrm>
            <a:off x="4552950" y="3837228"/>
            <a:ext cx="3646487" cy="869469"/>
          </a:xfrm>
          <a:prstGeom prst="rect">
            <a:avLst/>
          </a:prstGeom>
          <a:ln>
            <a:noFill/>
          </a:ln>
        </p:spPr>
        <p:style>
          <a:lnRef idx="2">
            <a:schemeClr val="accent2"/>
          </a:lnRef>
          <a:fillRef idx="1">
            <a:schemeClr val="lt1"/>
          </a:fillRef>
          <a:effectRef idx="0">
            <a:schemeClr val="accent2"/>
          </a:effectRef>
          <a:fontRef idx="minor">
            <a:schemeClr val="dk1"/>
          </a:fontRef>
        </p:style>
        <p:txBody>
          <a:bodyPr lIns="68580" tIns="34290" rIns="68580" bIns="34290">
            <a:spAutoFit/>
          </a:bodyPr>
          <a:lstStyle/>
          <a:p>
            <a:pPr algn="ctr">
              <a:defRPr/>
            </a:pPr>
            <a:r>
              <a:rPr lang="zh-CN" altLang="en-US" sz="1400" spc="150" dirty="0">
                <a:solidFill>
                  <a:srgbClr val="C00000"/>
                </a:solidFill>
                <a:latin typeface="微软雅黑" panose="020B0503020204020204" pitchFamily="34" charset="-122"/>
                <a:ea typeface="微软雅黑" panose="020B0503020204020204" pitchFamily="34" charset="-122"/>
                <a:sym typeface="+mn-ea"/>
              </a:rPr>
              <a:t>应急处置措施中，未对如何将受困人员安全救离有限空间进行说明</a:t>
            </a:r>
            <a:endParaRPr lang="zh-CN" altLang="en-US" sz="1400" spc="150" dirty="0">
              <a:solidFill>
                <a:srgbClr val="C00000"/>
              </a:solidFill>
              <a:latin typeface="微软雅黑" panose="020B0503020204020204" pitchFamily="34" charset="-122"/>
              <a:ea typeface="微软雅黑" panose="020B0503020204020204" pitchFamily="34" charset="-122"/>
              <a:sym typeface="+mn-ea"/>
            </a:endParaRPr>
          </a:p>
          <a:p>
            <a:pPr algn="ctr">
              <a:spcBef>
                <a:spcPts val="1200"/>
              </a:spcBef>
              <a:buFontTx/>
              <a:buNone/>
              <a:defRPr/>
            </a:pPr>
            <a:r>
              <a:rPr lang="zh-CN" altLang="en-US" sz="1400" spc="150" dirty="0" smtClean="0">
                <a:solidFill>
                  <a:srgbClr val="C00000"/>
                </a:solidFill>
                <a:latin typeface="微软雅黑" panose="020B0503020204020204" pitchFamily="34" charset="-122"/>
                <a:ea typeface="微软雅黑" panose="020B0503020204020204" pitchFamily="34" charset="-122"/>
                <a:sym typeface="+mn-ea"/>
              </a:rPr>
              <a:t>预案核心内容缺失，不具备可操作性！</a:t>
            </a:r>
            <a:endParaRPr lang="zh-CN" altLang="en-US" sz="1400" spc="150" dirty="0">
              <a:solidFill>
                <a:srgbClr val="C00000"/>
              </a:solidFill>
              <a:latin typeface="微软雅黑" panose="020B0503020204020204" pitchFamily="34" charset="-122"/>
              <a:ea typeface="微软雅黑" panose="020B0503020204020204" pitchFamily="34" charset="-122"/>
              <a:sym typeface="+mn-ea"/>
            </a:endParaRPr>
          </a:p>
        </p:txBody>
      </p:sp>
      <p:sp>
        <p:nvSpPr>
          <p:cNvPr id="100357" name="文本框 2"/>
          <p:cNvSpPr txBox="1">
            <a:spLocks noChangeArrowheads="1"/>
          </p:cNvSpPr>
          <p:nvPr/>
        </p:nvSpPr>
        <p:spPr bwMode="auto">
          <a:xfrm>
            <a:off x="623888" y="1527175"/>
            <a:ext cx="3025775" cy="2654573"/>
          </a:xfrm>
          <a:prstGeom prst="rect">
            <a:avLst/>
          </a:prstGeom>
          <a:noFill/>
          <a:ln w="25400">
            <a:solidFill>
              <a:srgbClr val="C00000"/>
            </a:solidFill>
            <a:miter lim="800000"/>
          </a:ln>
        </p:spPr>
        <p:txBody>
          <a:bodyPr lIns="68580" tIns="34290" rIns="68580" bIns="34290">
            <a:spAutoFit/>
          </a:bodyPr>
          <a:lstStyle/>
          <a:p>
            <a:pPr marL="179705" algn="just">
              <a:lnSpc>
                <a:spcPct val="150000"/>
              </a:lnSpc>
              <a:buClr>
                <a:srgbClr val="C00000"/>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有限空间作业事故应急预案版本混乱。</a:t>
            </a:r>
            <a:endParaRPr lang="zh-CN" altLang="en-US" sz="1600" dirty="0">
              <a:latin typeface="微软雅黑" panose="020B0503020204020204" pitchFamily="34" charset="-122"/>
              <a:ea typeface="微软雅黑" panose="020B0503020204020204" pitchFamily="34" charset="-122"/>
            </a:endParaRPr>
          </a:p>
          <a:p>
            <a:pPr marL="179705" algn="just">
              <a:lnSpc>
                <a:spcPct val="150000"/>
              </a:lnSpc>
              <a:buClr>
                <a:srgbClr val="C00000"/>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应急预案模版化、缺少针对性和可操作性。</a:t>
            </a:r>
            <a:endParaRPr lang="zh-CN" altLang="en-US" sz="1600" dirty="0">
              <a:latin typeface="微软雅黑" panose="020B0503020204020204" pitchFamily="34" charset="-122"/>
              <a:ea typeface="微软雅黑" panose="020B0503020204020204" pitchFamily="34" charset="-122"/>
            </a:endParaRPr>
          </a:p>
          <a:p>
            <a:pPr marL="179705" algn="just">
              <a:lnSpc>
                <a:spcPct val="150000"/>
              </a:lnSpc>
              <a:buClr>
                <a:srgbClr val="C00000"/>
              </a:buClr>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应急</a:t>
            </a:r>
            <a:r>
              <a:rPr lang="zh-CN" altLang="en-US" sz="1600" dirty="0" smtClean="0">
                <a:latin typeface="微软雅黑" panose="020B0503020204020204" pitchFamily="34" charset="-122"/>
                <a:ea typeface="微软雅黑" panose="020B0503020204020204" pitchFamily="34" charset="-122"/>
              </a:rPr>
              <a:t>演练与预案内容不一致，随意性强，流于形式</a:t>
            </a:r>
            <a:r>
              <a:rPr lang="zh-CN" altLang="en-US" sz="1600" dirty="0">
                <a:latin typeface="微软雅黑" panose="020B0503020204020204" pitchFamily="34" charset="-122"/>
                <a:ea typeface="微软雅黑" panose="020B0503020204020204" pitchFamily="34" charset="-122"/>
              </a:rPr>
              <a:t>，未取得实效。</a:t>
            </a:r>
            <a:endParaRPr lang="zh-CN" altLang="en-US" sz="1600" dirty="0">
              <a:latin typeface="微软雅黑" panose="020B0503020204020204" pitchFamily="34" charset="-122"/>
              <a:ea typeface="微软雅黑" panose="020B0503020204020204" pitchFamily="34" charset="-122"/>
            </a:endParaRPr>
          </a:p>
        </p:txBody>
      </p:sp>
      <p:pic>
        <p:nvPicPr>
          <p:cNvPr id="100358" name="图片 37"/>
          <p:cNvPicPr>
            <a:picLocks noChangeAspect="1" noChangeArrowheads="1"/>
          </p:cNvPicPr>
          <p:nvPr/>
        </p:nvPicPr>
        <p:blipFill>
          <a:blip r:embed="rId3" cstate="print"/>
          <a:srcRect l="22278" t="18031" r="21523" b="35857"/>
          <a:stretch>
            <a:fillRect/>
          </a:stretch>
        </p:blipFill>
        <p:spPr bwMode="auto">
          <a:xfrm>
            <a:off x="5811838" y="2355850"/>
            <a:ext cx="1128712" cy="1087438"/>
          </a:xfrm>
          <a:prstGeom prst="rect">
            <a:avLst/>
          </a:prstGeom>
          <a:noFill/>
          <a:ln w="9525">
            <a:noFill/>
            <a:miter lim="800000"/>
            <a:headEnd/>
            <a:tailEnd/>
          </a:ln>
        </p:spPr>
      </p:pic>
      <p:sp>
        <p:nvSpPr>
          <p:cNvPr id="100359"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应急预案与演练</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5"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100361" name="文本框 9"/>
          <p:cNvSpPr txBox="1">
            <a:spLocks noChangeArrowheads="1"/>
          </p:cNvSpPr>
          <p:nvPr/>
        </p:nvSpPr>
        <p:spPr bwMode="auto">
          <a:xfrm>
            <a:off x="596900" y="288925"/>
            <a:ext cx="368300"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10</a:t>
            </a:r>
            <a:endParaRPr lang="zh-CN" altLang="en-US" sz="1600">
              <a:solidFill>
                <a:srgbClr val="FFFFFF"/>
              </a:solidFill>
              <a:latin typeface="Impact" panose="020B0806030902050204" pitchFamily="34" charset="0"/>
              <a:ea typeface="微软雅黑" panose="020B0503020204020204" pitchFamily="34" charset="-122"/>
            </a:endParaRPr>
          </a:p>
        </p:txBody>
      </p:sp>
      <p:sp>
        <p:nvSpPr>
          <p:cNvPr id="100362" name="文本框 2"/>
          <p:cNvSpPr txBox="1">
            <a:spLocks noChangeArrowheads="1"/>
          </p:cNvSpPr>
          <p:nvPr/>
        </p:nvSpPr>
        <p:spPr bwMode="auto">
          <a:xfrm>
            <a:off x="244475" y="1027113"/>
            <a:ext cx="3535363" cy="400050"/>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latin typeface="微软雅黑" panose="020B0503020204020204" pitchFamily="34" charset="-122"/>
                <a:ea typeface="微软雅黑" panose="020B0503020204020204" pitchFamily="34" charset="-122"/>
              </a:rPr>
              <a:t>常见问题</a:t>
            </a:r>
            <a:endParaRPr lang="zh-CN" altLang="en-US">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图片 20" descr="图片1.png"/>
          <p:cNvPicPr>
            <a:picLocks noChangeAspect="1" noChangeArrowheads="1"/>
          </p:cNvPicPr>
          <p:nvPr/>
        </p:nvPicPr>
        <p:blipFill>
          <a:blip r:embed="rId1" cstate="print"/>
          <a:srcRect/>
          <a:stretch>
            <a:fillRect/>
          </a:stretch>
        </p:blipFill>
        <p:spPr bwMode="auto">
          <a:xfrm>
            <a:off x="0" y="2924175"/>
            <a:ext cx="9144000" cy="2219325"/>
          </a:xfrm>
          <a:prstGeom prst="rect">
            <a:avLst/>
          </a:prstGeom>
          <a:noFill/>
          <a:ln w="9525">
            <a:noFill/>
            <a:miter lim="800000"/>
            <a:headEnd/>
            <a:tailEnd/>
          </a:ln>
        </p:spPr>
      </p:pic>
      <p:sp>
        <p:nvSpPr>
          <p:cNvPr id="6" name="矩形 5"/>
          <p:cNvSpPr/>
          <p:nvPr/>
        </p:nvSpPr>
        <p:spPr>
          <a:xfrm>
            <a:off x="2750185" y="1995805"/>
            <a:ext cx="3643630" cy="1630680"/>
          </a:xfrm>
          <a:prstGeom prst="rect">
            <a:avLst/>
          </a:prstGeom>
          <a:noFill/>
        </p:spPr>
        <p:txBody>
          <a:bodyPr wrap="none" lIns="68580" tIns="34290" rIns="68580" bIns="34290"/>
          <a:lstStyle/>
          <a:p>
            <a:pPr algn="ctr" eaLnBrk="0" hangingPunct="0">
              <a:buFontTx/>
              <a:buNone/>
              <a:defRPr/>
            </a:pPr>
            <a:r>
              <a:rPr lang="zh-CN" alt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微软雅黑" panose="020B0503020204020204" pitchFamily="34" charset="-122"/>
                <a:ea typeface="微软雅黑" panose="020B0503020204020204" pitchFamily="34" charset="-122"/>
              </a:rPr>
              <a:t>谢</a:t>
            </a:r>
            <a:r>
              <a:rPr lang="en-US" altLang="zh-CN"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微软雅黑" panose="020B0503020204020204" pitchFamily="34" charset="-122"/>
                <a:ea typeface="微软雅黑" panose="020B0503020204020204" pitchFamily="34" charset="-122"/>
              </a:rPr>
              <a:t>  </a:t>
            </a:r>
            <a:r>
              <a:rPr lang="zh-CN" alt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微软雅黑" panose="020B0503020204020204" pitchFamily="34" charset="-122"/>
                <a:ea typeface="微软雅黑" panose="020B0503020204020204" pitchFamily="34" charset="-122"/>
              </a:rPr>
              <a:t>谢！</a:t>
            </a:r>
            <a:endParaRPr lang="zh-CN" alt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微软雅黑" panose="020B0503020204020204" pitchFamily="34" charset="-122"/>
              <a:ea typeface="微软雅黑" panose="020B0503020204020204" pitchFamily="34" charset="-122"/>
            </a:endParaRPr>
          </a:p>
        </p:txBody>
      </p:sp>
      <p:pic>
        <p:nvPicPr>
          <p:cNvPr id="101379" name="Picture 5"/>
          <p:cNvPicPr>
            <a:picLocks noChangeAspect="1" noChangeArrowheads="1"/>
          </p:cNvPicPr>
          <p:nvPr/>
        </p:nvPicPr>
        <p:blipFill>
          <a:blip r:embed="rId2" cstate="print"/>
          <a:srcRect/>
          <a:stretch>
            <a:fillRect/>
          </a:stretch>
        </p:blipFill>
        <p:spPr bwMode="auto">
          <a:xfrm>
            <a:off x="0" y="0"/>
            <a:ext cx="9144000" cy="989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专家指导服务工作内容</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2771" name="文本框 9"/>
          <p:cNvSpPr txBox="1">
            <a:spLocks noChangeArrowheads="1"/>
          </p:cNvSpPr>
          <p:nvPr/>
        </p:nvSpPr>
        <p:spPr bwMode="auto">
          <a:xfrm>
            <a:off x="649288" y="288925"/>
            <a:ext cx="2635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2</a:t>
            </a:r>
            <a:endParaRPr lang="en-US" altLang="zh-CN" sz="2000">
              <a:solidFill>
                <a:srgbClr val="FFFFFF"/>
              </a:solidFill>
              <a:latin typeface="Impact" panose="020B0806030902050204" pitchFamily="34" charset="0"/>
              <a:ea typeface="微软雅黑" panose="020B0503020204020204" pitchFamily="34" charset="-122"/>
            </a:endParaRPr>
          </a:p>
        </p:txBody>
      </p:sp>
      <p:pic>
        <p:nvPicPr>
          <p:cNvPr id="32772" name="图片 41"/>
          <p:cNvPicPr>
            <a:picLocks noChangeAspect="1" noChangeArrowheads="1"/>
          </p:cNvPicPr>
          <p:nvPr/>
        </p:nvPicPr>
        <p:blipFill>
          <a:blip r:embed="rId1" cstate="print"/>
          <a:srcRect l="5565" t="7317" r="5104" b="3012"/>
          <a:stretch>
            <a:fillRect/>
          </a:stretch>
        </p:blipFill>
        <p:spPr bwMode="auto">
          <a:xfrm>
            <a:off x="309053" y="1050023"/>
            <a:ext cx="2651278" cy="3735083"/>
          </a:xfrm>
          <a:prstGeom prst="rect">
            <a:avLst/>
          </a:prstGeom>
          <a:noFill/>
          <a:ln w="9525">
            <a:noFill/>
            <a:miter lim="800000"/>
            <a:headEnd/>
            <a:tailEnd/>
          </a:ln>
        </p:spPr>
      </p:pic>
      <p:sp>
        <p:nvSpPr>
          <p:cNvPr id="32773" name="文本框 5"/>
          <p:cNvSpPr txBox="1">
            <a:spLocks noChangeArrowheads="1"/>
          </p:cNvSpPr>
          <p:nvPr/>
        </p:nvSpPr>
        <p:spPr bwMode="auto">
          <a:xfrm>
            <a:off x="2936554" y="1042829"/>
            <a:ext cx="6056712" cy="1696234"/>
          </a:xfrm>
          <a:prstGeom prst="rect">
            <a:avLst/>
          </a:prstGeom>
          <a:noFill/>
          <a:ln w="9525">
            <a:noFill/>
            <a:miter lim="800000"/>
          </a:ln>
        </p:spPr>
        <p:txBody>
          <a:bodyPr wrap="square">
            <a:spAutoFit/>
          </a:bodyPr>
          <a:lstStyle/>
          <a:p>
            <a:pPr marL="285750" indent="-285750">
              <a:lnSpc>
                <a:spcPct val="180000"/>
              </a:lnSpc>
              <a:buClr>
                <a:srgbClr val="FF0000"/>
              </a:buClr>
              <a:buFont typeface="Wingdings" panose="05000000000000000000" pitchFamily="2" charset="2"/>
              <a:buChar char="Ø"/>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聚焦</a:t>
            </a:r>
            <a:r>
              <a:rPr lang="zh-CN" altLang="en-US" sz="15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蔬菜腌制，皮革、毛皮、羽毛（绒）加工，造纸和印染</a:t>
            </a:r>
            <a:r>
              <a:rPr lang="zh-CN" altLang="en-US" sz="15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等企业有限空间作业中毒风险防控。</a:t>
            </a:r>
            <a:endParaRPr lang="en-US" altLang="zh-CN" sz="15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p>
            <a:pPr marL="285750" indent="-285750">
              <a:lnSpc>
                <a:spcPct val="180000"/>
              </a:lnSpc>
              <a:buClr>
                <a:srgbClr val="FF0000"/>
              </a:buClr>
              <a:buFont typeface="Wingdings" panose="05000000000000000000" pitchFamily="2" charset="2"/>
              <a:buChar char="Ø"/>
            </a:pPr>
            <a:r>
              <a:rPr lang="zh-CN" altLang="en-US" sz="15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选取河北省保定市满城区等</a:t>
            </a:r>
            <a:r>
              <a:rPr lang="en-US" altLang="zh-CN" sz="15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12</a:t>
            </a:r>
            <a:r>
              <a:rPr lang="zh-CN" altLang="en-US" sz="15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个重点企业聚集的县（市、区）</a:t>
            </a:r>
            <a:r>
              <a:rPr lang="zh-CN" altLang="en-US" sz="15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开展有限空间作业专家指导服务工作。</a:t>
            </a:r>
            <a:endParaRPr lang="zh-CN" altLang="en-US" sz="15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774" name="TextBox 22"/>
          <p:cNvSpPr txBox="1">
            <a:spLocks noChangeArrowheads="1"/>
          </p:cNvSpPr>
          <p:nvPr/>
        </p:nvSpPr>
        <p:spPr bwMode="auto">
          <a:xfrm>
            <a:off x="2980440" y="2869197"/>
            <a:ext cx="5811910" cy="1915909"/>
          </a:xfrm>
          <a:prstGeom prst="rect">
            <a:avLst/>
          </a:prstGeom>
          <a:noFill/>
          <a:ln w="9525">
            <a:noFill/>
            <a:miter lim="800000"/>
          </a:ln>
        </p:spPr>
        <p:txBody>
          <a:bodyPr wrap="square" lIns="68580" tIns="34290" rIns="68580" bIns="34290">
            <a:spAutoFit/>
          </a:bodyPr>
          <a:lstStyle/>
          <a:p>
            <a:pPr marL="257175" indent="-257175" algn="just" eaLnBrk="0" hangingPunct="0">
              <a:lnSpc>
                <a:spcPct val="150000"/>
              </a:lnSpc>
              <a:buClr>
                <a:srgbClr val="C00000"/>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通过对重点县的指导帮扶，</a:t>
            </a:r>
            <a:r>
              <a:rPr lang="zh-CN" altLang="en-US" sz="1600" b="1" dirty="0">
                <a:solidFill>
                  <a:srgbClr val="C00000"/>
                </a:solidFill>
                <a:latin typeface="微软雅黑" panose="020B0503020204020204" pitchFamily="34" charset="-122"/>
                <a:ea typeface="微软雅黑" panose="020B0503020204020204" pitchFamily="34" charset="-122"/>
              </a:rPr>
              <a:t>以点带面、示范引领</a:t>
            </a:r>
            <a:r>
              <a:rPr lang="zh-CN" altLang="en-US" sz="1600" b="1" dirty="0">
                <a:latin typeface="微软雅黑" panose="020B0503020204020204" pitchFamily="34" charset="-122"/>
                <a:ea typeface="微软雅黑" panose="020B0503020204020204" pitchFamily="34" charset="-122"/>
              </a:rPr>
              <a:t>各地区全面开展专家指导工作</a:t>
            </a:r>
            <a:r>
              <a:rPr lang="zh-CN" altLang="en-US" sz="1600" b="1" dirty="0" smtClean="0">
                <a:latin typeface="微软雅黑" panose="020B0503020204020204" pitchFamily="34" charset="-122"/>
                <a:ea typeface="微软雅黑" panose="020B0503020204020204" pitchFamily="34" charset="-122"/>
              </a:rPr>
              <a:t>，帮助</a:t>
            </a:r>
            <a:r>
              <a:rPr lang="zh-CN" altLang="en-US" sz="1600" b="1" dirty="0">
                <a:latin typeface="微软雅黑" panose="020B0503020204020204" pitchFamily="34" charset="-122"/>
                <a:ea typeface="微软雅黑" panose="020B0503020204020204" pitchFamily="34" charset="-122"/>
              </a:rPr>
              <a:t>一线</a:t>
            </a:r>
            <a:r>
              <a:rPr lang="zh-CN" altLang="en-US" sz="1600" b="1" dirty="0">
                <a:solidFill>
                  <a:srgbClr val="C00000"/>
                </a:solidFill>
                <a:latin typeface="微软雅黑" panose="020B0503020204020204" pitchFamily="34" charset="-122"/>
                <a:ea typeface="微软雅黑" panose="020B0503020204020204" pitchFamily="34" charset="-122"/>
              </a:rPr>
              <a:t>监管执法</a:t>
            </a:r>
            <a:r>
              <a:rPr lang="zh-CN" altLang="en-US" sz="1600" b="1" dirty="0">
                <a:latin typeface="微软雅黑" panose="020B0503020204020204" pitchFamily="34" charset="-122"/>
                <a:ea typeface="微软雅黑" panose="020B0503020204020204" pitchFamily="34" charset="-122"/>
              </a:rPr>
              <a:t>人员</a:t>
            </a:r>
            <a:r>
              <a:rPr lang="zh-CN" altLang="en-US" sz="1600" b="1" dirty="0" smtClean="0">
                <a:latin typeface="微软雅黑" panose="020B0503020204020204" pitchFamily="34" charset="-122"/>
                <a:ea typeface="微软雅黑" panose="020B0503020204020204" pitchFamily="34" charset="-122"/>
              </a:rPr>
              <a:t>提升能力</a:t>
            </a:r>
            <a:r>
              <a:rPr lang="zh-CN" altLang="en-US" sz="1600" b="1" dirty="0">
                <a:latin typeface="微软雅黑" panose="020B0503020204020204" pitchFamily="34" charset="-122"/>
                <a:ea typeface="微软雅黑" panose="020B0503020204020204" pitchFamily="34" charset="-122"/>
              </a:rPr>
              <a:t>水平</a:t>
            </a:r>
            <a:r>
              <a:rPr lang="zh-CN" altLang="en-US" sz="1600" b="1" dirty="0" smtClean="0">
                <a:latin typeface="微软雅黑" panose="020B0503020204020204" pitchFamily="34" charset="-122"/>
                <a:ea typeface="微软雅黑" panose="020B0503020204020204" pitchFamily="34" charset="-122"/>
              </a:rPr>
              <a:t>，指导</a:t>
            </a:r>
            <a:r>
              <a:rPr lang="zh-CN" altLang="en-US" sz="1600" b="1" dirty="0" smtClean="0">
                <a:solidFill>
                  <a:srgbClr val="C00000"/>
                </a:solidFill>
                <a:latin typeface="微软雅黑" panose="020B0503020204020204" pitchFamily="34" charset="-122"/>
                <a:ea typeface="微软雅黑" panose="020B0503020204020204" pitchFamily="34" charset="-122"/>
              </a:rPr>
              <a:t>企业</a:t>
            </a:r>
            <a:r>
              <a:rPr lang="zh-CN" altLang="en-US" sz="1600" b="1" dirty="0" smtClean="0">
                <a:latin typeface="微软雅黑" panose="020B0503020204020204" pitchFamily="34" charset="-122"/>
                <a:ea typeface="微软雅黑" panose="020B0503020204020204" pitchFamily="34" charset="-122"/>
              </a:rPr>
              <a:t>提高隐患排查和整改质量，</a:t>
            </a:r>
            <a:r>
              <a:rPr lang="zh-CN" altLang="en-US" sz="1600" b="1" dirty="0" smtClean="0">
                <a:solidFill>
                  <a:srgbClr val="C00000"/>
                </a:solidFill>
                <a:latin typeface="微软雅黑" panose="020B0503020204020204" pitchFamily="34" charset="-122"/>
                <a:ea typeface="微软雅黑" panose="020B0503020204020204" pitchFamily="34" charset="-122"/>
              </a:rPr>
              <a:t>总结提炼行之有效的措施办法</a:t>
            </a:r>
            <a:r>
              <a:rPr lang="zh-CN" altLang="en-US" sz="1600" b="1" dirty="0" smtClean="0">
                <a:latin typeface="微软雅黑" panose="020B0503020204020204" pitchFamily="34" charset="-122"/>
                <a:ea typeface="微软雅黑" panose="020B0503020204020204" pitchFamily="34" charset="-122"/>
              </a:rPr>
              <a:t>，着力</a:t>
            </a:r>
            <a:r>
              <a:rPr lang="zh-CN" altLang="en-US" sz="1600" b="1" dirty="0" smtClean="0">
                <a:solidFill>
                  <a:srgbClr val="C00000"/>
                </a:solidFill>
                <a:latin typeface="微软雅黑" panose="020B0503020204020204" pitchFamily="34" charset="-122"/>
                <a:ea typeface="微软雅黑" panose="020B0503020204020204" pitchFamily="34" charset="-122"/>
              </a:rPr>
              <a:t>从根本上消除事故隐患、解决问题</a:t>
            </a:r>
            <a:r>
              <a:rPr lang="zh-CN" altLang="en-US" sz="1600" b="1" dirty="0" smtClean="0">
                <a:latin typeface="微软雅黑" panose="020B0503020204020204" pitchFamily="34" charset="-122"/>
                <a:ea typeface="微软雅黑" panose="020B0503020204020204" pitchFamily="34" charset="-122"/>
              </a:rPr>
              <a:t>，坚决遏制</a:t>
            </a:r>
            <a:r>
              <a:rPr lang="zh-CN" altLang="en-US" sz="1600" b="1" dirty="0">
                <a:latin typeface="微软雅黑" panose="020B0503020204020204" pitchFamily="34" charset="-122"/>
                <a:ea typeface="微软雅黑" panose="020B0503020204020204" pitchFamily="34" charset="-122"/>
              </a:rPr>
              <a:t>工贸行业有限空间作业较大事故发生。</a:t>
            </a:r>
            <a:endParaRPr lang="en-US" altLang="zh-CN" sz="16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文本框 2"/>
          <p:cNvSpPr txBox="1">
            <a:spLocks noChangeArrowheads="1"/>
          </p:cNvSpPr>
          <p:nvPr/>
        </p:nvSpPr>
        <p:spPr bwMode="auto">
          <a:xfrm>
            <a:off x="196850" y="915988"/>
            <a:ext cx="3536950"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a:solidFill>
                  <a:srgbClr val="000000"/>
                </a:solidFill>
                <a:latin typeface="微软雅黑" panose="020B0503020204020204" pitchFamily="34" charset="-122"/>
                <a:ea typeface="微软雅黑" panose="020B0503020204020204" pitchFamily="34" charset="-122"/>
              </a:rPr>
              <a:t>进度安排和工作内容</a:t>
            </a:r>
            <a:endParaRPr lang="en-US" altLang="zh-CN">
              <a:solidFill>
                <a:srgbClr val="000000"/>
              </a:solidFill>
              <a:latin typeface="微软雅黑" panose="020B0503020204020204" pitchFamily="34" charset="-122"/>
              <a:ea typeface="微软雅黑" panose="020B0503020204020204" pitchFamily="34" charset="-122"/>
            </a:endParaRPr>
          </a:p>
        </p:txBody>
      </p:sp>
      <p:sp>
        <p:nvSpPr>
          <p:cNvPr id="33794"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专家指导服务工作内容</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97"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3796" name="文本框 9"/>
          <p:cNvSpPr txBox="1">
            <a:spLocks noChangeArrowheads="1"/>
          </p:cNvSpPr>
          <p:nvPr/>
        </p:nvSpPr>
        <p:spPr bwMode="auto">
          <a:xfrm>
            <a:off x="649288" y="288925"/>
            <a:ext cx="2635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2</a:t>
            </a:r>
            <a:endParaRPr lang="zh-CN" altLang="en-US" sz="2000">
              <a:solidFill>
                <a:srgbClr val="FFFFFF"/>
              </a:solidFill>
              <a:latin typeface="Impact" panose="020B0806030902050204" pitchFamily="34" charset="0"/>
              <a:ea typeface="微软雅黑" panose="020B0503020204020204" pitchFamily="34" charset="-122"/>
            </a:endParaRPr>
          </a:p>
        </p:txBody>
      </p:sp>
      <p:sp>
        <p:nvSpPr>
          <p:cNvPr id="3" name="椭圆 5"/>
          <p:cNvSpPr/>
          <p:nvPr/>
        </p:nvSpPr>
        <p:spPr>
          <a:xfrm rot="14398930">
            <a:off x="204788" y="2870200"/>
            <a:ext cx="1384300" cy="1222375"/>
          </a:xfrm>
          <a:custGeom>
            <a:avLst/>
            <a:gdLst/>
            <a:ahLst/>
            <a:cxnLst/>
            <a:rect l="l" t="t" r="r" b="b"/>
            <a:pathLst>
              <a:path w="2532508" h="2287660">
                <a:moveTo>
                  <a:pt x="1266254" y="0"/>
                </a:moveTo>
                <a:cubicBezTo>
                  <a:pt x="1965587" y="0"/>
                  <a:pt x="2532508" y="566921"/>
                  <a:pt x="2532508" y="1266254"/>
                </a:cubicBezTo>
                <a:cubicBezTo>
                  <a:pt x="2532508" y="1686211"/>
                  <a:pt x="2328070" y="2058418"/>
                  <a:pt x="2012465" y="2287660"/>
                </a:cubicBezTo>
                <a:lnTo>
                  <a:pt x="1774621" y="1877585"/>
                </a:lnTo>
                <a:cubicBezTo>
                  <a:pt x="1952954" y="1733884"/>
                  <a:pt x="2064978" y="1513151"/>
                  <a:pt x="2064978" y="1266254"/>
                </a:cubicBezTo>
                <a:cubicBezTo>
                  <a:pt x="2064978" y="825131"/>
                  <a:pt x="1707377" y="467530"/>
                  <a:pt x="1266254" y="467530"/>
                </a:cubicBezTo>
                <a:cubicBezTo>
                  <a:pt x="825131" y="467530"/>
                  <a:pt x="467530" y="825131"/>
                  <a:pt x="467530" y="1266254"/>
                </a:cubicBezTo>
                <a:cubicBezTo>
                  <a:pt x="467530" y="1513151"/>
                  <a:pt x="579554" y="1733884"/>
                  <a:pt x="757887" y="1877585"/>
                </a:cubicBezTo>
                <a:lnTo>
                  <a:pt x="520044" y="2287660"/>
                </a:lnTo>
                <a:cubicBezTo>
                  <a:pt x="204439" y="2058418"/>
                  <a:pt x="0" y="1686211"/>
                  <a:pt x="0" y="1266254"/>
                </a:cubicBezTo>
                <a:cubicBezTo>
                  <a:pt x="0" y="566921"/>
                  <a:pt x="566921" y="0"/>
                  <a:pt x="1266254" y="0"/>
                </a:cubicBezTo>
                <a:close/>
              </a:path>
            </a:pathLst>
          </a:custGeom>
          <a:gradFill>
            <a:gsLst>
              <a:gs pos="53000">
                <a:srgbClr val="63BED2"/>
              </a:gs>
              <a:gs pos="0">
                <a:srgbClr val="14A0C8"/>
              </a:gs>
            </a:gsLst>
            <a:lin ang="5400000" scaled="0"/>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4" name="椭圆 5"/>
          <p:cNvSpPr/>
          <p:nvPr/>
        </p:nvSpPr>
        <p:spPr>
          <a:xfrm rot="7201070" flipH="1">
            <a:off x="1412081" y="2867819"/>
            <a:ext cx="1382713" cy="1222375"/>
          </a:xfrm>
          <a:custGeom>
            <a:avLst/>
            <a:gdLst/>
            <a:ahLst/>
            <a:cxnLst/>
            <a:rect l="l" t="t" r="r" b="b"/>
            <a:pathLst>
              <a:path w="2532508" h="2287660">
                <a:moveTo>
                  <a:pt x="1266254" y="0"/>
                </a:moveTo>
                <a:cubicBezTo>
                  <a:pt x="1965587" y="0"/>
                  <a:pt x="2532508" y="566921"/>
                  <a:pt x="2532508" y="1266254"/>
                </a:cubicBezTo>
                <a:cubicBezTo>
                  <a:pt x="2532508" y="1686211"/>
                  <a:pt x="2328070" y="2058418"/>
                  <a:pt x="2012465" y="2287660"/>
                </a:cubicBezTo>
                <a:lnTo>
                  <a:pt x="1774621" y="1877585"/>
                </a:lnTo>
                <a:cubicBezTo>
                  <a:pt x="1952954" y="1733884"/>
                  <a:pt x="2064978" y="1513151"/>
                  <a:pt x="2064978" y="1266254"/>
                </a:cubicBezTo>
                <a:cubicBezTo>
                  <a:pt x="2064978" y="825131"/>
                  <a:pt x="1707377" y="467530"/>
                  <a:pt x="1266254" y="467530"/>
                </a:cubicBezTo>
                <a:cubicBezTo>
                  <a:pt x="825131" y="467530"/>
                  <a:pt x="467530" y="825131"/>
                  <a:pt x="467530" y="1266254"/>
                </a:cubicBezTo>
                <a:cubicBezTo>
                  <a:pt x="467530" y="1513151"/>
                  <a:pt x="579554" y="1733884"/>
                  <a:pt x="757887" y="1877585"/>
                </a:cubicBezTo>
                <a:lnTo>
                  <a:pt x="520044" y="2287660"/>
                </a:lnTo>
                <a:cubicBezTo>
                  <a:pt x="204439" y="2058418"/>
                  <a:pt x="0" y="1686211"/>
                  <a:pt x="0" y="1266254"/>
                </a:cubicBezTo>
                <a:cubicBezTo>
                  <a:pt x="0" y="566921"/>
                  <a:pt x="566921" y="0"/>
                  <a:pt x="1266254" y="0"/>
                </a:cubicBezTo>
                <a:close/>
              </a:path>
            </a:pathLst>
          </a:custGeom>
          <a:gradFill>
            <a:gsLst>
              <a:gs pos="60000">
                <a:srgbClr val="81898B"/>
              </a:gs>
              <a:gs pos="3000">
                <a:srgbClr val="57646D"/>
              </a:gs>
            </a:gsLst>
            <a:lin ang="54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5" name="椭圆 5"/>
          <p:cNvSpPr/>
          <p:nvPr/>
        </p:nvSpPr>
        <p:spPr>
          <a:xfrm>
            <a:off x="811213" y="1785938"/>
            <a:ext cx="1352550" cy="1222375"/>
          </a:xfrm>
          <a:custGeom>
            <a:avLst/>
            <a:gdLst/>
            <a:ahLst/>
            <a:cxnLst/>
            <a:rect l="l" t="t" r="r" b="b"/>
            <a:pathLst>
              <a:path w="2532508" h="2287660">
                <a:moveTo>
                  <a:pt x="1266254" y="0"/>
                </a:moveTo>
                <a:cubicBezTo>
                  <a:pt x="1965587" y="0"/>
                  <a:pt x="2532508" y="566921"/>
                  <a:pt x="2532508" y="1266254"/>
                </a:cubicBezTo>
                <a:cubicBezTo>
                  <a:pt x="2532508" y="1686211"/>
                  <a:pt x="2328070" y="2058418"/>
                  <a:pt x="2012465" y="2287660"/>
                </a:cubicBezTo>
                <a:lnTo>
                  <a:pt x="1774621" y="1877585"/>
                </a:lnTo>
                <a:cubicBezTo>
                  <a:pt x="1952954" y="1733884"/>
                  <a:pt x="2064978" y="1513151"/>
                  <a:pt x="2064978" y="1266254"/>
                </a:cubicBezTo>
                <a:cubicBezTo>
                  <a:pt x="2064978" y="825131"/>
                  <a:pt x="1707377" y="467530"/>
                  <a:pt x="1266254" y="467530"/>
                </a:cubicBezTo>
                <a:cubicBezTo>
                  <a:pt x="825131" y="467530"/>
                  <a:pt x="467530" y="825131"/>
                  <a:pt x="467530" y="1266254"/>
                </a:cubicBezTo>
                <a:cubicBezTo>
                  <a:pt x="467530" y="1513151"/>
                  <a:pt x="579554" y="1733884"/>
                  <a:pt x="757887" y="1877585"/>
                </a:cubicBezTo>
                <a:lnTo>
                  <a:pt x="520044" y="2287660"/>
                </a:lnTo>
                <a:cubicBezTo>
                  <a:pt x="204439" y="2058418"/>
                  <a:pt x="0" y="1686211"/>
                  <a:pt x="0" y="1266254"/>
                </a:cubicBezTo>
                <a:cubicBezTo>
                  <a:pt x="0" y="566921"/>
                  <a:pt x="566921" y="0"/>
                  <a:pt x="1266254" y="0"/>
                </a:cubicBezTo>
                <a:close/>
              </a:path>
            </a:pathLst>
          </a:custGeom>
          <a:gradFill>
            <a:gsLst>
              <a:gs pos="29000">
                <a:srgbClr val="FF9B21"/>
              </a:gs>
              <a:gs pos="0">
                <a:srgbClr val="F08200"/>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23" name="等腰三角形 36"/>
          <p:cNvSpPr/>
          <p:nvPr/>
        </p:nvSpPr>
        <p:spPr>
          <a:xfrm>
            <a:off x="1108416" y="2815450"/>
            <a:ext cx="782717" cy="691503"/>
          </a:xfrm>
          <a:custGeom>
            <a:avLst/>
            <a:gdLst/>
            <a:ahLst/>
            <a:cxnLst/>
            <a:rect l="l" t="t" r="r" b="b"/>
            <a:pathLst>
              <a:path w="1095615" h="961048">
                <a:moveTo>
                  <a:pt x="178526" y="0"/>
                </a:moveTo>
                <a:cubicBezTo>
                  <a:pt x="278720" y="82542"/>
                  <a:pt x="407363" y="130592"/>
                  <a:pt x="547229" y="130592"/>
                </a:cubicBezTo>
                <a:cubicBezTo>
                  <a:pt x="686636" y="130592"/>
                  <a:pt x="814895" y="82857"/>
                  <a:pt x="914952" y="810"/>
                </a:cubicBezTo>
                <a:lnTo>
                  <a:pt x="1095615" y="312297"/>
                </a:lnTo>
                <a:cubicBezTo>
                  <a:pt x="871706" y="397439"/>
                  <a:pt x="713331" y="614376"/>
                  <a:pt x="713331" y="868304"/>
                </a:cubicBezTo>
                <a:cubicBezTo>
                  <a:pt x="713331" y="899966"/>
                  <a:pt x="715794" y="931053"/>
                  <a:pt x="722681" y="961048"/>
                </a:cubicBezTo>
                <a:lnTo>
                  <a:pt x="371495" y="961048"/>
                </a:lnTo>
                <a:lnTo>
                  <a:pt x="381327" y="863513"/>
                </a:lnTo>
                <a:cubicBezTo>
                  <a:pt x="381327" y="609939"/>
                  <a:pt x="223393" y="393252"/>
                  <a:pt x="0" y="307803"/>
                </a:cubicBezTo>
                <a:close/>
              </a:path>
            </a:pathLst>
          </a:custGeom>
          <a:solidFill>
            <a:schemeClr val="bg1"/>
          </a:solidFill>
          <a:ln w="3175">
            <a:solidFill>
              <a:schemeClr val="bg1">
                <a:lumMod val="8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10" name="矩形 9"/>
          <p:cNvSpPr>
            <a:spLocks noChangeArrowheads="1"/>
          </p:cNvSpPr>
          <p:nvPr/>
        </p:nvSpPr>
        <p:spPr bwMode="auto">
          <a:xfrm>
            <a:off x="1184275" y="2157413"/>
            <a:ext cx="676275" cy="619125"/>
          </a:xfrm>
          <a:prstGeom prst="rect">
            <a:avLst/>
          </a:prstGeom>
          <a:noFill/>
          <a:ln w="9525">
            <a:noFill/>
            <a:miter lim="800000"/>
          </a:ln>
        </p:spPr>
        <p:txBody>
          <a:bodyPr>
            <a:spAutoFit/>
          </a:bodyPr>
          <a:lstStyle/>
          <a:p>
            <a:pPr eaLnBrk="0" hangingPunct="0"/>
            <a:r>
              <a:rPr lang="zh-CN" altLang="en-US" sz="1600" b="1">
                <a:solidFill>
                  <a:srgbClr val="C00000"/>
                </a:solidFill>
                <a:latin typeface="微软雅黑" panose="020B0503020204020204" pitchFamily="34" charset="-122"/>
                <a:ea typeface="微软雅黑" panose="020B0503020204020204" pitchFamily="34" charset="-122"/>
              </a:rPr>
              <a:t>动员</a:t>
            </a:r>
            <a:endParaRPr lang="zh-CN" altLang="en-US" sz="1600" b="1">
              <a:solidFill>
                <a:srgbClr val="C00000"/>
              </a:solidFill>
              <a:latin typeface="微软雅黑" panose="020B0503020204020204" pitchFamily="34" charset="-122"/>
              <a:ea typeface="微软雅黑" panose="020B0503020204020204" pitchFamily="34" charset="-122"/>
            </a:endParaRPr>
          </a:p>
          <a:p>
            <a:pPr eaLnBrk="0" hangingPunct="0"/>
            <a:r>
              <a:rPr lang="zh-CN" altLang="en-US" sz="1600" b="1">
                <a:solidFill>
                  <a:srgbClr val="C00000"/>
                </a:solidFill>
                <a:latin typeface="微软雅黑" panose="020B0503020204020204" pitchFamily="34" charset="-122"/>
                <a:ea typeface="微软雅黑" panose="020B0503020204020204" pitchFamily="34" charset="-122"/>
              </a:rPr>
              <a:t>部署</a:t>
            </a:r>
            <a:endParaRPr lang="en-US" altLang="zh-CN" sz="1600" b="1">
              <a:solidFill>
                <a:srgbClr val="C00000"/>
              </a:solidFill>
              <a:latin typeface="Batang" panose="02030600000101010101" pitchFamily="18" charset="-127"/>
              <a:ea typeface="Batang" panose="02030600000101010101" pitchFamily="18" charset="-127"/>
            </a:endParaRPr>
          </a:p>
        </p:txBody>
      </p:sp>
      <p:sp>
        <p:nvSpPr>
          <p:cNvPr id="11" name="矩形 10"/>
          <p:cNvSpPr>
            <a:spLocks noChangeArrowheads="1"/>
          </p:cNvSpPr>
          <p:nvPr/>
        </p:nvSpPr>
        <p:spPr bwMode="auto">
          <a:xfrm>
            <a:off x="623888" y="3146425"/>
            <a:ext cx="709612" cy="619125"/>
          </a:xfrm>
          <a:prstGeom prst="rect">
            <a:avLst/>
          </a:prstGeom>
          <a:noFill/>
          <a:ln w="9525">
            <a:noFill/>
            <a:miter lim="800000"/>
          </a:ln>
        </p:spPr>
        <p:txBody>
          <a:bodyPr>
            <a:spAutoFit/>
          </a:bodyPr>
          <a:lstStyle/>
          <a:p>
            <a:pPr eaLnBrk="0" hangingPunct="0"/>
            <a:r>
              <a:rPr lang="zh-CN" altLang="en-US" sz="1600" b="1">
                <a:solidFill>
                  <a:srgbClr val="C00000"/>
                </a:solidFill>
                <a:latin typeface="微软雅黑" panose="020B0503020204020204" pitchFamily="34" charset="-122"/>
                <a:ea typeface="微软雅黑" panose="020B0503020204020204" pitchFamily="34" charset="-122"/>
              </a:rPr>
              <a:t>指导</a:t>
            </a:r>
            <a:endParaRPr lang="zh-CN" altLang="en-US" sz="1600" b="1">
              <a:solidFill>
                <a:srgbClr val="C00000"/>
              </a:solidFill>
              <a:latin typeface="微软雅黑" panose="020B0503020204020204" pitchFamily="34" charset="-122"/>
              <a:ea typeface="微软雅黑" panose="020B0503020204020204" pitchFamily="34" charset="-122"/>
            </a:endParaRPr>
          </a:p>
          <a:p>
            <a:pPr eaLnBrk="0" hangingPunct="0"/>
            <a:r>
              <a:rPr lang="zh-CN" altLang="en-US" sz="1600" b="1">
                <a:solidFill>
                  <a:srgbClr val="C00000"/>
                </a:solidFill>
                <a:latin typeface="微软雅黑" panose="020B0503020204020204" pitchFamily="34" charset="-122"/>
                <a:ea typeface="微软雅黑" panose="020B0503020204020204" pitchFamily="34" charset="-122"/>
              </a:rPr>
              <a:t>服务</a:t>
            </a:r>
            <a:endParaRPr lang="en-US" altLang="zh-CN" sz="1600" b="1">
              <a:solidFill>
                <a:srgbClr val="C00000"/>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1741488" y="3146425"/>
            <a:ext cx="687387" cy="619125"/>
          </a:xfrm>
          <a:prstGeom prst="rect">
            <a:avLst/>
          </a:prstGeom>
          <a:noFill/>
          <a:ln w="9525">
            <a:noFill/>
            <a:miter lim="800000"/>
          </a:ln>
        </p:spPr>
        <p:txBody>
          <a:bodyPr>
            <a:spAutoFit/>
          </a:bodyPr>
          <a:lstStyle/>
          <a:p>
            <a:pPr eaLnBrk="0" hangingPunct="0"/>
            <a:r>
              <a:rPr lang="zh-CN" altLang="en-US" sz="1600" b="1">
                <a:solidFill>
                  <a:srgbClr val="C00000"/>
                </a:solidFill>
                <a:latin typeface="微软雅黑" panose="020B0503020204020204" pitchFamily="34" charset="-122"/>
                <a:ea typeface="微软雅黑" panose="020B0503020204020204" pitchFamily="34" charset="-122"/>
              </a:rPr>
              <a:t>检查</a:t>
            </a:r>
            <a:endParaRPr lang="zh-CN" altLang="en-US" sz="1600" b="1">
              <a:solidFill>
                <a:srgbClr val="C00000"/>
              </a:solidFill>
              <a:latin typeface="微软雅黑" panose="020B0503020204020204" pitchFamily="34" charset="-122"/>
              <a:ea typeface="微软雅黑" panose="020B0503020204020204" pitchFamily="34" charset="-122"/>
            </a:endParaRPr>
          </a:p>
          <a:p>
            <a:pPr eaLnBrk="0" hangingPunct="0"/>
            <a:r>
              <a:rPr lang="zh-CN" altLang="en-US" sz="1600" b="1">
                <a:solidFill>
                  <a:srgbClr val="C00000"/>
                </a:solidFill>
                <a:latin typeface="微软雅黑" panose="020B0503020204020204" pitchFamily="34" charset="-122"/>
                <a:ea typeface="微软雅黑" panose="020B0503020204020204" pitchFamily="34" charset="-122"/>
              </a:rPr>
              <a:t>评估</a:t>
            </a:r>
            <a:endParaRPr lang="zh-CN" altLang="en-US" sz="1600" b="1">
              <a:solidFill>
                <a:srgbClr val="C00000"/>
              </a:solidFill>
              <a:latin typeface="微软雅黑" panose="020B0503020204020204" pitchFamily="34" charset="-122"/>
              <a:ea typeface="微软雅黑" panose="020B0503020204020204" pitchFamily="34" charset="-122"/>
            </a:endParaRPr>
          </a:p>
        </p:txBody>
      </p:sp>
      <p:sp>
        <p:nvSpPr>
          <p:cNvPr id="32" name="文本框 81"/>
          <p:cNvSpPr txBox="1"/>
          <p:nvPr>
            <p:custDataLst>
              <p:tags r:id="rId1"/>
            </p:custDataLst>
          </p:nvPr>
        </p:nvSpPr>
        <p:spPr>
          <a:xfrm>
            <a:off x="2714625" y="857250"/>
            <a:ext cx="6215063" cy="1357313"/>
          </a:xfrm>
          <a:prstGeom prst="rect">
            <a:avLst/>
          </a:prstGeom>
          <a:noFill/>
          <a:ln w="25400">
            <a:noFill/>
          </a:ln>
        </p:spPr>
        <p:txBody>
          <a:bodyPr/>
          <a:lstStyle/>
          <a:p>
            <a:pPr eaLnBrk="0" hangingPunct="0">
              <a:lnSpc>
                <a:spcPct val="150000"/>
              </a:lnSpc>
              <a:buClr>
                <a:srgbClr val="C00000"/>
              </a:buClr>
              <a:buFont typeface="Wingdings" panose="05000000000000000000" pitchFamily="2" charset="2"/>
              <a:buChar char="u"/>
              <a:defRPr/>
            </a:pPr>
            <a:r>
              <a:rPr lang="en-US" altLang="zh-CN" sz="1600" b="1" dirty="0">
                <a:solidFill>
                  <a:srgbClr val="C00000"/>
                </a:solidFill>
                <a:latin typeface="微软雅黑" panose="020B0503020204020204" pitchFamily="34" charset="-122"/>
                <a:ea typeface="微软雅黑" panose="020B0503020204020204" pitchFamily="34" charset="-122"/>
                <a:sym typeface="+mn-ea"/>
              </a:rPr>
              <a:t>4</a:t>
            </a:r>
            <a:r>
              <a:rPr lang="zh-CN" altLang="en-US" sz="1600" b="1" dirty="0">
                <a:solidFill>
                  <a:srgbClr val="C00000"/>
                </a:solidFill>
                <a:latin typeface="微软雅黑" panose="020B0503020204020204" pitchFamily="34" charset="-122"/>
                <a:ea typeface="微软雅黑" panose="020B0503020204020204" pitchFamily="34" charset="-122"/>
                <a:sym typeface="+mn-ea"/>
              </a:rPr>
              <a:t>月</a:t>
            </a:r>
            <a:endParaRPr lang="zh-CN" altLang="en-US" sz="1000" b="1" dirty="0">
              <a:solidFill>
                <a:srgbClr val="C00000"/>
              </a:solidFill>
              <a:latin typeface="微软雅黑" panose="020B0503020204020204" pitchFamily="34" charset="-122"/>
              <a:ea typeface="微软雅黑" panose="020B0503020204020204" pitchFamily="34" charset="-122"/>
              <a:sym typeface="+mn-ea"/>
            </a:endParaRPr>
          </a:p>
          <a:p>
            <a:pPr eaLnBrk="0" hangingPunct="0">
              <a:lnSpc>
                <a:spcPct val="150000"/>
              </a:lnSpc>
              <a:buClr>
                <a:srgbClr val="C00000"/>
              </a:buClr>
              <a:buFont typeface="Wingdings" panose="05000000000000000000" pitchFamily="2" charset="2"/>
              <a:buChar char="Ø"/>
              <a:defRPr/>
            </a:pPr>
            <a:r>
              <a:rPr lang="zh-CN" altLang="en-US" sz="1400" dirty="0">
                <a:solidFill>
                  <a:srgbClr val="C00000"/>
                </a:solidFill>
                <a:latin typeface="微软雅黑" panose="020B0503020204020204" pitchFamily="34" charset="-122"/>
                <a:ea typeface="微软雅黑" panose="020B0503020204020204" pitchFamily="34" charset="-122"/>
              </a:rPr>
              <a:t>应急管理部</a:t>
            </a:r>
            <a:r>
              <a:rPr lang="zh-CN" altLang="en-US" sz="1400" dirty="0">
                <a:latin typeface="微软雅黑" panose="020B0503020204020204" pitchFamily="34" charset="-122"/>
                <a:ea typeface="微软雅黑" panose="020B0503020204020204" pitchFamily="34" charset="-122"/>
              </a:rPr>
              <a:t>编制下发工作指导手册，</a:t>
            </a:r>
            <a:r>
              <a:rPr lang="zh-CN" altLang="en-US" sz="1400" dirty="0">
                <a:solidFill>
                  <a:srgbClr val="C00000"/>
                </a:solidFill>
                <a:latin typeface="微软雅黑" panose="020B0503020204020204" pitchFamily="34" charset="-122"/>
                <a:ea typeface="微软雅黑" panose="020B0503020204020204" pitchFamily="34" charset="-122"/>
              </a:rPr>
              <a:t>明确工作内容、方式方法和具体要求</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eaLnBrk="0" hangingPunct="0">
              <a:lnSpc>
                <a:spcPct val="150000"/>
              </a:lnSpc>
              <a:buClr>
                <a:srgbClr val="C00000"/>
              </a:buClr>
              <a:buFont typeface="Wingdings" panose="05000000000000000000" pitchFamily="2" charset="2"/>
              <a:buChar char="Ø"/>
              <a:defRPr/>
            </a:pPr>
            <a:r>
              <a:rPr lang="zh-CN" altLang="en-US" sz="1400" dirty="0">
                <a:solidFill>
                  <a:srgbClr val="C00000"/>
                </a:solidFill>
                <a:latin typeface="微软雅黑" panose="020B0503020204020204" pitchFamily="34" charset="-122"/>
                <a:ea typeface="微软雅黑" panose="020B0503020204020204" pitchFamily="34" charset="-122"/>
              </a:rPr>
              <a:t>各省级应急管理部门</a:t>
            </a:r>
            <a:r>
              <a:rPr lang="zh-CN" altLang="en-US" sz="1400" dirty="0">
                <a:latin typeface="微软雅黑" panose="020B0503020204020204" pitchFamily="34" charset="-122"/>
                <a:ea typeface="微软雅黑" panose="020B0503020204020204" pitchFamily="34" charset="-122"/>
              </a:rPr>
              <a:t>，制定工作方案，</a:t>
            </a:r>
            <a:r>
              <a:rPr lang="zh-CN" altLang="en-US" sz="1400" dirty="0">
                <a:solidFill>
                  <a:srgbClr val="C00000"/>
                </a:solidFill>
                <a:latin typeface="微软雅黑" panose="020B0503020204020204" pitchFamily="34" charset="-122"/>
                <a:ea typeface="微软雅黑" panose="020B0503020204020204" pitchFamily="34" charset="-122"/>
              </a:rPr>
              <a:t>确定开展指导服务的省级重点县</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eaLnBrk="0" hangingPunct="0">
              <a:lnSpc>
                <a:spcPct val="150000"/>
              </a:lnSpc>
              <a:buClr>
                <a:srgbClr val="C00000"/>
              </a:buClr>
              <a:buFont typeface="Wingdings" panose="05000000000000000000" pitchFamily="2" charset="2"/>
              <a:buChar char="Ø"/>
              <a:defRPr/>
            </a:pPr>
            <a:r>
              <a:rPr lang="zh-CN" altLang="en-US" sz="1400" dirty="0">
                <a:solidFill>
                  <a:srgbClr val="C00000"/>
                </a:solidFill>
                <a:latin typeface="微软雅黑" panose="020B0503020204020204" pitchFamily="34" charset="-122"/>
                <a:ea typeface="微软雅黑" panose="020B0503020204020204" pitchFamily="34" charset="-122"/>
              </a:rPr>
              <a:t>市县级应急管理部门摸清重点企业底数，登记建档</a:t>
            </a:r>
            <a:r>
              <a:rPr lang="zh-CN" altLang="en-US" sz="1400" dirty="0"/>
              <a:t>。</a:t>
            </a:r>
            <a:endParaRPr lang="zh-CN" altLang="en-US" sz="1400" spc="150" dirty="0">
              <a:solidFill>
                <a:srgbClr val="000000">
                  <a:lumMod val="65000"/>
                  <a:lumOff val="35000"/>
                </a:srgbClr>
              </a:solidFill>
              <a:ea typeface="微软雅黑" panose="020B0503020204020204" pitchFamily="34" charset="-122"/>
              <a:sym typeface="Arial" panose="020B0604020202020204" pitchFamily="34" charset="0"/>
            </a:endParaRPr>
          </a:p>
        </p:txBody>
      </p:sp>
      <p:sp>
        <p:nvSpPr>
          <p:cNvPr id="42" name="文本框 82"/>
          <p:cNvSpPr txBox="1">
            <a:spLocks noChangeArrowheads="1"/>
          </p:cNvSpPr>
          <p:nvPr>
            <p:custDataLst>
              <p:tags r:id="rId2"/>
            </p:custDataLst>
          </p:nvPr>
        </p:nvSpPr>
        <p:spPr bwMode="auto">
          <a:xfrm>
            <a:off x="2714625" y="2286000"/>
            <a:ext cx="6000750" cy="1214438"/>
          </a:xfrm>
          <a:prstGeom prst="rect">
            <a:avLst/>
          </a:prstGeom>
          <a:noFill/>
          <a:ln w="25400">
            <a:noFill/>
            <a:miter lim="800000"/>
          </a:ln>
        </p:spPr>
        <p:txBody>
          <a:bodyPr anchor="ctr"/>
          <a:lstStyle/>
          <a:p>
            <a:pPr eaLnBrk="0" hangingPunct="0">
              <a:lnSpc>
                <a:spcPct val="150000"/>
              </a:lnSpc>
              <a:buClr>
                <a:srgbClr val="C00000"/>
              </a:buClr>
              <a:buFont typeface="Wingdings" panose="05000000000000000000" pitchFamily="2" charset="2"/>
              <a:buChar char="u"/>
            </a:pPr>
            <a:r>
              <a:rPr lang="zh-CN" altLang="en-US" sz="1600" b="1" dirty="0">
                <a:solidFill>
                  <a:srgbClr val="C00000"/>
                </a:solidFill>
                <a:latin typeface="微软雅黑" panose="020B0503020204020204" pitchFamily="34" charset="-122"/>
                <a:ea typeface="微软雅黑" panose="020B0503020204020204" pitchFamily="34" charset="-122"/>
                <a:sym typeface="+mn-ea"/>
              </a:rPr>
              <a:t>5月至6月</a:t>
            </a:r>
            <a:endParaRPr lang="zh-CN" altLang="en-US" sz="1600" b="1" dirty="0">
              <a:solidFill>
                <a:srgbClr val="C00000"/>
              </a:solidFill>
              <a:latin typeface="微软雅黑" panose="020B0503020204020204" pitchFamily="34" charset="-122"/>
              <a:ea typeface="微软雅黑" panose="020B0503020204020204" pitchFamily="34" charset="-122"/>
              <a:sym typeface="+mn-ea"/>
            </a:endParaRPr>
          </a:p>
          <a:p>
            <a:pPr eaLnBrk="0" hangingPunct="0">
              <a:lnSpc>
                <a:spcPct val="150000"/>
              </a:lnSpc>
              <a:buClr>
                <a:srgbClr val="C00000"/>
              </a:buClr>
              <a:buFont typeface="Wingdings" panose="05000000000000000000" pitchFamily="2" charset="2"/>
              <a:buChar char="Ø"/>
            </a:pPr>
            <a:r>
              <a:rPr lang="zh-CN" altLang="en-US" sz="1400" dirty="0">
                <a:solidFill>
                  <a:srgbClr val="C00000"/>
                </a:solidFill>
                <a:latin typeface="微软雅黑" panose="020B0503020204020204" pitchFamily="34" charset="-122"/>
                <a:ea typeface="微软雅黑" panose="020B0503020204020204" pitchFamily="34" charset="-122"/>
              </a:rPr>
              <a:t>应急管理部</a:t>
            </a:r>
            <a:r>
              <a:rPr lang="zh-CN" altLang="en-US" sz="1400" dirty="0">
                <a:latin typeface="微软雅黑" panose="020B0503020204020204" pitchFamily="34" charset="-122"/>
                <a:ea typeface="微软雅黑" panose="020B0503020204020204" pitchFamily="34" charset="-122"/>
              </a:rPr>
              <a:t>组织成立若干专家组对</a:t>
            </a:r>
            <a:r>
              <a:rPr lang="en-US" altLang="zh-CN" sz="1400" dirty="0">
                <a:solidFill>
                  <a:srgbClr val="C00000"/>
                </a:solidFill>
                <a:latin typeface="微软雅黑" panose="020B0503020204020204" pitchFamily="34" charset="-122"/>
                <a:ea typeface="微软雅黑" panose="020B0503020204020204" pitchFamily="34" charset="-122"/>
              </a:rPr>
              <a:t>12</a:t>
            </a:r>
            <a:r>
              <a:rPr lang="zh-CN" altLang="en-US" sz="1400" dirty="0">
                <a:solidFill>
                  <a:srgbClr val="C00000"/>
                </a:solidFill>
                <a:latin typeface="微软雅黑" panose="020B0503020204020204" pitchFamily="34" charset="-122"/>
                <a:ea typeface="微软雅黑" panose="020B0503020204020204" pitchFamily="34" charset="-122"/>
              </a:rPr>
              <a:t>个重点县</a:t>
            </a:r>
            <a:r>
              <a:rPr lang="zh-CN" altLang="en-US" sz="1400" dirty="0">
                <a:latin typeface="微软雅黑" panose="020B0503020204020204" pitchFamily="34" charset="-122"/>
                <a:ea typeface="微软雅黑" panose="020B0503020204020204" pitchFamily="34" charset="-122"/>
              </a:rPr>
              <a:t>开展现场指导服务。</a:t>
            </a:r>
            <a:endParaRPr lang="en-US" altLang="zh-CN" sz="1400" dirty="0">
              <a:latin typeface="微软雅黑" panose="020B0503020204020204" pitchFamily="34" charset="-122"/>
              <a:ea typeface="微软雅黑" panose="020B0503020204020204" pitchFamily="34" charset="-122"/>
            </a:endParaRPr>
          </a:p>
          <a:p>
            <a:pPr eaLnBrk="0" hangingPunct="0">
              <a:lnSpc>
                <a:spcPct val="150000"/>
              </a:lnSpc>
              <a:buClr>
                <a:srgbClr val="C00000"/>
              </a:buClr>
              <a:buFont typeface="Wingdings" panose="05000000000000000000" pitchFamily="2" charset="2"/>
              <a:buChar char="Ø"/>
            </a:pPr>
            <a:r>
              <a:rPr lang="zh-CN" altLang="en-US" sz="1400" dirty="0">
                <a:solidFill>
                  <a:srgbClr val="C00000"/>
                </a:solidFill>
                <a:latin typeface="微软雅黑" panose="020B0503020204020204" pitchFamily="34" charset="-122"/>
                <a:ea typeface="微软雅黑" panose="020B0503020204020204" pitchFamily="34" charset="-122"/>
              </a:rPr>
              <a:t>各省级应急管理部门</a:t>
            </a:r>
            <a:r>
              <a:rPr lang="zh-CN" altLang="en-US" sz="1400" dirty="0">
                <a:latin typeface="微软雅黑" panose="020B0503020204020204" pitchFamily="34" charset="-122"/>
                <a:ea typeface="微软雅黑" panose="020B0503020204020204" pitchFamily="34" charset="-122"/>
              </a:rPr>
              <a:t>对</a:t>
            </a:r>
            <a:r>
              <a:rPr lang="zh-CN" altLang="en-US" sz="1400" dirty="0">
                <a:solidFill>
                  <a:srgbClr val="C00000"/>
                </a:solidFill>
                <a:latin typeface="微软雅黑" panose="020B0503020204020204" pitchFamily="34" charset="-122"/>
                <a:ea typeface="微软雅黑" panose="020B0503020204020204" pitchFamily="34" charset="-122"/>
              </a:rPr>
              <a:t>省级重点县</a:t>
            </a:r>
            <a:r>
              <a:rPr lang="zh-CN" altLang="en-US" sz="1400" dirty="0">
                <a:latin typeface="微软雅黑" panose="020B0503020204020204" pitchFamily="34" charset="-122"/>
                <a:ea typeface="微软雅黑" panose="020B0503020204020204" pitchFamily="34" charset="-122"/>
              </a:rPr>
              <a:t>开展专家指导服务。</a:t>
            </a:r>
            <a:endParaRPr lang="en-US" altLang="zh-CN" sz="1400" dirty="0">
              <a:latin typeface="微软雅黑" panose="020B0503020204020204" pitchFamily="34" charset="-122"/>
              <a:ea typeface="微软雅黑" panose="020B0503020204020204" pitchFamily="34" charset="-122"/>
            </a:endParaRPr>
          </a:p>
          <a:p>
            <a:pPr eaLnBrk="0" hangingPunct="0">
              <a:lnSpc>
                <a:spcPct val="150000"/>
              </a:lnSpc>
              <a:buClr>
                <a:srgbClr val="C00000"/>
              </a:buClr>
              <a:buFont typeface="Wingdings" panose="05000000000000000000" pitchFamily="2" charset="2"/>
              <a:buChar char="Ø"/>
            </a:pPr>
            <a:r>
              <a:rPr lang="zh-CN" altLang="en-US" sz="1400" dirty="0">
                <a:solidFill>
                  <a:srgbClr val="C00000"/>
                </a:solidFill>
                <a:latin typeface="微软雅黑" panose="020B0503020204020204" pitchFamily="34" charset="-122"/>
                <a:ea typeface="微软雅黑" panose="020B0503020204020204" pitchFamily="34" charset="-122"/>
              </a:rPr>
              <a:t>市县级应急管理部门</a:t>
            </a:r>
            <a:r>
              <a:rPr lang="zh-CN" altLang="en-US" sz="1400" dirty="0">
                <a:latin typeface="微软雅黑" panose="020B0503020204020204" pitchFamily="34" charset="-122"/>
                <a:ea typeface="微软雅黑" panose="020B0503020204020204" pitchFamily="34" charset="-122"/>
              </a:rPr>
              <a:t>对</a:t>
            </a:r>
            <a:r>
              <a:rPr lang="zh-CN" altLang="en-US" sz="1400" dirty="0">
                <a:solidFill>
                  <a:srgbClr val="C00000"/>
                </a:solidFill>
                <a:latin typeface="微软雅黑" panose="020B0503020204020204" pitchFamily="34" charset="-122"/>
                <a:ea typeface="微软雅黑" panose="020B0503020204020204" pitchFamily="34" charset="-122"/>
              </a:rPr>
              <a:t>辖区内重点企业</a:t>
            </a:r>
            <a:r>
              <a:rPr lang="zh-CN" altLang="en-US" sz="1400" dirty="0">
                <a:latin typeface="微软雅黑" panose="020B0503020204020204" pitchFamily="34" charset="-122"/>
                <a:ea typeface="微软雅黑" panose="020B0503020204020204" pitchFamily="34" charset="-122"/>
              </a:rPr>
              <a:t>开展专家指导服务。</a:t>
            </a:r>
            <a:endParaRPr lang="en-US" altLang="zh-CN" sz="1400" dirty="0">
              <a:latin typeface="微软雅黑" panose="020B0503020204020204" pitchFamily="34" charset="-122"/>
              <a:ea typeface="微软雅黑" panose="020B0503020204020204" pitchFamily="34" charset="-122"/>
            </a:endParaRPr>
          </a:p>
        </p:txBody>
      </p:sp>
      <p:sp>
        <p:nvSpPr>
          <p:cNvPr id="49" name="文本框 81"/>
          <p:cNvSpPr txBox="1">
            <a:spLocks noChangeArrowheads="1"/>
          </p:cNvSpPr>
          <p:nvPr>
            <p:custDataLst>
              <p:tags r:id="rId3"/>
            </p:custDataLst>
          </p:nvPr>
        </p:nvSpPr>
        <p:spPr bwMode="auto">
          <a:xfrm>
            <a:off x="2714625" y="3500438"/>
            <a:ext cx="6143625" cy="1357312"/>
          </a:xfrm>
          <a:prstGeom prst="rect">
            <a:avLst/>
          </a:prstGeom>
          <a:noFill/>
          <a:ln w="25400">
            <a:noFill/>
            <a:miter lim="800000"/>
          </a:ln>
        </p:spPr>
        <p:txBody>
          <a:bodyPr/>
          <a:lstStyle/>
          <a:p>
            <a:pPr eaLnBrk="0" hangingPunct="0">
              <a:lnSpc>
                <a:spcPct val="150000"/>
              </a:lnSpc>
              <a:buClr>
                <a:srgbClr val="C00000"/>
              </a:buClr>
              <a:buFont typeface="Wingdings" panose="05000000000000000000" pitchFamily="2" charset="2"/>
              <a:buChar char="u"/>
            </a:pPr>
            <a:r>
              <a:rPr lang="en-US" altLang="zh-CN" sz="1600" b="1" dirty="0">
                <a:solidFill>
                  <a:srgbClr val="C00000"/>
                </a:solidFill>
                <a:latin typeface="微软雅黑" panose="020B0503020204020204" pitchFamily="34" charset="-122"/>
                <a:ea typeface="微软雅黑" panose="020B0503020204020204" pitchFamily="34" charset="-122"/>
                <a:sym typeface="+mn-ea"/>
              </a:rPr>
              <a:t>7</a:t>
            </a:r>
            <a:r>
              <a:rPr lang="zh-CN" altLang="en-US" sz="1600" b="1" dirty="0">
                <a:solidFill>
                  <a:srgbClr val="C00000"/>
                </a:solidFill>
                <a:latin typeface="微软雅黑" panose="020B0503020204020204" pitchFamily="34" charset="-122"/>
                <a:ea typeface="微软雅黑" panose="020B0503020204020204" pitchFamily="34" charset="-122"/>
                <a:sym typeface="+mn-ea"/>
              </a:rPr>
              <a:t>月至</a:t>
            </a:r>
            <a:r>
              <a:rPr lang="en-US" altLang="zh-CN" sz="1600" b="1" dirty="0">
                <a:solidFill>
                  <a:srgbClr val="C00000"/>
                </a:solidFill>
                <a:latin typeface="微软雅黑" panose="020B0503020204020204" pitchFamily="34" charset="-122"/>
                <a:ea typeface="微软雅黑" panose="020B0503020204020204" pitchFamily="34" charset="-122"/>
                <a:sym typeface="+mn-ea"/>
              </a:rPr>
              <a:t>10</a:t>
            </a:r>
            <a:r>
              <a:rPr lang="zh-CN" altLang="en-US" sz="1600" b="1" dirty="0">
                <a:solidFill>
                  <a:srgbClr val="C00000"/>
                </a:solidFill>
                <a:latin typeface="微软雅黑" panose="020B0503020204020204" pitchFamily="34" charset="-122"/>
                <a:ea typeface="微软雅黑" panose="020B0503020204020204" pitchFamily="34" charset="-122"/>
                <a:sym typeface="+mn-ea"/>
              </a:rPr>
              <a:t>月</a:t>
            </a:r>
            <a:endParaRPr lang="zh-CN" altLang="en-US" sz="1600" b="1" dirty="0">
              <a:solidFill>
                <a:srgbClr val="C00000"/>
              </a:solidFill>
              <a:latin typeface="微软雅黑" panose="020B0503020204020204" pitchFamily="34" charset="-122"/>
              <a:ea typeface="微软雅黑" panose="020B0503020204020204" pitchFamily="34" charset="-122"/>
              <a:sym typeface="+mn-ea"/>
            </a:endParaRPr>
          </a:p>
          <a:p>
            <a:pPr eaLnBrk="0" hangingPunct="0">
              <a:lnSpc>
                <a:spcPct val="150000"/>
              </a:lnSpc>
              <a:buClr>
                <a:srgbClr val="C00000"/>
              </a:buClr>
              <a:buFont typeface="Wingdings" panose="05000000000000000000" pitchFamily="2" charset="2"/>
              <a:buChar char="Ø"/>
            </a:pPr>
            <a:r>
              <a:rPr lang="zh-CN" altLang="en-US" sz="1400" dirty="0">
                <a:solidFill>
                  <a:srgbClr val="C00000"/>
                </a:solidFill>
                <a:latin typeface="微软雅黑" panose="020B0503020204020204" pitchFamily="34" charset="-122"/>
                <a:ea typeface="微软雅黑" panose="020B0503020204020204" pitchFamily="34" charset="-122"/>
              </a:rPr>
              <a:t>各省级应急管理部门</a:t>
            </a:r>
            <a:r>
              <a:rPr lang="zh-CN" altLang="en-US" sz="1400" dirty="0">
                <a:latin typeface="微软雅黑" panose="020B0503020204020204" pitchFamily="34" charset="-122"/>
                <a:ea typeface="微软雅黑" panose="020B0503020204020204" pitchFamily="34" charset="-122"/>
              </a:rPr>
              <a:t>对</a:t>
            </a:r>
            <a:r>
              <a:rPr lang="zh-CN" altLang="en-US" sz="1400" dirty="0">
                <a:solidFill>
                  <a:srgbClr val="C00000"/>
                </a:solidFill>
                <a:latin typeface="微软雅黑" panose="020B0503020204020204" pitchFamily="34" charset="-122"/>
                <a:ea typeface="微软雅黑" panose="020B0503020204020204" pitchFamily="34" charset="-122"/>
              </a:rPr>
              <a:t>重点县专家指导服务情况</a:t>
            </a:r>
            <a:r>
              <a:rPr lang="zh-CN" altLang="en-US" sz="1400" dirty="0">
                <a:latin typeface="微软雅黑" panose="020B0503020204020204" pitchFamily="34" charset="-122"/>
                <a:ea typeface="微软雅黑" panose="020B0503020204020204" pitchFamily="34" charset="-122"/>
              </a:rPr>
              <a:t>进行</a:t>
            </a:r>
            <a:r>
              <a:rPr lang="zh-CN" altLang="en-US" sz="1400" dirty="0">
                <a:solidFill>
                  <a:srgbClr val="C00000"/>
                </a:solidFill>
                <a:latin typeface="微软雅黑" panose="020B0503020204020204" pitchFamily="34" charset="-122"/>
                <a:ea typeface="微软雅黑" panose="020B0503020204020204" pitchFamily="34" charset="-122"/>
              </a:rPr>
              <a:t>“回头看”</a:t>
            </a:r>
            <a:r>
              <a:rPr lang="zh-CN" altLang="en-US"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p>
            <a:pPr eaLnBrk="0" hangingPunct="0">
              <a:lnSpc>
                <a:spcPct val="150000"/>
              </a:lnSpc>
              <a:buClr>
                <a:srgbClr val="C00000"/>
              </a:buClr>
              <a:buFont typeface="Wingdings" panose="05000000000000000000" pitchFamily="2" charset="2"/>
              <a:buChar char="Ø"/>
            </a:pPr>
            <a:r>
              <a:rPr lang="zh-CN" altLang="en-US" sz="1400" dirty="0">
                <a:solidFill>
                  <a:srgbClr val="C00000"/>
                </a:solidFill>
                <a:latin typeface="微软雅黑" panose="020B0503020204020204" pitchFamily="34" charset="-122"/>
                <a:ea typeface="微软雅黑" panose="020B0503020204020204" pitchFamily="34" charset="-122"/>
              </a:rPr>
              <a:t>市县级应急管理部门全面开展执法检查</a:t>
            </a:r>
            <a:r>
              <a:rPr lang="zh-CN" altLang="en-US"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p>
            <a:pPr eaLnBrk="0" hangingPunct="0">
              <a:lnSpc>
                <a:spcPct val="150000"/>
              </a:lnSpc>
              <a:buClr>
                <a:srgbClr val="C00000"/>
              </a:buClr>
              <a:buFont typeface="Wingdings" panose="05000000000000000000" pitchFamily="2" charset="2"/>
              <a:buChar char="Ø"/>
            </a:pPr>
            <a:r>
              <a:rPr lang="zh-CN" altLang="en-US" sz="1400" dirty="0">
                <a:solidFill>
                  <a:srgbClr val="C00000"/>
                </a:solidFill>
                <a:latin typeface="微软雅黑" panose="020B0503020204020204" pitchFamily="34" charset="-122"/>
                <a:ea typeface="微软雅黑" panose="020B0503020204020204" pitchFamily="34" charset="-122"/>
              </a:rPr>
              <a:t>应急管理部安全执法和工贸监管局</a:t>
            </a:r>
            <a:r>
              <a:rPr lang="zh-CN" altLang="en-US" sz="1400" dirty="0">
                <a:latin typeface="微软雅黑" panose="020B0503020204020204" pitchFamily="34" charset="-122"/>
                <a:ea typeface="微软雅黑" panose="020B0503020204020204" pitchFamily="34" charset="-122"/>
              </a:rPr>
              <a:t>组织专家开展</a:t>
            </a:r>
            <a:r>
              <a:rPr lang="zh-CN" altLang="en-US" sz="1400" dirty="0">
                <a:solidFill>
                  <a:srgbClr val="C00000"/>
                </a:solidFill>
                <a:latin typeface="微软雅黑" panose="020B0503020204020204" pitchFamily="34" charset="-122"/>
                <a:ea typeface="微软雅黑" panose="020B0503020204020204" pitchFamily="34" charset="-122"/>
              </a:rPr>
              <a:t>飞行检查和抽查核查</a:t>
            </a:r>
            <a:r>
              <a:rPr lang="zh-CN" altLang="en-US" sz="1400" dirty="0">
                <a:latin typeface="微软雅黑" panose="020B0503020204020204" pitchFamily="34" charset="-122"/>
                <a:ea typeface="微软雅黑" panose="020B0503020204020204" pitchFamily="34" charset="-122"/>
                <a:sym typeface="Arial" panose="020B0604020202020204" pitchFamily="34" charset="0"/>
              </a:rPr>
              <a:t>。</a:t>
            </a:r>
            <a:endParaRPr lang="zh-CN" altLang="en-US" sz="1400" dirty="0">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linds(horizontal)">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linds(horizontal)">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26" presetClass="emph" presetSubtype="0" fill="hold" grpId="0"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linds(horizontal)">
                                      <p:cBhvr>
                                        <p:cTn id="3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1" grpId="0"/>
      <p:bldP spid="19" grpId="0"/>
      <p:bldP spid="32" grpId="0"/>
      <p:bldP spid="42"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eaLnBrk="0" hangingPunct="0">
              <a:spcBef>
                <a:spcPts val="450"/>
              </a:spcBef>
            </a:pPr>
            <a:r>
              <a:rPr lang="zh-CN" altLang="en-US" sz="2400" b="1">
                <a:solidFill>
                  <a:schemeClr val="bg1"/>
                </a:solidFill>
                <a:latin typeface="微软雅黑" panose="020B0503020204020204" pitchFamily="34" charset="-122"/>
                <a:ea typeface="微软雅黑" panose="020B0503020204020204" pitchFamily="34" charset="-122"/>
              </a:rPr>
              <a:t>            专家指导服务工作内容</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2" name="Oval 53"/>
          <p:cNvSpPr>
            <a:spLocks noChangeArrowheads="1"/>
          </p:cNvSpPr>
          <p:nvPr/>
        </p:nvSpPr>
        <p:spPr bwMode="auto">
          <a:xfrm>
            <a:off x="575556" y="267876"/>
            <a:ext cx="409642" cy="409742"/>
          </a:xfrm>
          <a:prstGeom prst="ellipse">
            <a:avLst/>
          </a:prstGeom>
          <a:solidFill>
            <a:srgbClr val="CC0000"/>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0" fontAlgn="auto" hangingPunct="0">
              <a:spcBef>
                <a:spcPts val="0"/>
              </a:spcBef>
              <a:spcAft>
                <a:spcPts val="0"/>
              </a:spcAft>
              <a:buFontTx/>
              <a:buNone/>
              <a:defRPr/>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5843" name="文本框 9"/>
          <p:cNvSpPr txBox="1">
            <a:spLocks noChangeArrowheads="1"/>
          </p:cNvSpPr>
          <p:nvPr/>
        </p:nvSpPr>
        <p:spPr bwMode="auto">
          <a:xfrm>
            <a:off x="649288" y="288925"/>
            <a:ext cx="263525" cy="376238"/>
          </a:xfrm>
          <a:prstGeom prst="rect">
            <a:avLst/>
          </a:prstGeom>
          <a:noFill/>
          <a:ln w="9525">
            <a:noFill/>
            <a:miter lim="800000"/>
          </a:ln>
        </p:spPr>
        <p:txBody>
          <a:bodyPr wrap="none" lIns="68580" tIns="34290" rIns="68580" bIns="34290" anchor="ctr">
            <a:spAutoFit/>
          </a:bodyPr>
          <a:lstStyle/>
          <a:p>
            <a:pPr algn="ctr" eaLnBrk="0" hangingPunct="0"/>
            <a:r>
              <a:rPr lang="en-US" altLang="zh-CN" sz="2000">
                <a:solidFill>
                  <a:srgbClr val="FFFFFF"/>
                </a:solidFill>
                <a:latin typeface="Impact" panose="020B0806030902050204" pitchFamily="34" charset="0"/>
                <a:ea typeface="微软雅黑" panose="020B0503020204020204" pitchFamily="34" charset="-122"/>
              </a:rPr>
              <a:t>2</a:t>
            </a:r>
            <a:endParaRPr lang="zh-CN" altLang="en-US" sz="2000">
              <a:solidFill>
                <a:srgbClr val="FFFFFF"/>
              </a:solidFill>
              <a:latin typeface="Impact" panose="020B0806030902050204" pitchFamily="34" charset="0"/>
              <a:ea typeface="微软雅黑" panose="020B0503020204020204" pitchFamily="34" charset="-122"/>
            </a:endParaRPr>
          </a:p>
        </p:txBody>
      </p:sp>
      <p:sp>
        <p:nvSpPr>
          <p:cNvPr id="35844" name="文本框 2"/>
          <p:cNvSpPr txBox="1">
            <a:spLocks noChangeArrowheads="1"/>
          </p:cNvSpPr>
          <p:nvPr/>
        </p:nvSpPr>
        <p:spPr bwMode="auto">
          <a:xfrm>
            <a:off x="269875" y="915988"/>
            <a:ext cx="3535363" cy="373062"/>
          </a:xfrm>
          <a:prstGeom prst="rect">
            <a:avLst/>
          </a:prstGeom>
          <a:noFill/>
          <a:ln w="9525">
            <a:noFill/>
            <a:miter lim="800000"/>
          </a:ln>
        </p:spPr>
        <p:txBody>
          <a:bodyPr lIns="68580" tIns="34290" rIns="68580" bIns="34290">
            <a:spAutoFit/>
          </a:bodyPr>
          <a:lstStyle/>
          <a:p>
            <a:pPr marL="81280" indent="-257175">
              <a:lnSpc>
                <a:spcPct val="120000"/>
              </a:lnSpc>
              <a:buClr>
                <a:srgbClr val="C00000"/>
              </a:buClr>
              <a:buFont typeface="Wingdings" panose="05000000000000000000" pitchFamily="2" charset="2"/>
              <a:buChar char="p"/>
            </a:pPr>
            <a:r>
              <a:rPr lang="zh-CN" altLang="en-US" dirty="0">
                <a:solidFill>
                  <a:srgbClr val="000000"/>
                </a:solidFill>
                <a:latin typeface="微软雅黑" panose="020B0503020204020204" pitchFamily="34" charset="-122"/>
                <a:ea typeface="微软雅黑" panose="020B0503020204020204" pitchFamily="34" charset="-122"/>
              </a:rPr>
              <a:t>工作模式</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四位一体</a:t>
            </a:r>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35845" name="TextBox 25"/>
          <p:cNvSpPr txBox="1">
            <a:spLocks noChangeArrowheads="1"/>
          </p:cNvSpPr>
          <p:nvPr/>
        </p:nvSpPr>
        <p:spPr bwMode="auto">
          <a:xfrm>
            <a:off x="770402" y="1602663"/>
            <a:ext cx="995362" cy="336550"/>
          </a:xfrm>
          <a:prstGeom prst="rect">
            <a:avLst/>
          </a:prstGeom>
          <a:noFill/>
          <a:ln w="9525">
            <a:noFill/>
            <a:miter lim="800000"/>
          </a:ln>
        </p:spPr>
        <p:txBody>
          <a:bodyPr wrap="none">
            <a:spAutoFit/>
          </a:bodyPr>
          <a:lstStyle/>
          <a:p>
            <a:pPr eaLnBrk="0" hangingPunct="0"/>
            <a:r>
              <a:rPr lang="zh-CN" altLang="zh-CN" sz="1600" b="1" dirty="0">
                <a:solidFill>
                  <a:srgbClr val="C00000"/>
                </a:solidFill>
                <a:latin typeface="微软雅黑" panose="020B0503020204020204" pitchFamily="34" charset="-122"/>
                <a:ea typeface="微软雅黑" panose="020B0503020204020204" pitchFamily="34" charset="-122"/>
              </a:rPr>
              <a:t>讲评反馈</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35846" name="TextBox 33"/>
          <p:cNvSpPr txBox="1">
            <a:spLocks noChangeArrowheads="1"/>
          </p:cNvSpPr>
          <p:nvPr/>
        </p:nvSpPr>
        <p:spPr bwMode="auto">
          <a:xfrm>
            <a:off x="789189" y="2460574"/>
            <a:ext cx="995362" cy="336550"/>
          </a:xfrm>
          <a:prstGeom prst="rect">
            <a:avLst/>
          </a:prstGeom>
          <a:noFill/>
          <a:ln w="9525">
            <a:noFill/>
            <a:miter lim="800000"/>
          </a:ln>
        </p:spPr>
        <p:txBody>
          <a:bodyPr wrap="none">
            <a:spAutoFit/>
          </a:bodyPr>
          <a:lstStyle/>
          <a:p>
            <a:pPr eaLnBrk="0" hangingPunct="0"/>
            <a:r>
              <a:rPr lang="zh-CN" altLang="zh-CN" sz="1600" b="1" dirty="0">
                <a:solidFill>
                  <a:srgbClr val="C00000"/>
                </a:solidFill>
                <a:latin typeface="微软雅黑" panose="020B0503020204020204" pitchFamily="34" charset="-122"/>
                <a:ea typeface="微软雅黑" panose="020B0503020204020204" pitchFamily="34" charset="-122"/>
              </a:rPr>
              <a:t>交流研讨</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35847" name="TextBox 40"/>
          <p:cNvSpPr txBox="1">
            <a:spLocks noChangeArrowheads="1"/>
          </p:cNvSpPr>
          <p:nvPr/>
        </p:nvSpPr>
        <p:spPr bwMode="auto">
          <a:xfrm>
            <a:off x="798212" y="3321121"/>
            <a:ext cx="995363" cy="336550"/>
          </a:xfrm>
          <a:prstGeom prst="rect">
            <a:avLst/>
          </a:prstGeom>
          <a:noFill/>
          <a:ln w="9525">
            <a:noFill/>
            <a:miter lim="800000"/>
          </a:ln>
        </p:spPr>
        <p:txBody>
          <a:bodyPr wrap="none">
            <a:spAutoFit/>
          </a:bodyPr>
          <a:lstStyle/>
          <a:p>
            <a:pPr eaLnBrk="0" hangingPunct="0"/>
            <a:r>
              <a:rPr lang="zh-CN" altLang="zh-CN" sz="1600" b="1" dirty="0">
                <a:solidFill>
                  <a:srgbClr val="C00000"/>
                </a:solidFill>
                <a:latin typeface="微软雅黑" panose="020B0503020204020204" pitchFamily="34" charset="-122"/>
                <a:ea typeface="微软雅黑" panose="020B0503020204020204" pitchFamily="34" charset="-122"/>
              </a:rPr>
              <a:t>现场会诊</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35848" name="TextBox 47"/>
          <p:cNvSpPr txBox="1">
            <a:spLocks noChangeArrowheads="1"/>
          </p:cNvSpPr>
          <p:nvPr/>
        </p:nvSpPr>
        <p:spPr bwMode="auto">
          <a:xfrm>
            <a:off x="811461" y="4173701"/>
            <a:ext cx="995362" cy="336550"/>
          </a:xfrm>
          <a:prstGeom prst="rect">
            <a:avLst/>
          </a:prstGeom>
          <a:noFill/>
          <a:ln w="9525">
            <a:noFill/>
            <a:miter lim="800000"/>
          </a:ln>
        </p:spPr>
        <p:txBody>
          <a:bodyPr wrap="none">
            <a:spAutoFit/>
          </a:bodyPr>
          <a:lstStyle/>
          <a:p>
            <a:pPr eaLnBrk="0" hangingPunct="0"/>
            <a:r>
              <a:rPr lang="zh-CN" altLang="zh-CN" sz="1600" b="1" dirty="0">
                <a:solidFill>
                  <a:srgbClr val="C00000"/>
                </a:solidFill>
                <a:latin typeface="微软雅黑" panose="020B0503020204020204" pitchFamily="34" charset="-122"/>
                <a:ea typeface="微软雅黑" panose="020B0503020204020204" pitchFamily="34" charset="-122"/>
              </a:rPr>
              <a:t>动员培训</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grpSp>
        <p:nvGrpSpPr>
          <p:cNvPr id="35849" name="组合 109"/>
          <p:cNvGrpSpPr/>
          <p:nvPr/>
        </p:nvGrpSpPr>
        <p:grpSpPr bwMode="auto">
          <a:xfrm>
            <a:off x="1907704" y="1491630"/>
            <a:ext cx="7056784" cy="3456384"/>
            <a:chOff x="189744" y="949945"/>
            <a:chExt cx="8267078" cy="3831870"/>
          </a:xfrm>
        </p:grpSpPr>
        <p:grpSp>
          <p:nvGrpSpPr>
            <p:cNvPr id="35850" name="组合 72"/>
            <p:cNvGrpSpPr/>
            <p:nvPr/>
          </p:nvGrpSpPr>
          <p:grpSpPr bwMode="auto">
            <a:xfrm>
              <a:off x="3501059" y="949945"/>
              <a:ext cx="4955763" cy="3831870"/>
              <a:chOff x="3501059" y="949945"/>
              <a:chExt cx="4955763" cy="3831870"/>
            </a:xfrm>
          </p:grpSpPr>
          <p:cxnSp>
            <p:nvCxnSpPr>
              <p:cNvPr id="74" name="直接连接符 73"/>
              <p:cNvCxnSpPr/>
              <p:nvPr/>
            </p:nvCxnSpPr>
            <p:spPr>
              <a:xfrm>
                <a:off x="6896746" y="1707855"/>
                <a:ext cx="116159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6908023" y="1707855"/>
                <a:ext cx="0" cy="102337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5757702" y="2731226"/>
                <a:ext cx="116159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5768979" y="2731226"/>
                <a:ext cx="0" cy="102529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4624297" y="3756521"/>
                <a:ext cx="11597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4633695" y="3756521"/>
                <a:ext cx="0" cy="102337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3500291" y="4779892"/>
                <a:ext cx="116159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椭圆 81"/>
              <p:cNvSpPr/>
              <p:nvPr/>
            </p:nvSpPr>
            <p:spPr>
              <a:xfrm>
                <a:off x="7058392" y="949945"/>
                <a:ext cx="759363" cy="75791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solidFill>
                    <a:srgbClr val="C89800"/>
                  </a:solidFill>
                </a:endParaRPr>
              </a:p>
            </p:txBody>
          </p:sp>
          <p:sp>
            <p:nvSpPr>
              <p:cNvPr id="83" name="椭圆 82"/>
              <p:cNvSpPr/>
              <p:nvPr/>
            </p:nvSpPr>
            <p:spPr>
              <a:xfrm>
                <a:off x="7139216" y="1030737"/>
                <a:ext cx="597716" cy="596325"/>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35860" name="TextBox 19"/>
              <p:cNvSpPr txBox="1">
                <a:spLocks noChangeArrowheads="1"/>
              </p:cNvSpPr>
              <p:nvPr/>
            </p:nvSpPr>
            <p:spPr bwMode="auto">
              <a:xfrm>
                <a:off x="7226263" y="975796"/>
                <a:ext cx="420308" cy="725608"/>
              </a:xfrm>
              <a:prstGeom prst="rect">
                <a:avLst/>
              </a:prstGeom>
              <a:noFill/>
              <a:ln w="9525">
                <a:noFill/>
                <a:miter lim="800000"/>
              </a:ln>
            </p:spPr>
            <p:txBody>
              <a:bodyPr>
                <a:spAutoFit/>
              </a:bodyPr>
              <a:lstStyle/>
              <a:p>
                <a:pPr eaLnBrk="0" hangingPunct="0"/>
                <a:r>
                  <a:rPr lang="en-US" altLang="zh-CN" sz="3300" b="1" dirty="0">
                    <a:solidFill>
                      <a:srgbClr val="C89800"/>
                    </a:solidFill>
                  </a:rPr>
                  <a:t>4</a:t>
                </a:r>
                <a:endParaRPr lang="zh-CN" altLang="en-US" sz="3300" b="1" dirty="0">
                  <a:solidFill>
                    <a:srgbClr val="C89800"/>
                  </a:solidFill>
                </a:endParaRPr>
              </a:p>
            </p:txBody>
          </p:sp>
          <p:sp>
            <p:nvSpPr>
              <p:cNvPr id="85" name="椭圆 84"/>
              <p:cNvSpPr/>
              <p:nvPr/>
            </p:nvSpPr>
            <p:spPr>
              <a:xfrm>
                <a:off x="5958821" y="1973316"/>
                <a:ext cx="759363" cy="75791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solidFill>
                    <a:srgbClr val="C89800"/>
                  </a:solidFill>
                </a:endParaRPr>
              </a:p>
            </p:txBody>
          </p:sp>
          <p:sp>
            <p:nvSpPr>
              <p:cNvPr id="86" name="椭圆 85"/>
              <p:cNvSpPr/>
              <p:nvPr/>
            </p:nvSpPr>
            <p:spPr>
              <a:xfrm>
                <a:off x="6039643" y="2054108"/>
                <a:ext cx="597716" cy="598249"/>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35863" name="TextBox 31"/>
              <p:cNvSpPr txBox="1">
                <a:spLocks noChangeArrowheads="1"/>
              </p:cNvSpPr>
              <p:nvPr/>
            </p:nvSpPr>
            <p:spPr bwMode="auto">
              <a:xfrm>
                <a:off x="6097689" y="2027843"/>
                <a:ext cx="420308" cy="725608"/>
              </a:xfrm>
              <a:prstGeom prst="rect">
                <a:avLst/>
              </a:prstGeom>
              <a:noFill/>
              <a:ln w="9525">
                <a:noFill/>
                <a:miter lim="800000"/>
              </a:ln>
            </p:spPr>
            <p:txBody>
              <a:bodyPr>
                <a:spAutoFit/>
              </a:bodyPr>
              <a:lstStyle/>
              <a:p>
                <a:pPr eaLnBrk="0" hangingPunct="0"/>
                <a:r>
                  <a:rPr lang="en-US" altLang="zh-CN" sz="3300" b="1">
                    <a:solidFill>
                      <a:srgbClr val="C89800"/>
                    </a:solidFill>
                  </a:rPr>
                  <a:t>3</a:t>
                </a:r>
                <a:endParaRPr lang="zh-CN" altLang="en-US" sz="3300" b="1">
                  <a:solidFill>
                    <a:srgbClr val="C89800"/>
                  </a:solidFill>
                </a:endParaRPr>
              </a:p>
            </p:txBody>
          </p:sp>
          <p:sp>
            <p:nvSpPr>
              <p:cNvPr id="88" name="椭圆 87"/>
              <p:cNvSpPr/>
              <p:nvPr/>
            </p:nvSpPr>
            <p:spPr>
              <a:xfrm>
                <a:off x="4817897" y="2988992"/>
                <a:ext cx="757483" cy="75791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solidFill>
                    <a:srgbClr val="C89800"/>
                  </a:solidFill>
                </a:endParaRPr>
              </a:p>
            </p:txBody>
          </p:sp>
          <p:sp>
            <p:nvSpPr>
              <p:cNvPr id="89" name="椭圆 88"/>
              <p:cNvSpPr/>
              <p:nvPr/>
            </p:nvSpPr>
            <p:spPr>
              <a:xfrm>
                <a:off x="4896840" y="3069785"/>
                <a:ext cx="597716" cy="598249"/>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35866" name="TextBox 38"/>
              <p:cNvSpPr txBox="1">
                <a:spLocks noChangeArrowheads="1"/>
              </p:cNvSpPr>
              <p:nvPr/>
            </p:nvSpPr>
            <p:spPr bwMode="auto">
              <a:xfrm>
                <a:off x="4988721" y="3015349"/>
                <a:ext cx="420308" cy="725608"/>
              </a:xfrm>
              <a:prstGeom prst="rect">
                <a:avLst/>
              </a:prstGeom>
              <a:noFill/>
              <a:ln w="9525">
                <a:noFill/>
                <a:miter lim="800000"/>
              </a:ln>
            </p:spPr>
            <p:txBody>
              <a:bodyPr>
                <a:spAutoFit/>
              </a:bodyPr>
              <a:lstStyle/>
              <a:p>
                <a:pPr eaLnBrk="0" hangingPunct="0"/>
                <a:r>
                  <a:rPr lang="en-US" altLang="zh-CN" sz="3300" b="1">
                    <a:solidFill>
                      <a:srgbClr val="C89800"/>
                    </a:solidFill>
                  </a:rPr>
                  <a:t>2</a:t>
                </a:r>
                <a:endParaRPr lang="zh-CN" altLang="en-US" sz="3300" b="1">
                  <a:solidFill>
                    <a:srgbClr val="C89800"/>
                  </a:solidFill>
                </a:endParaRPr>
              </a:p>
            </p:txBody>
          </p:sp>
          <p:sp>
            <p:nvSpPr>
              <p:cNvPr id="91" name="椭圆 90"/>
              <p:cNvSpPr/>
              <p:nvPr/>
            </p:nvSpPr>
            <p:spPr>
              <a:xfrm>
                <a:off x="3853657" y="4014287"/>
                <a:ext cx="757482" cy="75791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solidFill>
                    <a:srgbClr val="C89800"/>
                  </a:solidFill>
                </a:endParaRPr>
              </a:p>
            </p:txBody>
          </p:sp>
          <p:sp>
            <p:nvSpPr>
              <p:cNvPr id="92" name="椭圆 91"/>
              <p:cNvSpPr/>
              <p:nvPr/>
            </p:nvSpPr>
            <p:spPr>
              <a:xfrm>
                <a:off x="3934480" y="4095080"/>
                <a:ext cx="595837" cy="598248"/>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Tx/>
                  <a:buNone/>
                  <a:defRPr/>
                </a:pPr>
                <a:endParaRPr lang="zh-CN" altLang="en-US"/>
              </a:p>
            </p:txBody>
          </p:sp>
          <p:sp>
            <p:nvSpPr>
              <p:cNvPr id="35869" name="TextBox 45"/>
              <p:cNvSpPr txBox="1">
                <a:spLocks noChangeArrowheads="1"/>
              </p:cNvSpPr>
              <p:nvPr/>
            </p:nvSpPr>
            <p:spPr bwMode="auto">
              <a:xfrm>
                <a:off x="3982667" y="4056207"/>
                <a:ext cx="420308" cy="725608"/>
              </a:xfrm>
              <a:prstGeom prst="rect">
                <a:avLst/>
              </a:prstGeom>
              <a:noFill/>
              <a:ln w="9525">
                <a:noFill/>
                <a:miter lim="800000"/>
              </a:ln>
            </p:spPr>
            <p:txBody>
              <a:bodyPr>
                <a:spAutoFit/>
              </a:bodyPr>
              <a:lstStyle/>
              <a:p>
                <a:pPr eaLnBrk="0" hangingPunct="0"/>
                <a:r>
                  <a:rPr lang="en-US" altLang="zh-CN" sz="3300" b="1">
                    <a:solidFill>
                      <a:srgbClr val="C89800"/>
                    </a:solidFill>
                  </a:rPr>
                  <a:t>1</a:t>
                </a:r>
                <a:endParaRPr lang="zh-CN" altLang="en-US" sz="3300" b="1">
                  <a:solidFill>
                    <a:srgbClr val="C89800"/>
                  </a:solidFill>
                </a:endParaRPr>
              </a:p>
            </p:txBody>
          </p:sp>
          <p:sp>
            <p:nvSpPr>
              <p:cNvPr id="94" name="下箭头 93"/>
              <p:cNvSpPr/>
              <p:nvPr/>
            </p:nvSpPr>
            <p:spPr bwMode="auto">
              <a:xfrm rot="13680613">
                <a:off x="6150476" y="1242424"/>
                <a:ext cx="251996" cy="4360696"/>
              </a:xfrm>
              <a:prstGeom prst="downArrow">
                <a:avLst/>
              </a:prstGeom>
              <a:gradFill rotWithShape="1">
                <a:gsLst>
                  <a:gs pos="0">
                    <a:srgbClr val="CCDEFF"/>
                  </a:gs>
                  <a:gs pos="35001">
                    <a:srgbClr val="DAE7FF"/>
                  </a:gs>
                  <a:gs pos="100000">
                    <a:srgbClr val="F0F5FF"/>
                  </a:gs>
                </a:gsLst>
                <a:lin ang="5400000" scaled="1"/>
              </a:gradFill>
              <a:ln w="9525" cmpd="sng">
                <a:solidFill>
                  <a:srgbClr val="ADBCD7"/>
                </a:solidFill>
                <a:miter lim="800000"/>
              </a:ln>
              <a:effectLst>
                <a:outerShdw dist="20000" dir="5400000" algn="ctr" rotWithShape="0">
                  <a:srgbClr val="000000">
                    <a:alpha val="37000"/>
                  </a:srgbClr>
                </a:outerShdw>
              </a:effectLst>
            </p:spPr>
            <p:txBody>
              <a:bodyPr wrap="none" anchor="ctr"/>
              <a:lstStyle/>
              <a:p>
                <a:pPr marL="457200" indent="-457200" algn="ctr" eaLnBrk="0" hangingPunct="0">
                  <a:lnSpc>
                    <a:spcPct val="120000"/>
                  </a:lnSpc>
                  <a:buClr>
                    <a:srgbClr val="FF0000"/>
                  </a:buClr>
                  <a:buFont typeface="Wingdings" panose="05000000000000000000" pitchFamily="2" charset="2"/>
                  <a:buChar char="n"/>
                  <a:defRPr/>
                </a:pPr>
                <a:endParaRPr lang="zh-CN" altLang="en-US" sz="2000" dirty="0">
                  <a:latin typeface="微软雅黑" panose="020B0503020204020204" pitchFamily="34" charset="-122"/>
                  <a:ea typeface="微软雅黑" panose="020B0503020204020204" pitchFamily="34" charset="-122"/>
                </a:endParaRPr>
              </a:p>
            </p:txBody>
          </p:sp>
        </p:grpSp>
        <p:cxnSp>
          <p:nvCxnSpPr>
            <p:cNvPr id="97" name="直接箭头连接符 96"/>
            <p:cNvCxnSpPr/>
            <p:nvPr/>
          </p:nvCxnSpPr>
          <p:spPr>
            <a:xfrm>
              <a:off x="190296" y="2494620"/>
              <a:ext cx="5747848" cy="19236"/>
            </a:xfrm>
            <a:prstGeom prst="straightConnector1">
              <a:avLst/>
            </a:prstGeom>
            <a:ln w="28575">
              <a:solidFill>
                <a:schemeClr val="tx1"/>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190296" y="3502602"/>
              <a:ext cx="4608804" cy="26931"/>
            </a:xfrm>
            <a:prstGeom prst="straightConnector1">
              <a:avLst/>
            </a:prstGeom>
            <a:ln w="28575">
              <a:solidFill>
                <a:schemeClr val="tx1"/>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p:nvPr/>
          </p:nvCxnSpPr>
          <p:spPr>
            <a:xfrm>
              <a:off x="189744" y="4542323"/>
              <a:ext cx="3627391" cy="24045"/>
            </a:xfrm>
            <a:prstGeom prst="straightConnector1">
              <a:avLst/>
            </a:prstGeom>
            <a:ln w="28575">
              <a:solidFill>
                <a:schemeClr val="tx1"/>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a:off x="190296" y="1490486"/>
              <a:ext cx="6851180" cy="0"/>
            </a:xfrm>
            <a:prstGeom prst="straightConnector1">
              <a:avLst/>
            </a:prstGeom>
            <a:ln w="28575">
              <a:solidFill>
                <a:schemeClr val="tx1"/>
              </a:solidFill>
              <a:prstDash val="dashDot"/>
              <a:tailEnd type="arrow"/>
            </a:ln>
          </p:spPr>
          <p:style>
            <a:lnRef idx="1">
              <a:schemeClr val="accent1"/>
            </a:lnRef>
            <a:fillRef idx="0">
              <a:schemeClr val="accent1"/>
            </a:fillRef>
            <a:effectRef idx="0">
              <a:schemeClr val="accent1"/>
            </a:effectRef>
            <a:fontRef idx="minor">
              <a:schemeClr val="tx1"/>
            </a:fontRef>
          </p:style>
        </p:cxnSp>
      </p:grpSp>
      <p:sp>
        <p:nvSpPr>
          <p:cNvPr id="35876" name="TextBox 26"/>
          <p:cNvSpPr txBox="1">
            <a:spLocks noChangeArrowheads="1"/>
          </p:cNvSpPr>
          <p:nvPr/>
        </p:nvSpPr>
        <p:spPr bwMode="auto">
          <a:xfrm>
            <a:off x="1835696" y="1225589"/>
            <a:ext cx="5832648" cy="784830"/>
          </a:xfrm>
          <a:prstGeom prst="rect">
            <a:avLst/>
          </a:prstGeom>
          <a:noFill/>
          <a:ln w="9525">
            <a:noFill/>
            <a:miter lim="800000"/>
          </a:ln>
        </p:spPr>
        <p:txBody>
          <a:bodyPr wrap="square">
            <a:spAutoFit/>
          </a:bodyPr>
          <a:lstStyle/>
          <a:p>
            <a:pPr eaLnBrk="0" hangingPunct="0">
              <a:lnSpc>
                <a:spcPts val="1800"/>
              </a:lnSpc>
              <a:buClr>
                <a:srgbClr val="C00000"/>
              </a:buClr>
              <a:buFont typeface="Wingdings" panose="05000000000000000000" pitchFamily="2" charset="2"/>
              <a:buChar char="Ø"/>
            </a:pPr>
            <a:r>
              <a:rPr lang="zh-CN" altLang="en-US" sz="1200" dirty="0">
                <a:solidFill>
                  <a:srgbClr val="C00000"/>
                </a:solidFill>
                <a:latin typeface="微软雅黑" panose="020B0503020204020204" pitchFamily="34" charset="-122"/>
                <a:ea typeface="微软雅黑" panose="020B0503020204020204" pitchFamily="34" charset="-122"/>
              </a:rPr>
              <a:t>专家组长就发现的典型问题进行分析和讲评</a:t>
            </a:r>
            <a:r>
              <a:rPr lang="zh-CN" altLang="en-US" sz="1200" dirty="0">
                <a:latin typeface="微软雅黑" panose="020B0503020204020204" pitchFamily="34" charset="-122"/>
                <a:ea typeface="微软雅黑" panose="020B0503020204020204" pitchFamily="34" charset="-122"/>
              </a:rPr>
              <a:t>，对重点县下一阶段工作提出要求。</a:t>
            </a:r>
            <a:endParaRPr lang="en-US" altLang="zh-CN" sz="1200" dirty="0">
              <a:latin typeface="微软雅黑" panose="020B0503020204020204" pitchFamily="34" charset="-122"/>
              <a:ea typeface="微软雅黑" panose="020B0503020204020204" pitchFamily="34" charset="-122"/>
            </a:endParaRPr>
          </a:p>
          <a:p>
            <a:pPr eaLnBrk="0" hangingPunct="0">
              <a:lnSpc>
                <a:spcPts val="1800"/>
              </a:lnSpc>
              <a:buClr>
                <a:srgbClr val="C00000"/>
              </a:buClr>
              <a:buFont typeface="Wingdings" panose="05000000000000000000" pitchFamily="2" charset="2"/>
              <a:buChar char="Ø"/>
            </a:pPr>
            <a:r>
              <a:rPr lang="x-none" altLang="zh-CN" sz="1200" dirty="0">
                <a:solidFill>
                  <a:srgbClr val="C00000"/>
                </a:solidFill>
                <a:latin typeface="微软雅黑" panose="020B0503020204020204" pitchFamily="34" charset="-122"/>
                <a:ea typeface="微软雅黑" panose="020B0503020204020204" pitchFamily="34" charset="-122"/>
              </a:rPr>
              <a:t>重点县应急管理部门</a:t>
            </a:r>
            <a:r>
              <a:rPr lang="x-none" altLang="zh-CN" sz="1200" dirty="0">
                <a:latin typeface="微软雅黑" panose="020B0503020204020204" pitchFamily="34" charset="-122"/>
                <a:ea typeface="微软雅黑" panose="020B0503020204020204" pitchFamily="34" charset="-122"/>
              </a:rPr>
              <a:t>部署下一阶段本地专家指导服务工作。</a:t>
            </a:r>
            <a:endParaRPr lang="en-US" altLang="zh-CN" sz="1200" dirty="0">
              <a:latin typeface="微软雅黑" panose="020B0503020204020204" pitchFamily="34" charset="-122"/>
              <a:ea typeface="微软雅黑" panose="020B0503020204020204" pitchFamily="34" charset="-122"/>
            </a:endParaRPr>
          </a:p>
          <a:p>
            <a:pPr eaLnBrk="0" hangingPunct="0">
              <a:lnSpc>
                <a:spcPts val="1800"/>
              </a:lnSpc>
              <a:buClr>
                <a:srgbClr val="C00000"/>
              </a:buClr>
              <a:buFont typeface="Wingdings" panose="05000000000000000000" pitchFamily="2" charset="2"/>
              <a:buChar char="Ø"/>
            </a:pPr>
            <a:r>
              <a:rPr lang="zh-CN" altLang="zh-CN" sz="1200" dirty="0">
                <a:solidFill>
                  <a:srgbClr val="C00000"/>
                </a:solidFill>
                <a:latin typeface="微软雅黑" panose="020B0503020204020204" pitchFamily="34" charset="-122"/>
                <a:ea typeface="微软雅黑" panose="020B0503020204020204" pitchFamily="34" charset="-122"/>
              </a:rPr>
              <a:t>省级应急管理部门</a:t>
            </a:r>
            <a:r>
              <a:rPr lang="zh-CN" altLang="zh-CN" sz="1200" dirty="0">
                <a:latin typeface="微软雅黑" panose="020B0503020204020204" pitchFamily="34" charset="-122"/>
                <a:ea typeface="微软雅黑" panose="020B0503020204020204" pitchFamily="34" charset="-122"/>
              </a:rPr>
              <a:t>对全省工贸重点企业有限空间专家指导服务提出要求。</a:t>
            </a:r>
            <a:endParaRPr lang="en-US" altLang="zh-CN" sz="1400" dirty="0">
              <a:latin typeface="微软雅黑" panose="020B0503020204020204" pitchFamily="34" charset="-122"/>
              <a:ea typeface="微软雅黑" panose="020B0503020204020204" pitchFamily="34" charset="-122"/>
            </a:endParaRPr>
          </a:p>
        </p:txBody>
      </p:sp>
      <p:sp>
        <p:nvSpPr>
          <p:cNvPr id="40" name="TextBox 26"/>
          <p:cNvSpPr txBox="1">
            <a:spLocks noChangeArrowheads="1"/>
          </p:cNvSpPr>
          <p:nvPr/>
        </p:nvSpPr>
        <p:spPr bwMode="auto">
          <a:xfrm>
            <a:off x="1835696" y="1995686"/>
            <a:ext cx="5832648" cy="964367"/>
          </a:xfrm>
          <a:prstGeom prst="rect">
            <a:avLst/>
          </a:prstGeom>
          <a:noFill/>
          <a:ln w="9525">
            <a:noFill/>
            <a:miter lim="800000"/>
          </a:ln>
        </p:spPr>
        <p:txBody>
          <a:bodyPr wrap="square">
            <a:spAutoFit/>
          </a:bodyPr>
          <a:lstStyle/>
          <a:p>
            <a:pPr eaLnBrk="0" hangingPunct="0">
              <a:lnSpc>
                <a:spcPts val="17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有限空间作业</a:t>
            </a:r>
            <a:r>
              <a:rPr lang="zh-CN" altLang="en-US" sz="1200" dirty="0">
                <a:solidFill>
                  <a:srgbClr val="C00000"/>
                </a:solidFill>
                <a:latin typeface="微软雅黑" panose="020B0503020204020204" pitchFamily="34" charset="-122"/>
                <a:ea typeface="微软雅黑" panose="020B0503020204020204" pitchFamily="34" charset="-122"/>
              </a:rPr>
              <a:t>安全管理经验做法、问题和薄弱环节</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eaLnBrk="0" hangingPunct="0">
              <a:lnSpc>
                <a:spcPts val="17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重点县</a:t>
            </a:r>
            <a:r>
              <a:rPr lang="zh-CN" altLang="en-US" sz="1200" dirty="0">
                <a:solidFill>
                  <a:srgbClr val="C00000"/>
                </a:solidFill>
                <a:latin typeface="微软雅黑" panose="020B0503020204020204" pitchFamily="34" charset="-122"/>
                <a:ea typeface="微软雅黑" panose="020B0503020204020204" pitchFamily="34" charset="-122"/>
              </a:rPr>
              <a:t>对本地所有工贸重点企业开展专家指导服务的工作方案</a:t>
            </a:r>
            <a:r>
              <a:rPr lang="zh-CN" altLang="en-US"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a:p>
            <a:pPr eaLnBrk="0" hangingPunct="0">
              <a:lnSpc>
                <a:spcPts val="17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适合本地行业</a:t>
            </a:r>
            <a:r>
              <a:rPr lang="zh-CN" altLang="en-US" sz="1200" dirty="0" smtClean="0">
                <a:latin typeface="微软雅黑" panose="020B0503020204020204" pitchFamily="34" charset="-122"/>
                <a:ea typeface="微软雅黑" panose="020B0503020204020204" pitchFamily="34" charset="-122"/>
              </a:rPr>
              <a:t>实际的</a:t>
            </a:r>
            <a:r>
              <a:rPr lang="zh-CN" altLang="en-US" sz="1200" dirty="0">
                <a:solidFill>
                  <a:srgbClr val="C00000"/>
                </a:solidFill>
                <a:latin typeface="微软雅黑" panose="020B0503020204020204" pitchFamily="34" charset="-122"/>
                <a:ea typeface="微软雅黑" panose="020B0503020204020204" pitchFamily="34" charset="-122"/>
              </a:rPr>
              <a:t>风险防控</a:t>
            </a:r>
            <a:r>
              <a:rPr lang="zh-CN" altLang="en-US" sz="1200" dirty="0" smtClean="0">
                <a:solidFill>
                  <a:srgbClr val="C00000"/>
                </a:solidFill>
                <a:latin typeface="微软雅黑" panose="020B0503020204020204" pitchFamily="34" charset="-122"/>
                <a:ea typeface="微软雅黑" panose="020B0503020204020204" pitchFamily="34" charset="-122"/>
              </a:rPr>
              <a:t>手段</a:t>
            </a:r>
            <a:r>
              <a:rPr lang="zh-CN" altLang="en-US" sz="1200" dirty="0" smtClean="0">
                <a:latin typeface="微软雅黑" panose="020B0503020204020204" pitchFamily="34" charset="-122"/>
                <a:ea typeface="微软雅黑" panose="020B0503020204020204" pitchFamily="34" charset="-122"/>
              </a:rPr>
              <a:t>和</a:t>
            </a:r>
            <a:r>
              <a:rPr lang="zh-CN" altLang="en-US" sz="1200" dirty="0" smtClean="0">
                <a:solidFill>
                  <a:srgbClr val="C00000"/>
                </a:solidFill>
                <a:latin typeface="微软雅黑" panose="020B0503020204020204" pitchFamily="34" charset="-122"/>
                <a:ea typeface="微软雅黑" panose="020B0503020204020204" pitchFamily="34" charset="-122"/>
              </a:rPr>
              <a:t>工艺设备设施改进的措施方法</a:t>
            </a:r>
            <a:r>
              <a:rPr lang="zh-CN" altLang="en-US" sz="1200" dirty="0" smtClean="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eaLnBrk="0" hangingPunct="0">
              <a:lnSpc>
                <a:spcPts val="17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听取各方面对</a:t>
            </a:r>
            <a:r>
              <a:rPr lang="zh-CN" altLang="en-US" sz="1200" dirty="0">
                <a:solidFill>
                  <a:srgbClr val="C00000"/>
                </a:solidFill>
                <a:latin typeface="微软雅黑" panose="020B0503020204020204" pitchFamily="34" charset="-122"/>
                <a:ea typeface="微软雅黑" panose="020B0503020204020204" pitchFamily="34" charset="-122"/>
              </a:rPr>
              <a:t>部门规章、国家标准制修订</a:t>
            </a:r>
            <a:r>
              <a:rPr lang="zh-CN" altLang="en-US" sz="1200" dirty="0">
                <a:latin typeface="微软雅黑" panose="020B0503020204020204" pitchFamily="34" charset="-122"/>
                <a:ea typeface="微软雅黑" panose="020B0503020204020204" pitchFamily="34" charset="-122"/>
              </a:rPr>
              <a:t>等的意见建议。</a:t>
            </a:r>
            <a:endParaRPr lang="zh-CN" altLang="en-US" sz="1200" dirty="0">
              <a:latin typeface="微软雅黑" panose="020B0503020204020204" pitchFamily="34" charset="-122"/>
              <a:ea typeface="微软雅黑" panose="020B0503020204020204" pitchFamily="34" charset="-122"/>
            </a:endParaRPr>
          </a:p>
        </p:txBody>
      </p:sp>
      <p:sp>
        <p:nvSpPr>
          <p:cNvPr id="41" name="TextBox 26"/>
          <p:cNvSpPr txBox="1">
            <a:spLocks noChangeArrowheads="1"/>
          </p:cNvSpPr>
          <p:nvPr/>
        </p:nvSpPr>
        <p:spPr bwMode="auto">
          <a:xfrm>
            <a:off x="1832790" y="3003798"/>
            <a:ext cx="3888432" cy="763735"/>
          </a:xfrm>
          <a:prstGeom prst="rect">
            <a:avLst/>
          </a:prstGeom>
          <a:noFill/>
          <a:ln w="9525">
            <a:noFill/>
            <a:miter lim="800000"/>
          </a:ln>
        </p:spPr>
        <p:txBody>
          <a:bodyPr wrap="square">
            <a:spAutoFit/>
          </a:bodyPr>
          <a:lstStyle/>
          <a:p>
            <a:pPr eaLnBrk="0" hangingPunct="0">
              <a:lnSpc>
                <a:spcPts val="18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采取“</a:t>
            </a:r>
            <a:r>
              <a:rPr lang="zh-CN" altLang="en-US" sz="1200" dirty="0">
                <a:solidFill>
                  <a:srgbClr val="C00000"/>
                </a:solidFill>
                <a:latin typeface="微软雅黑" panose="020B0503020204020204" pitchFamily="34" charset="-122"/>
                <a:ea typeface="微软雅黑" panose="020B0503020204020204" pitchFamily="34" charset="-122"/>
              </a:rPr>
              <a:t>边服务边反馈”“服务与示范并行</a:t>
            </a:r>
            <a:r>
              <a:rPr lang="zh-CN" altLang="en-US" sz="1200" dirty="0">
                <a:latin typeface="微软雅黑" panose="020B0503020204020204" pitchFamily="34" charset="-122"/>
                <a:ea typeface="微软雅黑" panose="020B0503020204020204" pitchFamily="34" charset="-122"/>
              </a:rPr>
              <a:t>”的模式。</a:t>
            </a:r>
            <a:endParaRPr lang="en-US" altLang="zh-CN" sz="1200" dirty="0">
              <a:latin typeface="微软雅黑" panose="020B0503020204020204" pitchFamily="34" charset="-122"/>
              <a:ea typeface="微软雅黑" panose="020B0503020204020204" pitchFamily="34" charset="-122"/>
            </a:endParaRPr>
          </a:p>
          <a:p>
            <a:pPr eaLnBrk="0" hangingPunct="0">
              <a:lnSpc>
                <a:spcPts val="1800"/>
              </a:lnSpc>
              <a:buClr>
                <a:srgbClr val="C00000"/>
              </a:buClr>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通过查阅资料、现场查看、沟通交流等方式，</a:t>
            </a:r>
            <a:r>
              <a:rPr lang="zh-CN" altLang="en-US" sz="1200" dirty="0">
                <a:solidFill>
                  <a:srgbClr val="C00000"/>
                </a:solidFill>
                <a:latin typeface="微软雅黑" panose="020B0503020204020204" pitchFamily="34" charset="-122"/>
                <a:ea typeface="微软雅黑" panose="020B0503020204020204" pitchFamily="34" charset="-122"/>
              </a:rPr>
              <a:t>对照</a:t>
            </a:r>
            <a:endParaRPr lang="en-US" altLang="zh-CN" sz="1200" dirty="0">
              <a:solidFill>
                <a:srgbClr val="C00000"/>
              </a:solidFill>
              <a:latin typeface="微软雅黑" panose="020B0503020204020204" pitchFamily="34" charset="-122"/>
              <a:ea typeface="微软雅黑" panose="020B0503020204020204" pitchFamily="34" charset="-122"/>
            </a:endParaRPr>
          </a:p>
          <a:p>
            <a:pPr eaLnBrk="0" hangingPunct="0">
              <a:lnSpc>
                <a:spcPts val="1800"/>
              </a:lnSpc>
              <a:buClr>
                <a:srgbClr val="C00000"/>
              </a:buClr>
            </a:pPr>
            <a:r>
              <a:rPr lang="en-US" altLang="zh-CN" sz="1200" dirty="0">
                <a:solidFill>
                  <a:srgbClr val="C00000"/>
                </a:solidFill>
                <a:latin typeface="微软雅黑" panose="020B0503020204020204" pitchFamily="34" charset="-122"/>
                <a:ea typeface="微软雅黑" panose="020B0503020204020204" pitchFamily="34" charset="-122"/>
              </a:rPr>
              <a:t>《</a:t>
            </a:r>
            <a:r>
              <a:rPr lang="zh-CN" altLang="en-US" sz="1200" dirty="0">
                <a:solidFill>
                  <a:srgbClr val="C00000"/>
                </a:solidFill>
                <a:latin typeface="微软雅黑" panose="020B0503020204020204" pitchFamily="34" charset="-122"/>
                <a:ea typeface="微软雅黑" panose="020B0503020204020204" pitchFamily="34" charset="-122"/>
              </a:rPr>
              <a:t>工贸重点企业现场会诊表</a:t>
            </a:r>
            <a:r>
              <a:rPr lang="en-US" altLang="zh-CN" sz="1200" dirty="0">
                <a:solidFill>
                  <a:srgbClr val="C00000"/>
                </a:solidFill>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开展现场会诊。</a:t>
            </a:r>
            <a:endParaRPr lang="zh-CN" altLang="en-US" sz="1200" dirty="0">
              <a:latin typeface="微软雅黑" panose="020B0503020204020204" pitchFamily="34" charset="-122"/>
              <a:ea typeface="微软雅黑" panose="020B0503020204020204" pitchFamily="34" charset="-122"/>
            </a:endParaRPr>
          </a:p>
        </p:txBody>
      </p:sp>
      <p:sp>
        <p:nvSpPr>
          <p:cNvPr id="43" name="TextBox 26"/>
          <p:cNvSpPr txBox="1">
            <a:spLocks noChangeArrowheads="1"/>
          </p:cNvSpPr>
          <p:nvPr/>
        </p:nvSpPr>
        <p:spPr bwMode="auto">
          <a:xfrm>
            <a:off x="1841318" y="3795886"/>
            <a:ext cx="3024336" cy="946478"/>
          </a:xfrm>
          <a:prstGeom prst="rect">
            <a:avLst/>
          </a:prstGeom>
          <a:noFill/>
          <a:ln w="9525">
            <a:noFill/>
            <a:miter lim="800000"/>
          </a:ln>
        </p:spPr>
        <p:txBody>
          <a:bodyPr wrap="square">
            <a:spAutoFit/>
          </a:bodyPr>
          <a:lstStyle/>
          <a:p>
            <a:pPr eaLnBrk="0" hangingPunct="0">
              <a:lnSpc>
                <a:spcPts val="1700"/>
              </a:lnSpc>
              <a:buClr>
                <a:srgbClr val="C00000"/>
              </a:buClr>
              <a:buFont typeface="Wingdings" panose="05000000000000000000" pitchFamily="2" charset="2"/>
              <a:buChar char="Ø"/>
            </a:pPr>
            <a:r>
              <a:rPr lang="zh-CN" altLang="zh-CN" sz="1200" dirty="0">
                <a:latin typeface="微软雅黑" panose="020B0503020204020204" pitchFamily="34" charset="-122"/>
                <a:ea typeface="微软雅黑" panose="020B0503020204020204" pitchFamily="34" charset="-122"/>
              </a:rPr>
              <a:t>微信问卷星测试</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eaLnBrk="0" hangingPunct="0">
              <a:lnSpc>
                <a:spcPts val="1700"/>
              </a:lnSpc>
              <a:buClr>
                <a:srgbClr val="C00000"/>
              </a:buClr>
              <a:buFont typeface="Wingdings" panose="05000000000000000000" pitchFamily="2" charset="2"/>
              <a:buChar char="Ø"/>
            </a:pPr>
            <a:r>
              <a:rPr lang="x-none" altLang="zh-CN" sz="1200" dirty="0">
                <a:latin typeface="微软雅黑" panose="020B0503020204020204" pitchFamily="34" charset="-122"/>
                <a:ea typeface="微软雅黑" panose="020B0503020204020204" pitchFamily="34" charset="-122"/>
              </a:rPr>
              <a:t>有限空间作业事故警示</a:t>
            </a:r>
            <a:r>
              <a:rPr lang="zh-CN" altLang="en-US" sz="1200" dirty="0">
                <a:latin typeface="微软雅黑" panose="020B0503020204020204" pitchFamily="34" charset="-122"/>
                <a:ea typeface="微软雅黑" panose="020B0503020204020204" pitchFamily="34" charset="-122"/>
              </a:rPr>
              <a:t>教育。</a:t>
            </a:r>
            <a:endParaRPr lang="en-US" altLang="zh-CN" sz="1200" dirty="0">
              <a:latin typeface="微软雅黑" panose="020B0503020204020204" pitchFamily="34" charset="-122"/>
              <a:ea typeface="微软雅黑" panose="020B0503020204020204" pitchFamily="34" charset="-122"/>
            </a:endParaRPr>
          </a:p>
          <a:p>
            <a:pPr eaLnBrk="0" hangingPunct="0">
              <a:lnSpc>
                <a:spcPts val="1700"/>
              </a:lnSpc>
              <a:buClr>
                <a:srgbClr val="C00000"/>
              </a:buClr>
              <a:buFont typeface="Wingdings" panose="05000000000000000000" pitchFamily="2" charset="2"/>
              <a:buChar char="Ø"/>
            </a:pPr>
            <a:r>
              <a:rPr lang="zh-CN" altLang="zh-CN" sz="1200" dirty="0">
                <a:latin typeface="微软雅黑" panose="020B0503020204020204" pitchFamily="34" charset="-122"/>
                <a:ea typeface="微软雅黑" panose="020B0503020204020204" pitchFamily="34" charset="-122"/>
              </a:rPr>
              <a:t>专家组组长介绍指导服务工作安排，</a:t>
            </a:r>
            <a:r>
              <a:rPr lang="zh-CN" altLang="zh-CN" sz="1200" dirty="0">
                <a:solidFill>
                  <a:srgbClr val="C00000"/>
                </a:solidFill>
                <a:latin typeface="微软雅黑" panose="020B0503020204020204" pitchFamily="34" charset="-122"/>
                <a:ea typeface="微软雅黑" panose="020B0503020204020204" pitchFamily="34" charset="-122"/>
              </a:rPr>
              <a:t>对指导服务事项进行讲解</a:t>
            </a:r>
            <a:r>
              <a:rPr lang="zh-CN" altLang="en-US"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矩形 1"/>
          <p:cNvSpPr>
            <a:spLocks noChangeArrowheads="1"/>
          </p:cNvSpPr>
          <p:nvPr/>
        </p:nvSpPr>
        <p:spPr bwMode="auto">
          <a:xfrm>
            <a:off x="1898650" y="304800"/>
            <a:ext cx="6102350" cy="392113"/>
          </a:xfrm>
          <a:prstGeom prst="rect">
            <a:avLst/>
          </a:prstGeom>
          <a:noFill/>
          <a:ln w="9525">
            <a:noFill/>
            <a:miter lim="800000"/>
          </a:ln>
        </p:spPr>
        <p:txBody>
          <a:bodyPr lIns="68580" tIns="34290" rIns="68580" bIns="34290">
            <a:spAutoFit/>
          </a:bodyPr>
          <a:lstStyle/>
          <a:p>
            <a:pPr algn="just" eaLnBrk="0" hangingPunct="0">
              <a:spcBef>
                <a:spcPts val="450"/>
              </a:spcBef>
            </a:pPr>
            <a:r>
              <a:rPr lang="zh-CN" altLang="en-US" sz="2100" b="1">
                <a:solidFill>
                  <a:schemeClr val="bg1"/>
                </a:solidFill>
                <a:latin typeface="微软雅黑" panose="020B0503020204020204" pitchFamily="34" charset="-122"/>
                <a:ea typeface="微软雅黑" panose="020B0503020204020204" pitchFamily="34" charset="-122"/>
              </a:rPr>
              <a:t>二、指导服务事项  </a:t>
            </a:r>
            <a:endParaRPr lang="zh-CN" altLang="zh-CN" sz="2100" b="1">
              <a:solidFill>
                <a:schemeClr val="bg1"/>
              </a:solidFill>
              <a:latin typeface="微软雅黑" panose="020B0503020204020204" pitchFamily="34" charset="-122"/>
              <a:ea typeface="微软雅黑" panose="020B0503020204020204" pitchFamily="34" charset="-122"/>
            </a:endParaRPr>
          </a:p>
        </p:txBody>
      </p:sp>
      <p:sp>
        <p:nvSpPr>
          <p:cNvPr id="37890" name="TextBox 5"/>
          <p:cNvSpPr txBox="1">
            <a:spLocks noChangeArrowheads="1"/>
          </p:cNvSpPr>
          <p:nvPr/>
        </p:nvSpPr>
        <p:spPr bwMode="auto">
          <a:xfrm>
            <a:off x="0" y="142875"/>
            <a:ext cx="9142413" cy="674688"/>
          </a:xfrm>
          <a:prstGeom prst="rect">
            <a:avLst/>
          </a:prstGeom>
          <a:solidFill>
            <a:srgbClr val="29AFFF"/>
          </a:solidFill>
          <a:ln w="9525">
            <a:noFill/>
            <a:miter lim="800000"/>
          </a:ln>
        </p:spPr>
        <p:txBody>
          <a:bodyPr lIns="68580" tIns="34290" rIns="68580" bIns="34290" anchor="ctr"/>
          <a:lstStyle/>
          <a:p>
            <a:pPr algn="ctr" eaLnBrk="0" hangingPunct="0"/>
            <a:r>
              <a:rPr lang="zh-CN" altLang="en-US" sz="2400" b="1">
                <a:solidFill>
                  <a:schemeClr val="bg1"/>
                </a:solidFill>
                <a:latin typeface="微软雅黑" panose="020B0503020204020204" pitchFamily="34" charset="-122"/>
                <a:ea typeface="微软雅黑" panose="020B0503020204020204" pitchFamily="34" charset="-122"/>
              </a:rPr>
              <a:t>二、有限空间作业安全基础知识</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37" name="任意多边形 36"/>
          <p:cNvSpPr/>
          <p:nvPr>
            <p:custDataLst>
              <p:tags r:id="rId1"/>
            </p:custDataLst>
          </p:nvPr>
        </p:nvSpPr>
        <p:spPr>
          <a:xfrm rot="19743805">
            <a:off x="2627313" y="2325688"/>
            <a:ext cx="168275" cy="54927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38" name="任意多边形 37"/>
          <p:cNvSpPr/>
          <p:nvPr>
            <p:custDataLst>
              <p:tags r:id="rId2"/>
            </p:custDataLst>
          </p:nvPr>
        </p:nvSpPr>
        <p:spPr>
          <a:xfrm rot="19743805">
            <a:off x="2894013" y="2325688"/>
            <a:ext cx="169862" cy="54927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29AFFF"/>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39" name="矩形6"/>
          <p:cNvSpPr/>
          <p:nvPr>
            <p:custDataLst>
              <p:tags r:id="rId3"/>
            </p:custDataLst>
          </p:nvPr>
        </p:nvSpPr>
        <p:spPr>
          <a:xfrm>
            <a:off x="3184525" y="2208213"/>
            <a:ext cx="3590925"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1D6DC2"/>
            </a:solidFill>
            <a:prstDash val="solid"/>
            <a:bevel/>
          </a:ln>
          <a:effectLst/>
        </p:spPr>
        <p:txBody>
          <a:bodyPr lIns="67500" tIns="35100" rIns="67500" bIns="35100" anchor="b">
            <a:normAutofit/>
          </a:bodyPr>
          <a:lstStyle/>
          <a:p>
            <a:pPr defTabSz="800100" eaLnBrk="0" hangingPunct="0">
              <a:spcAft>
                <a:spcPct val="35000"/>
              </a:spcAft>
              <a:buFontTx/>
              <a:buNone/>
              <a:defRPr/>
            </a:pPr>
            <a:r>
              <a:rPr lang="zh-CN" altLang="en-US" sz="2200" b="1" dirty="0">
                <a:latin typeface="微软雅黑" panose="020B0503020204020204" pitchFamily="34" charset="-122"/>
                <a:ea typeface="微软雅黑" panose="020B0503020204020204" pitchFamily="34" charset="-122"/>
                <a:sym typeface="+mn-ea"/>
              </a:rPr>
              <a:t>有限空间分类</a:t>
            </a:r>
            <a:endParaRPr lang="zh-CN" altLang="en-US" sz="2200" spc="150" dirty="0">
              <a:solidFill>
                <a:srgbClr val="000000">
                  <a:lumMod val="75000"/>
                  <a:lumOff val="25000"/>
                </a:srgbClr>
              </a:solidFill>
              <a:ea typeface="微软雅黑" panose="020B0503020204020204" pitchFamily="34" charset="-122"/>
              <a:sym typeface="Arial" panose="020B0604020202020204" pitchFamily="34" charset="0"/>
            </a:endParaRPr>
          </a:p>
        </p:txBody>
      </p:sp>
      <p:sp>
        <p:nvSpPr>
          <p:cNvPr id="40" name="任意多边形 39"/>
          <p:cNvSpPr/>
          <p:nvPr>
            <p:custDataLst>
              <p:tags r:id="rId4"/>
            </p:custDataLst>
          </p:nvPr>
        </p:nvSpPr>
        <p:spPr>
          <a:xfrm rot="19743805">
            <a:off x="2627313" y="4003675"/>
            <a:ext cx="168275" cy="54768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41" name="任意多边形 40"/>
          <p:cNvSpPr/>
          <p:nvPr>
            <p:custDataLst>
              <p:tags r:id="rId5"/>
            </p:custDataLst>
          </p:nvPr>
        </p:nvSpPr>
        <p:spPr>
          <a:xfrm rot="19743805">
            <a:off x="2894013" y="4003675"/>
            <a:ext cx="169862" cy="54768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29AFFF"/>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42" name="矩形5"/>
          <p:cNvSpPr/>
          <p:nvPr>
            <p:custDataLst>
              <p:tags r:id="rId6"/>
            </p:custDataLst>
          </p:nvPr>
        </p:nvSpPr>
        <p:spPr>
          <a:xfrm>
            <a:off x="3184525" y="3886200"/>
            <a:ext cx="3613150"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1D6DC2"/>
            </a:solidFill>
            <a:prstDash val="solid"/>
            <a:bevel/>
          </a:ln>
          <a:effectLst/>
        </p:spPr>
        <p:txBody>
          <a:bodyPr lIns="67500" tIns="35100" rIns="67500" bIns="35100" anchor="b"/>
          <a:lstStyle/>
          <a:p>
            <a:pPr eaLnBrk="0" hangingPunct="0">
              <a:lnSpc>
                <a:spcPct val="120000"/>
              </a:lnSpc>
              <a:buFontTx/>
              <a:buNone/>
              <a:defRPr/>
            </a:pPr>
            <a:r>
              <a:rPr lang="zh-CN" altLang="zh-CN" sz="2200" b="1" dirty="0">
                <a:latin typeface="微软雅黑" panose="020B0503020204020204" pitchFamily="34" charset="-122"/>
                <a:ea typeface="微软雅黑" panose="020B0503020204020204" pitchFamily="34" charset="-122"/>
                <a:sym typeface="+mn-ea"/>
              </a:rPr>
              <a:t>有限空间</a:t>
            </a:r>
            <a:r>
              <a:rPr lang="zh-CN" altLang="en-US" sz="2200" b="1" dirty="0">
                <a:latin typeface="微软雅黑" panose="020B0503020204020204" pitchFamily="34" charset="-122"/>
                <a:ea typeface="微软雅黑" panose="020B0503020204020204" pitchFamily="34" charset="-122"/>
                <a:sym typeface="+mn-ea"/>
              </a:rPr>
              <a:t>作业主要安全风险</a:t>
            </a:r>
            <a:endParaRPr lang="zh-CN" altLang="en-US" sz="2200" b="1" spc="150" dirty="0">
              <a:solidFill>
                <a:srgbClr val="000000">
                  <a:lumMod val="75000"/>
                  <a:lumOff val="25000"/>
                </a:srgbClr>
              </a:solidFill>
              <a:latin typeface="微软雅黑" panose="020B0503020204020204" pitchFamily="34" charset="-122"/>
              <a:ea typeface="微软雅黑" panose="020B0503020204020204" pitchFamily="34" charset="-122"/>
              <a:sym typeface="+mn-ea"/>
            </a:endParaRPr>
          </a:p>
        </p:txBody>
      </p:sp>
      <p:sp>
        <p:nvSpPr>
          <p:cNvPr id="45" name="任意多边形 44"/>
          <p:cNvSpPr/>
          <p:nvPr>
            <p:custDataLst>
              <p:tags r:id="rId7"/>
            </p:custDataLst>
          </p:nvPr>
        </p:nvSpPr>
        <p:spPr>
          <a:xfrm rot="19743805">
            <a:off x="2644775" y="1465263"/>
            <a:ext cx="169863" cy="547687"/>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46" name="任意多边形 45"/>
          <p:cNvSpPr/>
          <p:nvPr>
            <p:custDataLst>
              <p:tags r:id="rId8"/>
            </p:custDataLst>
          </p:nvPr>
        </p:nvSpPr>
        <p:spPr>
          <a:xfrm rot="19743805">
            <a:off x="2913063" y="1465263"/>
            <a:ext cx="168275" cy="547687"/>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29AFFF"/>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47" name="矩形 8"/>
          <p:cNvSpPr/>
          <p:nvPr>
            <p:custDataLst>
              <p:tags r:id="rId9"/>
            </p:custDataLst>
          </p:nvPr>
        </p:nvSpPr>
        <p:spPr>
          <a:xfrm>
            <a:off x="3203575" y="1347788"/>
            <a:ext cx="3594100"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1D6DC2"/>
            </a:solidFill>
            <a:prstDash val="solid"/>
            <a:bevel/>
          </a:ln>
          <a:effectLst/>
        </p:spPr>
        <p:txBody>
          <a:bodyPr lIns="67500" tIns="35100" rIns="67500" bIns="35100" anchor="b">
            <a:normAutofit/>
          </a:bodyPr>
          <a:lstStyle/>
          <a:p>
            <a:pPr eaLnBrk="0" hangingPunct="0">
              <a:lnSpc>
                <a:spcPct val="120000"/>
              </a:lnSpc>
              <a:buFontTx/>
              <a:buNone/>
              <a:defRPr/>
            </a:pPr>
            <a:r>
              <a:rPr lang="zh-CN" altLang="en-US" sz="2200" b="1" dirty="0">
                <a:latin typeface="微软雅黑" panose="020B0503020204020204" pitchFamily="34" charset="-122"/>
                <a:ea typeface="微软雅黑" panose="020B0503020204020204" pitchFamily="34" charset="-122"/>
                <a:sym typeface="+mn-ea"/>
              </a:rPr>
              <a:t>有限空间定义和特点</a:t>
            </a:r>
            <a:endParaRPr lang="zh-CN" altLang="en-US" sz="2200" spc="150" dirty="0">
              <a:solidFill>
                <a:srgbClr val="000000">
                  <a:lumMod val="75000"/>
                  <a:lumOff val="25000"/>
                </a:srgbClr>
              </a:solidFill>
              <a:ea typeface="微软雅黑" panose="020B0503020204020204" pitchFamily="34" charset="-122"/>
              <a:sym typeface="Arial" panose="020B0604020202020204" pitchFamily="34" charset="0"/>
            </a:endParaRPr>
          </a:p>
        </p:txBody>
      </p:sp>
      <p:sp>
        <p:nvSpPr>
          <p:cNvPr id="48" name="任意多边形 47"/>
          <p:cNvSpPr/>
          <p:nvPr>
            <p:custDataLst>
              <p:tags r:id="rId10"/>
            </p:custDataLst>
          </p:nvPr>
        </p:nvSpPr>
        <p:spPr>
          <a:xfrm rot="19743805">
            <a:off x="2644775" y="3141663"/>
            <a:ext cx="169863" cy="54927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1D6DC2"/>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49" name="任意多边形 48"/>
          <p:cNvSpPr/>
          <p:nvPr>
            <p:custDataLst>
              <p:tags r:id="rId11"/>
            </p:custDataLst>
          </p:nvPr>
        </p:nvSpPr>
        <p:spPr>
          <a:xfrm rot="19743805">
            <a:off x="2913063" y="3141663"/>
            <a:ext cx="168275" cy="549275"/>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29AFFF"/>
          </a:solidFill>
          <a:ln w="12700" cap="flat" cmpd="sng" algn="ctr">
            <a:noFill/>
            <a:prstDash val="solid"/>
            <a:miter lim="800000"/>
          </a:ln>
          <a:effectLst/>
        </p:spPr>
        <p:txBody>
          <a:bodyPr lIns="67500" tIns="35100" rIns="67500" bIns="35100" anchor="ctr">
            <a:normAutofit/>
          </a:bodyPr>
          <a:lstStyle/>
          <a:p>
            <a:pPr algn="ctr" eaLnBrk="0" hangingPunct="0">
              <a:lnSpc>
                <a:spcPct val="120000"/>
              </a:lnSpc>
              <a:buFontTx/>
              <a:buNone/>
              <a:defRPr/>
            </a:pPr>
            <a:endParaRPr lang="zh-CN" altLang="en-US" sz="1350">
              <a:ea typeface="微软雅黑" panose="020B0503020204020204" pitchFamily="34" charset="-122"/>
              <a:sym typeface="Arial" panose="020B0604020202020204" pitchFamily="34" charset="0"/>
            </a:endParaRPr>
          </a:p>
        </p:txBody>
      </p:sp>
      <p:sp>
        <p:nvSpPr>
          <p:cNvPr id="50" name="矩形7"/>
          <p:cNvSpPr/>
          <p:nvPr>
            <p:custDataLst>
              <p:tags r:id="rId12"/>
            </p:custDataLst>
          </p:nvPr>
        </p:nvSpPr>
        <p:spPr>
          <a:xfrm>
            <a:off x="3203575" y="3024188"/>
            <a:ext cx="3571875" cy="5746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cmpd="sng" algn="ctr">
            <a:solidFill>
              <a:srgbClr val="1D6DC2"/>
            </a:solidFill>
            <a:prstDash val="solid"/>
            <a:bevel/>
          </a:ln>
          <a:effectLst/>
        </p:spPr>
        <p:txBody>
          <a:bodyPr lIns="67500" tIns="35100" rIns="67500" bIns="35100" anchor="b">
            <a:normAutofit/>
          </a:bodyPr>
          <a:lstStyle/>
          <a:p>
            <a:pPr defTabSz="711200" eaLnBrk="0" hangingPunct="0">
              <a:spcAft>
                <a:spcPct val="35000"/>
              </a:spcAft>
              <a:buFontTx/>
              <a:buNone/>
              <a:defRPr/>
            </a:pPr>
            <a:r>
              <a:rPr lang="zh-CN" altLang="en-US" sz="2200" b="1" dirty="0">
                <a:latin typeface="微软雅黑" panose="020B0503020204020204" pitchFamily="34" charset="-122"/>
                <a:ea typeface="微软雅黑" panose="020B0503020204020204" pitchFamily="34" charset="-122"/>
                <a:sym typeface="+mn-ea"/>
              </a:rPr>
              <a:t>有限空间作业定义</a:t>
            </a:r>
            <a:endParaRPr lang="zh-CN" altLang="en-US" sz="2200" spc="150">
              <a:solidFill>
                <a:srgbClr val="000000">
                  <a:lumMod val="75000"/>
                  <a:lumOff val="25000"/>
                </a:srgbClr>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MH" val="20160830110146"/>
  <p:tag name="MH_LIBRARY" val="CONTENTS"/>
  <p:tag name="MH_TYPE" val="OTHERS"/>
  <p:tag name="ID" val="553512"/>
</p:tagLst>
</file>

<file path=ppt/tags/tag10.xml><?xml version="1.0" encoding="utf-8"?>
<p:tagLst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3_2*m_h_f*1_1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UNIT_PLACING_PICTURE_USER_VIEWPORT" val="{&quot;height&quot;:3985,&quot;width&quot;:2990}"/>
</p:tagLst>
</file>

<file path=ppt/tags/tag106.xml><?xml version="1.0" encoding="utf-8"?>
<p:tagLst xmlns:p="http://schemas.openxmlformats.org/presentationml/2006/main">
  <p:tag name="REFSHAPE" val="715235540"/>
  <p:tag name="KSO_WM_UNIT_PLACING_PICTURE_USER_VIEWPORT" val="{&quot;height&quot;:7225.1559055118105,&quot;width&quot;:6577.1086614173228}"/>
</p:tagLst>
</file>

<file path=ppt/tags/tag107.xml><?xml version="1.0" encoding="utf-8"?>
<p:tagLst xmlns:p="http://schemas.openxmlformats.org/presentationml/2006/main">
  <p:tag name="KSO_WM_UNIT_PLACING_PICTURE_USER_VIEWPORT" val="{&quot;height&quot;:3107.499212598425,&quot;width&quot;:2362.5007874015746}"/>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4*l_h_i*1_2_1"/>
  <p:tag name="KSO_WM_TEMPLATE_CATEGORY" val="diagram"/>
  <p:tag name="KSO_WM_TEMPLATE_INDEX" val="160126"/>
  <p:tag name="KSO_WM_UNIT_LAYERLEVEL" val="1_1_1"/>
  <p:tag name="KSO_WM_TAG_VERSION" val="1.0"/>
  <p:tag name="KSO_WM_BEAUTIFY_FLAG" val=""/>
  <p:tag name="KSO_WM_UNIT_FILL_FORE_SCHEMECOLOR_INDEX" val="13"/>
  <p:tag name="KSO_WM_UNIT_FILL_TYPE" val="1"/>
  <p:tag name="KSO_WM_UNIT_TEXT_FILL_FORE_SCHEMECOLOR_INDEX" val="2"/>
  <p:tag name="KSO_WM_UNIT_TEXT_FILL_TYPE" val="1"/>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4*l_h_i*1_2_2"/>
  <p:tag name="KSO_WM_TEMPLATE_CATEGORY" val="diagram"/>
  <p:tag name="KSO_WM_TEMPLATE_INDEX" val="16012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UNIT_PLACING_PICTURE_USER_VIEWPORT" val="{&quot;height&quot;:2657,&quot;width&quot;:4213}"/>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SUBTYPE" val="a"/>
  <p:tag name="KSO_WM_UNIT_PRESET_TEXT" val="点击此处添加正文，文字是您思想的提炼，请言简意赅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4*l_h_f*1_2_1"/>
  <p:tag name="KSO_WM_TEMPLATE_CATEGORY" val="diagram"/>
  <p:tag name="KSO_WM_TEMPLATE_INDEX" val="160126"/>
  <p:tag name="KSO_WM_UNIT_LAYERLEVEL" val="1_1_1"/>
  <p:tag name="KSO_WM_TAG_VERSION" val="1.0"/>
  <p:tag name="KSO_WM_BEAUTIFY_FLAG" val=""/>
  <p:tag name="KSO_WM_UNIT_LINE_FORE_SCHEMECOLOR_INDEX" val="5"/>
  <p:tag name="KSO_WM_UNIT_LINE_FILL_TYPE" val="2"/>
  <p:tag name="KSO_WM_UNIT_TEXT_FILL_FORE_SCHEMECOLOR_INDEX" val="13"/>
  <p:tag name="KSO_WM_UNIT_TEXT_FILL_TYPE" val="1"/>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PP_MARK_KEY" val="4eea4e61-4827-4b35-9ed4-fc9fb892fe23"/>
  <p:tag name="COMMONDATA" val="eyJoZGlkIjoiYzkyYTQwZWNiYTVmZGI3MDJhZDJhZjdlNDdmMDZiYTMifQ=="/>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60126_4*l_h_i*1_4_1"/>
  <p:tag name="KSO_WM_TEMPLATE_CATEGORY" val="diagram"/>
  <p:tag name="KSO_WM_TEMPLATE_INDEX" val="160126"/>
  <p:tag name="KSO_WM_UNIT_LAYERLEVEL" val="1_1_1"/>
  <p:tag name="KSO_WM_TAG_VERSION" val="1.0"/>
  <p:tag name="KSO_WM_BEAUTIFY_FLAG" val=""/>
  <p:tag name="KSO_WM_UNIT_FILL_FORE_SCHEMECOLOR_INDEX" val="13"/>
  <p:tag name="KSO_WM_UNIT_FILL_TYPE" val="1"/>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126_4*l_h_i*1_4_2"/>
  <p:tag name="KSO_WM_TEMPLATE_CATEGORY" val="diagram"/>
  <p:tag name="KSO_WM_TEMPLATE_INDEX" val="16012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6.xml><?xml version="1.0" encoding="utf-8"?>
<p:tagLst xmlns:p="http://schemas.openxmlformats.org/presentationml/2006/main">
  <p:tag name="KSO_WM_UNIT_SUBTYPE" val="a"/>
  <p:tag name="KSO_WM_UNIT_PRESET_TEXT" val="点击此处添加正文，文字是您思想的提炼，请言简意赅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160126_4*l_h_f*1_4_1"/>
  <p:tag name="KSO_WM_TEMPLATE_CATEGORY" val="diagram"/>
  <p:tag name="KSO_WM_TEMPLATE_INDEX" val="160126"/>
  <p:tag name="KSO_WM_UNIT_LAYERLEVEL" val="1_1_1"/>
  <p:tag name="KSO_WM_TAG_VERSION" val="1.0"/>
  <p:tag name="KSO_WM_BEAUTIFY_FLAG" val=""/>
  <p:tag name="KSO_WM_UNIT_LINE_FORE_SCHEMECOLOR_INDEX" val="5"/>
  <p:tag name="KSO_WM_UNIT_LINE_FILL_TYPE" val="2"/>
  <p:tag name="KSO_WM_UNIT_TEXT_FILL_FORE_SCHEMECOLOR_INDEX" val="13"/>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4*l_h_i*1_1_1"/>
  <p:tag name="KSO_WM_TEMPLATE_CATEGORY" val="diagram"/>
  <p:tag name="KSO_WM_TEMPLATE_INDEX" val="160126"/>
  <p:tag name="KSO_WM_UNIT_LAYERLEVEL" val="1_1_1"/>
  <p:tag name="KSO_WM_TAG_VERSION" val="1.0"/>
  <p:tag name="KSO_WM_BEAUTIFY_FLAG" val=""/>
  <p:tag name="KSO_WM_UNIT_FILL_FORE_SCHEMECOLOR_INDEX" val="13"/>
  <p:tag name="KSO_WM_UNIT_FILL_TYPE" val="1"/>
  <p:tag name="KSO_WM_UNIT_TEXT_FILL_FORE_SCHEMECOLOR_INDEX" val="2"/>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4*l_h_i*1_1_2"/>
  <p:tag name="KSO_WM_TEMPLATE_CATEGORY" val="diagram"/>
  <p:tag name="KSO_WM_TEMPLATE_INDEX" val="16012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9.xml><?xml version="1.0" encoding="utf-8"?>
<p:tagLst xmlns:p="http://schemas.openxmlformats.org/presentationml/2006/main">
  <p:tag name="KSO_WM_UNIT_SUBTYPE" val="a"/>
  <p:tag name="KSO_WM_UNIT_PRESET_TEXT" val="点击此处添加正文，文字是您思想的提炼，请言简意赅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4*l_h_f*1_1_1"/>
  <p:tag name="KSO_WM_TEMPLATE_CATEGORY" val="diagram"/>
  <p:tag name="KSO_WM_TEMPLATE_INDEX" val="160126"/>
  <p:tag name="KSO_WM_UNIT_LAYERLEVEL" val="1_1_1"/>
  <p:tag name="KSO_WM_TAG_VERSION" val="1.0"/>
  <p:tag name="KSO_WM_BEAUTIFY_FLAG" val=""/>
  <p:tag name="KSO_WM_UNIT_LINE_FORE_SCHEMECOLOR_INDEX" val="5"/>
  <p:tag name="KSO_WM_UNIT_LINE_FILL_TYPE" val="2"/>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126_4*l_h_i*1_2_1"/>
  <p:tag name="KSO_WM_TEMPLATE_CATEGORY" val="diagram"/>
  <p:tag name="KSO_WM_TEMPLATE_INDEX" val="160126"/>
  <p:tag name="KSO_WM_UNIT_LAYERLEVEL" val="1_1_1"/>
  <p:tag name="KSO_WM_TAG_VERSION" val="1.0"/>
  <p:tag name="KSO_WM_BEAUTIFY_FLAG" val=""/>
  <p:tag name="KSO_WM_UNIT_FILL_FORE_SCHEMECOLOR_INDEX" val="13"/>
  <p:tag name="KSO_WM_UNIT_FILL_TYPE" val="1"/>
  <p:tag name="KSO_WM_UNIT_TEXT_FILL_FORE_SCHEMECOLOR_INDEX" val="2"/>
  <p:tag name="KSO_WM_UNIT_TEXT_FILL_TYPE"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126_4*l_h_i*1_3_1"/>
  <p:tag name="KSO_WM_TEMPLATE_CATEGORY" val="diagram"/>
  <p:tag name="KSO_WM_TEMPLATE_INDEX" val="160126"/>
  <p:tag name="KSO_WM_UNIT_LAYERLEVEL" val="1_1_1"/>
  <p:tag name="KSO_WM_TAG_VERSION" val="1.0"/>
  <p:tag name="KSO_WM_BEAUTIFY_FLAG" val=""/>
  <p:tag name="KSO_WM_UNIT_FILL_FORE_SCHEMECOLOR_INDEX" val="13"/>
  <p:tag name="KSO_WM_UNIT_FILL_TYPE" val="1"/>
  <p:tag name="KSO_WM_UNIT_TEXT_FILL_FORE_SCHEMECOLOR_INDEX" val="2"/>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4*l_h_i*1_3_2"/>
  <p:tag name="KSO_WM_TEMPLATE_CATEGORY" val="diagram"/>
  <p:tag name="KSO_WM_TEMPLATE_INDEX" val="16012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2.xml><?xml version="1.0" encoding="utf-8"?>
<p:tagLst xmlns:p="http://schemas.openxmlformats.org/presentationml/2006/main">
  <p:tag name="KSO_WM_UNIT_SUBTYPE" val="a"/>
  <p:tag name="KSO_WM_UNIT_PRESET_TEXT" val="点击此处添加正文，文字是您思想的提炼，请言简意赅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4*l_h_f*1_3_1"/>
  <p:tag name="KSO_WM_TEMPLATE_CATEGORY" val="diagram"/>
  <p:tag name="KSO_WM_TEMPLATE_INDEX" val="160126"/>
  <p:tag name="KSO_WM_UNIT_LAYERLEVEL" val="1_1_1"/>
  <p:tag name="KSO_WM_TAG_VERSION" val="1.0"/>
  <p:tag name="KSO_WM_BEAUTIFY_FLAG" val=""/>
  <p:tag name="KSO_WM_UNIT_LINE_FORE_SCHEMECOLOR_INDEX" val="5"/>
  <p:tag name="KSO_WM_UNIT_LINE_FILL_TYPE" val="2"/>
  <p:tag name="KSO_WM_UNIT_TEXT_FILL_FORE_SCHEMECOLOR_INDEX" val="13"/>
  <p:tag name="KSO_WM_UNIT_TEXT_FILL_TYPE" val="1"/>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TEMPLATE_CATEGORY" val="diagram"/>
  <p:tag name="KSO_WM_TEMPLATE_INDEX" val="20181207"/>
  <p:tag name="KSO_WM_UNIT_TYPE" val="l_h_i"/>
  <p:tag name="KSO_WM_UNIT_INDEX" val="1_1_1"/>
  <p:tag name="KSO_WM_UNIT_ID" val="diagram20181207_2*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TEMPLATE_CATEGORY" val="diagram"/>
  <p:tag name="KSO_WM_TEMPLATE_INDEX" val="20181207"/>
  <p:tag name="KSO_WM_UNIT_TYPE" val="l_h_i"/>
  <p:tag name="KSO_WM_UNIT_INDEX" val="1_1_2"/>
  <p:tag name="KSO_WM_UNIT_ID" val="diagram20181207_2*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TEMPLATE_CATEGORY" val="diagram"/>
  <p:tag name="KSO_WM_TEMPLATE_INDEX" val="20181207"/>
  <p:tag name="KSO_WM_UNIT_TYPE" val="l_h_i"/>
  <p:tag name="KSO_WM_UNIT_INDEX" val="1_1_3"/>
  <p:tag name="KSO_WM_UNIT_ID" val="diagram20181207_2*l_h_i*1_1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1"/>
</p:tagLst>
</file>

<file path=ppt/tags/tag28.xml><?xml version="1.0" encoding="utf-8"?>
<p:tagLst xmlns:p="http://schemas.openxmlformats.org/presentationml/2006/main">
  <p:tag name="KSO_WM_TEMPLATE_CATEGORY" val="diagram"/>
  <p:tag name="KSO_WM_TEMPLATE_INDEX" val="20181207"/>
  <p:tag name="KSO_WM_UNIT_TYPE" val="l_h_i"/>
  <p:tag name="KSO_WM_UNIT_INDEX" val="1_1_4"/>
  <p:tag name="KSO_WM_UNIT_ID" val="diagram20181207_2*l_h_i*1_1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1"/>
</p:tagLst>
</file>

<file path=ppt/tags/tag29.xml><?xml version="1.0" encoding="utf-8"?>
<p:tagLst xmlns:p="http://schemas.openxmlformats.org/presentationml/2006/main">
  <p:tag name="KSO_WM_TEMPLATE_CATEGORY" val="diagram"/>
  <p:tag name="KSO_WM_TEMPLATE_INDEX" val="20181207"/>
  <p:tag name="KSO_WM_UNIT_TYPE" val="l_h_i"/>
  <p:tag name="KSO_WM_UNIT_INDEX" val="1_2_1"/>
  <p:tag name="KSO_WM_UNIT_ID" val="diagram20181207_2*l_h_i*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4*l_h_i*1_2_2"/>
  <p:tag name="KSO_WM_TEMPLATE_CATEGORY" val="diagram"/>
  <p:tag name="KSO_WM_TEMPLATE_INDEX" val="16012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0.xml><?xml version="1.0" encoding="utf-8"?>
<p:tagLst xmlns:p="http://schemas.openxmlformats.org/presentationml/2006/main">
  <p:tag name="KSO_WM_TEMPLATE_CATEGORY" val="diagram"/>
  <p:tag name="KSO_WM_TEMPLATE_INDEX" val="20181207"/>
  <p:tag name="KSO_WM_UNIT_TYPE" val="l_h_i"/>
  <p:tag name="KSO_WM_UNIT_INDEX" val="1_2_2"/>
  <p:tag name="KSO_WM_UNIT_ID" val="diagram20181207_2*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3"/>
  <p:tag name="KSO_WM_UNIT_TEXT_FILL_TYPE" val="1"/>
  <p:tag name="KSO_WM_UNIT_USESOURCEFORMAT_APPLY" val="1"/>
</p:tagLst>
</file>

<file path=ppt/tags/tag31.xml><?xml version="1.0" encoding="utf-8"?>
<p:tagLst xmlns:p="http://schemas.openxmlformats.org/presentationml/2006/main">
  <p:tag name="KSO_WM_TEMPLATE_CATEGORY" val="diagram"/>
  <p:tag name="KSO_WM_TEMPLATE_INDEX" val="20181207"/>
  <p:tag name="KSO_WM_UNIT_TYPE" val="l_h_i"/>
  <p:tag name="KSO_WM_UNIT_INDEX" val="1_2_3"/>
  <p:tag name="KSO_WM_UNIT_ID" val="diagram20181207_2*l_h_i*1_2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32.xml><?xml version="1.0" encoding="utf-8"?>
<p:tagLst xmlns:p="http://schemas.openxmlformats.org/presentationml/2006/main">
  <p:tag name="KSO_WM_TEMPLATE_CATEGORY" val="diagram"/>
  <p:tag name="KSO_WM_TEMPLATE_INDEX" val="20181207"/>
  <p:tag name="KSO_WM_UNIT_TYPE" val="l_h_i"/>
  <p:tag name="KSO_WM_UNIT_INDEX" val="1_2_4"/>
  <p:tag name="KSO_WM_UNIT_ID" val="diagram20181207_2*l_h_i*1_2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33.xml><?xml version="1.0" encoding="utf-8"?>
<p:tagLst xmlns:p="http://schemas.openxmlformats.org/presentationml/2006/main">
  <p:tag name="KSO_WM_TEMPLATE_CATEGORY" val="diagram"/>
  <p:tag name="KSO_WM_TEMPLATE_INDEX" val="20181207"/>
  <p:tag name="KSO_WM_UNIT_TYPE" val="l_h_f"/>
  <p:tag name="KSO_WM_UNIT_INDEX" val="1_2_1"/>
  <p:tag name="KSO_WM_UNIT_ID" val="diagram20181207_2*l_h_f*1_2_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NOCLEAR" val="0"/>
  <p:tag name="KSO_WM_UNIT_DIAGRAM_ISNUMVISUAL" val="0"/>
  <p:tag name="KSO_WM_UNIT_DIAGRAM_ISREFERUNIT" val="0"/>
  <p:tag name="KSO_WM_UNIT_TEXT_FILL_FORE_SCHEMECOLOR_INDEX" val="4"/>
  <p:tag name="KSO_WM_UNIT_TEXT_FILL_TYPE" val="1"/>
  <p:tag name="KSO_WM_UNIT_USESOURCEFORMAT_APPLY" val="1"/>
</p:tagLst>
</file>

<file path=ppt/tags/tag34.xml><?xml version="1.0" encoding="utf-8"?>
<p:tagLst xmlns:p="http://schemas.openxmlformats.org/presentationml/2006/main">
  <p:tag name="KSO_WM_TEMPLATE_CATEGORY" val="diagram"/>
  <p:tag name="KSO_WM_TEMPLATE_INDEX" val="20181207"/>
  <p:tag name="KSO_WM_UNIT_TYPE" val="l_h_i"/>
  <p:tag name="KSO_WM_UNIT_INDEX" val="1_3_1"/>
  <p:tag name="KSO_WM_UNIT_ID" val="diagram20181207_2*l_h_i*1_3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35.xml><?xml version="1.0" encoding="utf-8"?>
<p:tagLst xmlns:p="http://schemas.openxmlformats.org/presentationml/2006/main">
  <p:tag name="KSO_WM_TEMPLATE_CATEGORY" val="diagram"/>
  <p:tag name="KSO_WM_TEMPLATE_INDEX" val="20181207"/>
  <p:tag name="KSO_WM_UNIT_TYPE" val="l_h_i"/>
  <p:tag name="KSO_WM_UNIT_INDEX" val="1_3_2"/>
  <p:tag name="KSO_WM_UNIT_ID" val="diagram20181207_2*l_h_i*1_3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3"/>
  <p:tag name="KSO_WM_UNIT_TEXT_FILL_TYPE" val="1"/>
  <p:tag name="KSO_WM_UNIT_USESOURCEFORMAT_APPLY" val="1"/>
</p:tagLst>
</file>

<file path=ppt/tags/tag36.xml><?xml version="1.0" encoding="utf-8"?>
<p:tagLst xmlns:p="http://schemas.openxmlformats.org/presentationml/2006/main">
  <p:tag name="KSO_WM_TEMPLATE_CATEGORY" val="diagram"/>
  <p:tag name="KSO_WM_TEMPLATE_INDEX" val="20181207"/>
  <p:tag name="KSO_WM_UNIT_TYPE" val="l_h_i"/>
  <p:tag name="KSO_WM_UNIT_INDEX" val="1_3_3"/>
  <p:tag name="KSO_WM_UNIT_ID" val="diagram20181207_2*l_h_i*1_3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1"/>
</p:tagLst>
</file>

<file path=ppt/tags/tag37.xml><?xml version="1.0" encoding="utf-8"?>
<p:tagLst xmlns:p="http://schemas.openxmlformats.org/presentationml/2006/main">
  <p:tag name="KSO_WM_TEMPLATE_CATEGORY" val="diagram"/>
  <p:tag name="KSO_WM_TEMPLATE_INDEX" val="20181207"/>
  <p:tag name="KSO_WM_UNIT_TYPE" val="l_h_i"/>
  <p:tag name="KSO_WM_UNIT_INDEX" val="1_3_4"/>
  <p:tag name="KSO_WM_UNIT_ID" val="diagram20181207_2*l_h_i*1_3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TEMPLATE_CATEGORY" val="diagram"/>
  <p:tag name="KSO_WM_TEMPLATE_INDEX" val="20181207"/>
  <p:tag name="KSO_WM_UNIT_TYPE" val="a"/>
  <p:tag name="KSO_WM_UNIT_INDEX" val="1"/>
  <p:tag name="KSO_WM_UNIT_ID" val="diagram20181207_2*a*1"/>
  <p:tag name="KSO_WM_UNIT_LAYERLEVEL" val="1"/>
  <p:tag name="KSO_WM_UNIT_VALUE" val="13"/>
  <p:tag name="KSO_WM_UNIT_ISCONTENTSTITLE" val="0"/>
  <p:tag name="KSO_WM_UNIT_HIGHLIGHT" val="0"/>
  <p:tag name="KSO_WM_UNIT_COMPATIBLE" val="0"/>
  <p:tag name="KSO_WM_BEAUTIFY_FLAG" val="#wm#"/>
  <p:tag name="KSO_WM_TAG_VERSION" val="1.0"/>
  <p:tag name="KSO_WM_UNIT_PRESET_TEXT" val="单击此处添加标题"/>
  <p:tag name="KSO_WM_UNIT_NOCLEAR" val="0"/>
  <p:tag name="KSO_WM_UNIT_DIAGRAM_ISNUMVISUAL" val="0"/>
  <p:tag name="KSO_WM_UNIT_DIAGRAM_ISREFERUNIT" val="0"/>
  <p:tag name="KSO_WM_DIAGRAM_GROUP_CODE" val="l1-1"/>
  <p:tag name="KSO_WM_UNIT_TEXT_FILL_FORE_SCHEMECOLOR_INDEX" val="3"/>
  <p:tag name="KSO_WM_UNIT_TEXT_FILL_TYPE" val="1"/>
  <p:tag name="KSO_WM_UNIT_USESOURCEFORMAT_APPLY" val="1"/>
</p:tagLst>
</file>

<file path=ppt/tags/tag39.xml><?xml version="1.0" encoding="utf-8"?>
<p:tagLst xmlns:p="http://schemas.openxmlformats.org/presentationml/2006/main">
  <p:tag name="KSO_WM_TEMPLATE_CATEGORY" val="diagram"/>
  <p:tag name="KSO_WM_TEMPLATE_INDEX" val="20181207"/>
  <p:tag name="KSO_WM_UNIT_TYPE" val="l_h_f"/>
  <p:tag name="KSO_WM_UNIT_INDEX" val="1_2_1"/>
  <p:tag name="KSO_WM_UNIT_ID" val="diagram20181207_2*l_h_f*1_2_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NOCLEAR" val="0"/>
  <p:tag name="KSO_WM_UNIT_DIAGRAM_ISNUMVISUAL" val="0"/>
  <p:tag name="KSO_WM_UNIT_DIAGRAM_ISREFERUNIT" val="0"/>
  <p:tag name="KSO_WM_UNIT_TEXT_FILL_FORE_SCHEMECOLOR_INDEX" val="4"/>
  <p:tag name="KSO_WM_UNIT_TEXT_FILL_TYPE" val="1"/>
  <p:tag name="KSO_WM_UNIT_USESOURCEFORMAT_APPLY" val="1"/>
</p:tagLst>
</file>

<file path=ppt/tags/tag4.xml><?xml version="1.0" encoding="utf-8"?>
<p:tagLst xmlns:p="http://schemas.openxmlformats.org/presentationml/2006/main">
  <p:tag name="KSO_WM_UNIT_SUBTYPE" val="a"/>
  <p:tag name="KSO_WM_UNIT_PRESET_TEXT" val="点击此处添加正文，文字是您思想的提炼，请言简意赅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4*l_h_f*1_2_1"/>
  <p:tag name="KSO_WM_TEMPLATE_CATEGORY" val="diagram"/>
  <p:tag name="KSO_WM_TEMPLATE_INDEX" val="160126"/>
  <p:tag name="KSO_WM_UNIT_LAYERLEVEL" val="1_1_1"/>
  <p:tag name="KSO_WM_TAG_VERSION" val="1.0"/>
  <p:tag name="KSO_WM_BEAUTIFY_FLAG" val=""/>
  <p:tag name="KSO_WM_UNIT_LINE_FORE_SCHEMECOLOR_INDEX" val="5"/>
  <p:tag name="KSO_WM_UNIT_LINE_FILL_TYPE" val="2"/>
  <p:tag name="KSO_WM_UNIT_TEXT_FILL_FORE_SCHEMECOLOR_INDEX" val="13"/>
  <p:tag name="KSO_WM_UNIT_TEXT_FILL_TYPE" val="1"/>
</p:tagLst>
</file>

<file path=ppt/tags/tag40.xml><?xml version="1.0" encoding="utf-8"?>
<p:tagLst xmlns:p="http://schemas.openxmlformats.org/presentationml/2006/main">
  <p:tag name="KSO_WM_TEMPLATE_CATEGORY" val="diagram"/>
  <p:tag name="KSO_WM_TEMPLATE_INDEX" val="20181207"/>
  <p:tag name="KSO_WM_UNIT_TYPE" val="l_h_f"/>
  <p:tag name="KSO_WM_UNIT_INDEX" val="1_2_1"/>
  <p:tag name="KSO_WM_UNIT_ID" val="diagram20181207_2*l_h_f*1_2_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NOCLEAR" val="0"/>
  <p:tag name="KSO_WM_UNIT_DIAGRAM_ISNUMVISUAL" val="0"/>
  <p:tag name="KSO_WM_UNIT_DIAGRAM_ISREFERUNIT" val="0"/>
  <p:tag name="KSO_WM_UNIT_TEXT_FILL_FORE_SCHEMECOLOR_INDEX" val="4"/>
  <p:tag name="KSO_WM_UNIT_TEXT_FILL_TYPE" val="1"/>
  <p:tag name="KSO_WM_UNIT_USESOURCEFORMAT_APPLY" val="1"/>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126_4*l_h_i*1_1_1"/>
  <p:tag name="KSO_WM_TEMPLATE_CATEGORY" val="diagram"/>
  <p:tag name="KSO_WM_TEMPLATE_INDEX" val="160126"/>
  <p:tag name="KSO_WM_UNIT_LAYERLEVEL" val="1_1_1"/>
  <p:tag name="KSO_WM_TAG_VERSION" val="1.0"/>
  <p:tag name="KSO_WM_BEAUTIFY_FLAG" val=""/>
  <p:tag name="KSO_WM_UNIT_FILL_FORE_SCHEMECOLOR_INDEX" val="13"/>
  <p:tag name="KSO_WM_UNIT_FILL_TYPE" val="1"/>
  <p:tag name="KSO_WM_UNIT_TEXT_FILL_FORE_SCHEMECOLOR_INDEX" val="2"/>
  <p:tag name="KSO_WM_UNIT_TEXT_FILL_TYPE" val="1"/>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508_1_1"/>
  <p:tag name="KSO_WM_UNIT_ID" val="diagram158_3*l_h_i*508_1_1"/>
  <p:tag name="KSO_WM_TEMPLATE_CATEGORY" val="diagram"/>
  <p:tag name="KSO_WM_TEMPLATE_INDEX" val="15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Lst>
</file>

<file path=ppt/tags/tag54.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508_1_1"/>
  <p:tag name="KSO_WM_UNIT_ID" val="diagram158_3*l_h_f*508_1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 val="5"/>
  <p:tag name="KSO_WM_UNIT_FILL_TYPE" val="1"/>
  <p:tag name="KSO_WM_UNIT_TEXT_FILL_FORE_SCHEMECOLOR_INDEX" val="14"/>
  <p:tag name="KSO_WM_UNIT_TEXT_FILL_TYPE" val="1"/>
</p:tagLst>
</file>

<file path=ppt/tags/tag55.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508_2_1"/>
  <p:tag name="KSO_WM_UNIT_ID" val="diagram158_3*l_h_i*508_2_1"/>
  <p:tag name="KSO_WM_TEMPLATE_CATEGORY" val="diagram"/>
  <p:tag name="KSO_WM_TEMPLATE_INDEX" val="15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Lst>
</file>

<file path=ppt/tags/tag56.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508_2_1"/>
  <p:tag name="KSO_WM_UNIT_ID" val="diagram158_3*l_h_f*508_2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 val="5"/>
  <p:tag name="KSO_WM_UNIT_FILL_TYPE" val="1"/>
  <p:tag name="KSO_WM_UNIT_TEXT_FILL_FORE_SCHEMECOLOR_INDEX" val="14"/>
  <p:tag name="KSO_WM_UNIT_TEXT_FILL_TYPE" val="1"/>
</p:tagLst>
</file>

<file path=ppt/tags/tag5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508_3_1"/>
  <p:tag name="KSO_WM_UNIT_ID" val="diagram158_3*l_h_i*508_3_1"/>
  <p:tag name="KSO_WM_TEMPLATE_CATEGORY" val="diagram"/>
  <p:tag name="KSO_WM_TEMPLATE_INDEX" val="15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Lst>
</file>

<file path=ppt/tags/tag58.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508_3_1"/>
  <p:tag name="KSO_WM_UNIT_ID" val="diagram158_3*l_h_f*508_3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 val="5"/>
  <p:tag name="KSO_WM_UNIT_FILL_TYPE" val="1"/>
  <p:tag name="KSO_WM_UNIT_TEXT_FILL_FORE_SCHEMECOLOR_INDEX" val="14"/>
  <p:tag name="KSO_WM_UNIT_TEXT_FILL_TYPE" val="1"/>
</p:tagLst>
</file>

<file path=ppt/tags/tag59.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508_3_1"/>
  <p:tag name="KSO_WM_UNIT_ID" val="diagram158_3*l_h_a*508_3_1"/>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4*l_h_i*1_1_2"/>
  <p:tag name="KSO_WM_TEMPLATE_CATEGORY" val="diagram"/>
  <p:tag name="KSO_WM_TEMPLATE_INDEX" val="16012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508_2_1"/>
  <p:tag name="KSO_WM_UNIT_ID" val="diagram158_3*l_h_a*508_2_1"/>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61.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508_1_1"/>
  <p:tag name="KSO_WM_UNIT_ID" val="diagram158_3*l_h_a*508_1_1"/>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SUBTYPE" val="a"/>
  <p:tag name="KSO_WM_UNIT_PRESET_TEXT" val="点击此处添加正文，文字是您思想的提炼，请言简意赅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4*l_h_f*1_1_1"/>
  <p:tag name="KSO_WM_TEMPLATE_CATEGORY" val="diagram"/>
  <p:tag name="KSO_WM_TEMPLATE_INDEX" val="160126"/>
  <p:tag name="KSO_WM_UNIT_LAYERLEVEL" val="1_1_1"/>
  <p:tag name="KSO_WM_TAG_VERSION" val="1.0"/>
  <p:tag name="KSO_WM_BEAUTIFY_FLAG" val=""/>
  <p:tag name="KSO_WM_UNIT_LINE_FORE_SCHEMECOLOR_INDEX" val="5"/>
  <p:tag name="KSO_WM_UNIT_LINE_FILL_TYPE" val="2"/>
  <p:tag name="KSO_WM_UNIT_TEXT_FILL_FORE_SCHEMECOLOR_INDEX" val="13"/>
  <p:tag name="KSO_WM_UNIT_TEXT_FILL_TYPE" val="1"/>
</p:tagLst>
</file>

<file path=ppt/tags/tag70.xml><?xml version="1.0" encoding="utf-8"?>
<p:tagLst xmlns:p="http://schemas.openxmlformats.org/presentationml/2006/main">
  <p:tag name="KSO_WM_UNIT_PLACING_PICTURE_USER_VIEWPORT" val="{&quot;height&quot;:545.3937007874016,&quot;width&quot;:566.992125984252}"/>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3_2*m_h_f*1_1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CCDEFF"/>
            </a:gs>
            <a:gs pos="35001">
              <a:srgbClr val="DAE7FF"/>
            </a:gs>
            <a:gs pos="100000">
              <a:srgbClr val="F0F5FF"/>
            </a:gs>
          </a:gsLst>
          <a:lin ang="5400000" scaled="1"/>
        </a:gradFill>
        <a:ln w="9525" cmpd="sng">
          <a:solidFill>
            <a:srgbClr val="ADBCD7"/>
          </a:solidFill>
          <a:miter lim="800000"/>
        </a:ln>
        <a:effectLst>
          <a:outerShdw dist="20000" dir="5400000" algn="ctr" rotWithShape="0">
            <a:srgbClr val="000000">
              <a:alpha val="37000"/>
            </a:srgbClr>
          </a:outerShdw>
        </a:effectLst>
      </a:spPr>
      <a:bodyPr wrap="none" anchor="ctr"/>
      <a:lstStyle>
        <a:defPPr marL="457200" indent="-457200">
          <a:lnSpc>
            <a:spcPct val="120000"/>
          </a:lnSpc>
          <a:buClr>
            <a:srgbClr val="FF0000"/>
          </a:buClr>
          <a:buFont typeface="Wingdings" panose="05000000000000000000" pitchFamily="2" charset="2"/>
          <a:buChar char="n"/>
          <a:defRPr sz="2000" dirty="0" smtClean="0">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CCDEFF"/>
            </a:gs>
            <a:gs pos="35001">
              <a:srgbClr val="DAE7FF"/>
            </a:gs>
            <a:gs pos="100000">
              <a:srgbClr val="F0F5FF"/>
            </a:gs>
          </a:gsLst>
          <a:lin ang="5400000" scaled="1"/>
        </a:gradFill>
        <a:ln w="9525" cmpd="sng">
          <a:solidFill>
            <a:srgbClr val="ADBCD7"/>
          </a:solidFill>
          <a:miter lim="800000"/>
        </a:ln>
        <a:effectLst>
          <a:outerShdw dist="20000" dir="5400000" algn="ctr" rotWithShape="0">
            <a:srgbClr val="000000">
              <a:alpha val="37000"/>
            </a:srgbClr>
          </a:outerShdw>
        </a:effectLst>
      </a:spPr>
      <a:bodyPr wrap="none" anchor="ctr"/>
      <a:lstStyle>
        <a:defPPr marL="457200" indent="-457200">
          <a:lnSpc>
            <a:spcPct val="120000"/>
          </a:lnSpc>
          <a:buClr>
            <a:srgbClr val="FF0000"/>
          </a:buClr>
          <a:buFont typeface="Wingdings" panose="05000000000000000000" pitchFamily="2" charset="2"/>
          <a:buChar char="n"/>
          <a:defRPr sz="2000" dirty="0" smtClean="0">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0000">
    <a:dk1>
      <a:srgbClr val="000000"/>
    </a:dk1>
    <a:lt1>
      <a:srgbClr val="FFFFFF"/>
    </a:lt1>
    <a:dk2>
      <a:srgbClr val="E6FBF6"/>
    </a:dk2>
    <a:lt2>
      <a:srgbClr val="87EAD4"/>
    </a:lt2>
    <a:accent1>
      <a:srgbClr val="48C8AC"/>
    </a:accent1>
    <a:accent2>
      <a:srgbClr val="FEB348"/>
    </a:accent2>
    <a:accent3>
      <a:srgbClr val="FE7B48"/>
    </a:accent3>
    <a:accent4>
      <a:srgbClr val="5FB6FF"/>
    </a:accent4>
    <a:accent5>
      <a:srgbClr val="3787FF"/>
    </a:accent5>
    <a:accent6>
      <a:srgbClr val="4165FF"/>
    </a:accent6>
    <a:hlink>
      <a:srgbClr val="BFECEF"/>
    </a:hlink>
    <a:folHlink>
      <a:srgbClr val="ED84C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0000">
    <a:dk1>
      <a:srgbClr val="000000"/>
    </a:dk1>
    <a:lt1>
      <a:srgbClr val="FFFFFF"/>
    </a:lt1>
    <a:dk2>
      <a:srgbClr val="E6FBF6"/>
    </a:dk2>
    <a:lt2>
      <a:srgbClr val="87EAD4"/>
    </a:lt2>
    <a:accent1>
      <a:srgbClr val="48C8AC"/>
    </a:accent1>
    <a:accent2>
      <a:srgbClr val="FEB348"/>
    </a:accent2>
    <a:accent3>
      <a:srgbClr val="FE7B48"/>
    </a:accent3>
    <a:accent4>
      <a:srgbClr val="5FB6FF"/>
    </a:accent4>
    <a:accent5>
      <a:srgbClr val="3787FF"/>
    </a:accent5>
    <a:accent6>
      <a:srgbClr val="4165FF"/>
    </a:accent6>
    <a:hlink>
      <a:srgbClr val="BFECEF"/>
    </a:hlink>
    <a:folHlink>
      <a:srgbClr val="ED84C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0000">
    <a:dk1>
      <a:srgbClr val="000000"/>
    </a:dk1>
    <a:lt1>
      <a:srgbClr val="FFFFFF"/>
    </a:lt1>
    <a:dk2>
      <a:srgbClr val="E6FBF6"/>
    </a:dk2>
    <a:lt2>
      <a:srgbClr val="87EAD4"/>
    </a:lt2>
    <a:accent1>
      <a:srgbClr val="48C8AC"/>
    </a:accent1>
    <a:accent2>
      <a:srgbClr val="FEB348"/>
    </a:accent2>
    <a:accent3>
      <a:srgbClr val="FE7B48"/>
    </a:accent3>
    <a:accent4>
      <a:srgbClr val="5FB6FF"/>
    </a:accent4>
    <a:accent5>
      <a:srgbClr val="3787FF"/>
    </a:accent5>
    <a:accent6>
      <a:srgbClr val="4165FF"/>
    </a:accent6>
    <a:hlink>
      <a:srgbClr val="BFECEF"/>
    </a:hlink>
    <a:folHlink>
      <a:srgbClr val="ED84C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0000">
    <a:dk1>
      <a:srgbClr val="000000"/>
    </a:dk1>
    <a:lt1>
      <a:srgbClr val="FFFFFF"/>
    </a:lt1>
    <a:dk2>
      <a:srgbClr val="E6FBF6"/>
    </a:dk2>
    <a:lt2>
      <a:srgbClr val="87EAD4"/>
    </a:lt2>
    <a:accent1>
      <a:srgbClr val="48C8AC"/>
    </a:accent1>
    <a:accent2>
      <a:srgbClr val="FEB348"/>
    </a:accent2>
    <a:accent3>
      <a:srgbClr val="FE7B48"/>
    </a:accent3>
    <a:accent4>
      <a:srgbClr val="5FB6FF"/>
    </a:accent4>
    <a:accent5>
      <a:srgbClr val="3787FF"/>
    </a:accent5>
    <a:accent6>
      <a:srgbClr val="4165FF"/>
    </a:accent6>
    <a:hlink>
      <a:srgbClr val="BFECEF"/>
    </a:hlink>
    <a:folHlink>
      <a:srgbClr val="ED84C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0000">
    <a:dk1>
      <a:srgbClr val="000000"/>
    </a:dk1>
    <a:lt1>
      <a:srgbClr val="FFFFFF"/>
    </a:lt1>
    <a:dk2>
      <a:srgbClr val="E6FBF6"/>
    </a:dk2>
    <a:lt2>
      <a:srgbClr val="87EAD4"/>
    </a:lt2>
    <a:accent1>
      <a:srgbClr val="48C8AC"/>
    </a:accent1>
    <a:accent2>
      <a:srgbClr val="FEB348"/>
    </a:accent2>
    <a:accent3>
      <a:srgbClr val="FE7B48"/>
    </a:accent3>
    <a:accent4>
      <a:srgbClr val="5FB6FF"/>
    </a:accent4>
    <a:accent5>
      <a:srgbClr val="3787FF"/>
    </a:accent5>
    <a:accent6>
      <a:srgbClr val="4165FF"/>
    </a:accent6>
    <a:hlink>
      <a:srgbClr val="BFECEF"/>
    </a:hlink>
    <a:folHlink>
      <a:srgbClr val="ED84C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
    <a:dk1>
      <a:scrgbClr r="0" g="0" b="0">
        <a:alpha val="100000"/>
      </a:scrgbClr>
    </a:dk1>
    <a:lt1>
      <a:scrgbClr r="100000" g="100000" b="100000">
        <a:alpha val="100000"/>
      </a:scrgbClr>
    </a:lt1>
    <a:dk2>
      <a:scrgbClr r="6666" g="7450" b="12941">
        <a:alpha val="100000"/>
      </a:scrgbClr>
    </a:dk2>
    <a:lt2>
      <a:scrgbClr r="100000" g="100000" b="100000">
        <a:alpha val="100000"/>
      </a:scrgbClr>
    </a:lt2>
    <a:accent1>
      <a:scrgbClr r="43529" g="74117" b="91372">
        <a:alpha val="100000"/>
      </a:scrgbClr>
    </a:accent1>
    <a:accent2>
      <a:scrgbClr r="20392" g="80000" b="92549">
        <a:alpha val="100000"/>
      </a:scrgbClr>
    </a:accent2>
    <a:accent3>
      <a:scrgbClr r="0" g="84705" b="87843">
        <a:alpha val="100000"/>
      </a:scrgbClr>
    </a:accent3>
    <a:accent4>
      <a:scrgbClr r="0" g="88235" b="76862">
        <a:alpha val="100000"/>
      </a:scrgbClr>
    </a:accent4>
    <a:accent5>
      <a:scrgbClr r="32941" g="90196" b="61960">
        <a:alpha val="100000"/>
      </a:scrgbClr>
    </a:accent5>
    <a:accent6>
      <a:scrgbClr r="56862" g="90196" b="44313">
        <a:alpha val="100000"/>
      </a:scrgbClr>
    </a:accent6>
    <a:hlink>
      <a:scrgbClr r="39607" g="54509" b="83529">
        <a:alpha val="100000"/>
      </a:scrgbClr>
    </a:hlink>
    <a:folHlink>
      <a:scrgbClr r="62352" g="40392" b="63921">
        <a:alpha val="100000"/>
      </a:scrgbClr>
    </a:folHlink>
  </a:clrScheme>
</a:themeOverride>
</file>

<file path=docProps/app.xml><?xml version="1.0" encoding="utf-8"?>
<Properties xmlns="http://schemas.openxmlformats.org/officeDocument/2006/extended-properties" xmlns:vt="http://schemas.openxmlformats.org/officeDocument/2006/docPropsVTypes">
  <Template>Gallery</Template>
  <TotalTime>0</TotalTime>
  <Words>9445</Words>
  <Application>WPS 演示</Application>
  <PresentationFormat>全屏显示(16:9)</PresentationFormat>
  <Paragraphs>920</Paragraphs>
  <Slides>53</Slides>
  <Notes>26</Notes>
  <HiddenSlides>0</HiddenSlides>
  <MMClips>0</MMClips>
  <ScaleCrop>false</ScaleCrop>
  <HeadingPairs>
    <vt:vector size="8" baseType="variant">
      <vt:variant>
        <vt:lpstr>已用的字体</vt:lpstr>
      </vt:variant>
      <vt:variant>
        <vt:i4>13</vt:i4>
      </vt:variant>
      <vt:variant>
        <vt:lpstr>主题</vt:lpstr>
      </vt:variant>
      <vt:variant>
        <vt:i4>2</vt:i4>
      </vt:variant>
      <vt:variant>
        <vt:lpstr>嵌入 OLE 服务器</vt:lpstr>
      </vt:variant>
      <vt:variant>
        <vt:i4>2</vt:i4>
      </vt:variant>
      <vt:variant>
        <vt:lpstr>幻灯片标题</vt:lpstr>
      </vt:variant>
      <vt:variant>
        <vt:i4>53</vt:i4>
      </vt:variant>
    </vt:vector>
  </HeadingPairs>
  <TitlesOfParts>
    <vt:vector size="70" baseType="lpstr">
      <vt:lpstr>Arial</vt:lpstr>
      <vt:lpstr>宋体</vt:lpstr>
      <vt:lpstr>Wingdings</vt:lpstr>
      <vt:lpstr>微软雅黑</vt:lpstr>
      <vt:lpstr>Calibri</vt:lpstr>
      <vt:lpstr>Impact</vt:lpstr>
      <vt:lpstr>Batang</vt:lpstr>
      <vt:lpstr>Arial Unicode MS</vt:lpstr>
      <vt:lpstr>等线</vt:lpstr>
      <vt:lpstr>华文中宋</vt:lpstr>
      <vt:lpstr>黑体</vt:lpstr>
      <vt:lpstr>Times New Roman</vt:lpstr>
      <vt:lpstr>Wingdings</vt:lpstr>
      <vt:lpstr>Office 主题</vt:lpstr>
      <vt:lpstr>1_Office 主题</vt:lpstr>
      <vt:lpstr>Word.Document.12</vt:lpstr>
      <vt:lpstr>Word.Document.12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ycl</dc:creator>
  <cp:lastModifiedBy>段誉</cp:lastModifiedBy>
  <cp:revision>206</cp:revision>
  <cp:lastPrinted>2022-02-16T00:42:00Z</cp:lastPrinted>
  <dcterms:created xsi:type="dcterms:W3CDTF">2023-04-27T17:14:00Z</dcterms:created>
  <dcterms:modified xsi:type="dcterms:W3CDTF">2023-05-16T03:05:19Z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19FFDD49757E470CB4FDC93630B2E393_12</vt:lpwstr>
  </property>
</Properties>
</file>